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2" roundtripDataSignature="AMtx7mgmeb8dzzbqsNDPGqIDKOMqqL6x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customschemas.google.com/relationships/presentationmetadata" Target="metadata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" name="Google Shape;4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5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hyperlink" Target="https://www.midori-global.com/products/better-commit-policy-for-jira/cloud/#success-stories" TargetMode="External"/><Relationship Id="rId5" Type="http://schemas.openxmlformats.org/officeDocument/2006/relationships/hyperlink" Target="https://www.midori-global.com/products/better-commit-policy-for-jira/documentation" TargetMode="External"/><Relationship Id="rId6" Type="http://schemas.openxmlformats.org/officeDocument/2006/relationships/hyperlink" Target="https://www.midori-global.com/products/better-commit-policy-for-jira/cloud/documentation/" TargetMode="External"/><Relationship Id="rId7" Type="http://schemas.openxmlformats.org/officeDocument/2006/relationships/image" Target="../media/image8.png"/><Relationship Id="rId8" Type="http://schemas.openxmlformats.org/officeDocument/2006/relationships/hyperlink" Target="https://www.midori-global.com/products/better-commit-policy-for-jira/documentation/alternativ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13A4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 txBox="1"/>
          <p:nvPr/>
        </p:nvSpPr>
        <p:spPr>
          <a:xfrm>
            <a:off x="640080" y="548640"/>
            <a:ext cx="108813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MIDORI GLOBAL  ·  </a:t>
            </a:r>
            <a:r>
              <a:rPr b="0" i="1" lang="en-US" sz="1200" u="none" cap="none" strike="noStrike">
                <a:solidFill>
                  <a:srgbClr val="7FA9AE"/>
                </a:solidFill>
                <a:latin typeface="Calibri"/>
                <a:ea typeface="Calibri"/>
                <a:cs typeface="Calibri"/>
                <a:sym typeface="Calibri"/>
              </a:rPr>
              <a:t>Enterprise-proven at Applied Materials, EaglePicher Technologies, and Philips, since 2005.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 txBox="1"/>
          <p:nvPr/>
        </p:nvSpPr>
        <p:spPr>
          <a:xfrm>
            <a:off x="655318" y="1783075"/>
            <a:ext cx="10881300" cy="11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mbria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Better Commit Policy for Jira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 txBox="1"/>
          <p:nvPr/>
        </p:nvSpPr>
        <p:spPr>
          <a:xfrm>
            <a:off x="655318" y="2880355"/>
            <a:ext cx="98754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Enforce commit, branch, and pull request rules on AI coding agent activity.</a:t>
            </a:r>
            <a:endParaRPr b="0" i="0" sz="18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800"/>
              <a:buFont typeface="Calibri"/>
              <a:buNone/>
            </a:pPr>
            <a:r>
              <a:rPr lang="en-US" sz="18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Implement in </a:t>
            </a:r>
            <a:r>
              <a:rPr b="0" i="0" lang="en-US" sz="18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Bitbucket, tied to Jira, before non-compliant changes </a:t>
            </a:r>
            <a:r>
              <a:rPr lang="en-US" sz="18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are</a:t>
            </a:r>
            <a:r>
              <a:rPr b="0" i="0" lang="en-US" sz="18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committed</a:t>
            </a:r>
            <a:r>
              <a:rPr b="0" i="0" lang="en-US" sz="18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or </a:t>
            </a:r>
            <a:r>
              <a:rPr b="0" i="0" lang="en-US" sz="18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merged.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640080" y="3864708"/>
            <a:ext cx="6126600" cy="502800"/>
          </a:xfrm>
          <a:prstGeom prst="roundRect">
            <a:avLst>
              <a:gd fmla="val 50909" name="adj"/>
            </a:avLst>
          </a:prstGeom>
          <a:solidFill>
            <a:srgbClr val="00A89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1"/>
          <p:cNvSpPr txBox="1"/>
          <p:nvPr/>
        </p:nvSpPr>
        <p:spPr>
          <a:xfrm>
            <a:off x="645548" y="3860013"/>
            <a:ext cx="61266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13A40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013A40"/>
                </a:solidFill>
                <a:latin typeface="Calibri"/>
                <a:ea typeface="Calibri"/>
                <a:cs typeface="Calibri"/>
                <a:sym typeface="Calibri"/>
              </a:rPr>
              <a:t>+ Better Commit Policy Connector for Bitbucket, free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"/>
          <p:cNvSpPr txBox="1"/>
          <p:nvPr/>
        </p:nvSpPr>
        <p:spPr>
          <a:xfrm>
            <a:off x="640080" y="1828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The problem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 txBox="1"/>
          <p:nvPr/>
        </p:nvSpPr>
        <p:spPr>
          <a:xfrm>
            <a:off x="640080" y="50292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16232A"/>
                </a:solidFill>
                <a:latin typeface="Cambria"/>
                <a:ea typeface="Cambria"/>
                <a:cs typeface="Cambria"/>
                <a:sym typeface="Cambria"/>
              </a:rPr>
              <a:t>Commit hygiene breaks down as teams scale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64008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96012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0" name="Google Shape;3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471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2"/>
          <p:cNvSpPr txBox="1"/>
          <p:nvPr/>
        </p:nvSpPr>
        <p:spPr>
          <a:xfrm>
            <a:off x="91440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No standards at scale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 txBox="1"/>
          <p:nvPr/>
        </p:nvSpPr>
        <p:spPr>
          <a:xfrm>
            <a:off x="91440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Conventions and code review catch commit hygiene at 5-10 developers. At 50+, messy history and missing ticket IDs create noise and slow every review.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438912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2"/>
          <p:cNvSpPr/>
          <p:nvPr/>
        </p:nvSpPr>
        <p:spPr>
          <a:xfrm>
            <a:off x="470916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5" name="Google Shape;3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375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"/>
          <p:cNvSpPr txBox="1"/>
          <p:nvPr/>
        </p:nvSpPr>
        <p:spPr>
          <a:xfrm>
            <a:off x="466344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Broken traceability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 txBox="1"/>
          <p:nvPr/>
        </p:nvSpPr>
        <p:spPr>
          <a:xfrm>
            <a:off x="4663450" y="3566150"/>
            <a:ext cx="3054300" cy="21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Developers forget to link commits, use the wrong ticket, or bypass process with hotfixes. </a:t>
            </a:r>
            <a:endParaRPr b="0" i="0" sz="1350" u="none" cap="none" strike="noStrike">
              <a:solidFill>
                <a:srgbClr val="5C6B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AI coding tools don’t make these mistakes, but produce changes on a different level which need a deterministic control layer for all aspects of the change (path touched, files changed, etc…).</a:t>
            </a:r>
            <a:endParaRPr sz="1350">
              <a:solidFill>
                <a:srgbClr val="5C6B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813816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2"/>
          <p:cNvSpPr/>
          <p:nvPr/>
        </p:nvSpPr>
        <p:spPr>
          <a:xfrm>
            <a:off x="845820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40" name="Google Shape;40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2279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"/>
          <p:cNvSpPr txBox="1"/>
          <p:nvPr/>
        </p:nvSpPr>
        <p:spPr>
          <a:xfrm>
            <a:off x="841248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Compliance gaps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 txBox="1"/>
          <p:nvPr/>
        </p:nvSpPr>
        <p:spPr>
          <a:xfrm>
            <a:off x="841248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Regulated teams must prove traceability from requirement to code to release. Without enforcement, audits become painful, manual reconstructions.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/>
          <p:nvPr/>
        </p:nvSpPr>
        <p:spPr>
          <a:xfrm>
            <a:off x="640080" y="1828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The solution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 txBox="1"/>
          <p:nvPr/>
        </p:nvSpPr>
        <p:spPr>
          <a:xfrm>
            <a:off x="640080" y="50292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16232A"/>
                </a:solidFill>
                <a:latin typeface="Cambria"/>
                <a:ea typeface="Cambria"/>
                <a:cs typeface="Cambria"/>
                <a:sym typeface="Cambria"/>
              </a:rPr>
              <a:t>Enforced at pre-commit and at merge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64008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"/>
          <p:cNvSpPr/>
          <p:nvPr/>
        </p:nvSpPr>
        <p:spPr>
          <a:xfrm>
            <a:off x="96012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2" name="Google Shape;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471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3"/>
          <p:cNvSpPr txBox="1"/>
          <p:nvPr/>
        </p:nvSpPr>
        <p:spPr>
          <a:xfrm>
            <a:off x="91440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Commit, branch &amp; PR rules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 txBox="1"/>
          <p:nvPr/>
        </p:nvSpPr>
        <p:spPr>
          <a:xfrm>
            <a:off x="91440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Validate commit messages, branch naming, PR titles, and </a:t>
            </a: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work item</a:t>
            </a: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 linkage against configurable, JQL-based conditions.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438912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3"/>
          <p:cNvSpPr/>
          <p:nvPr/>
        </p:nvSpPr>
        <p:spPr>
          <a:xfrm>
            <a:off x="470916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57" name="Google Shape;5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375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3"/>
          <p:cNvSpPr txBox="1"/>
          <p:nvPr/>
        </p:nvSpPr>
        <p:spPr>
          <a:xfrm>
            <a:off x="466344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Pre-commit plus merge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 txBox="1"/>
          <p:nvPr/>
        </p:nvSpPr>
        <p:spPr>
          <a:xfrm>
            <a:off x="466344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Rules run on the developer’s machine before the commit exists, and again at merge. Pre-commit</a:t>
            </a: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is something no other app does</a:t>
            </a: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 and it’s what makes this the safest and most </a:t>
            </a:r>
            <a:r>
              <a:rPr lang="en-US" sz="13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reliable solution, moving the point of verification to the earliest place possible.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8138160" y="1600200"/>
            <a:ext cx="3429000" cy="420624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3"/>
          <p:cNvSpPr/>
          <p:nvPr/>
        </p:nvSpPr>
        <p:spPr>
          <a:xfrm>
            <a:off x="8458200" y="19659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9050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62" name="Google Shape;62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22792" y="21305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3"/>
          <p:cNvSpPr txBox="1"/>
          <p:nvPr/>
        </p:nvSpPr>
        <p:spPr>
          <a:xfrm>
            <a:off x="8412480" y="2971800"/>
            <a:ext cx="2880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Audit-ready by default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 txBox="1"/>
          <p:nvPr/>
        </p:nvSpPr>
        <p:spPr>
          <a:xfrm>
            <a:off x="8412480" y="3566160"/>
            <a:ext cx="2880360" cy="2011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Every code change is automatically linked to a valid Jira issue, for a complete, reliable audit trail from requirement to release.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 txBox="1"/>
          <p:nvPr/>
        </p:nvSpPr>
        <p:spPr>
          <a:xfrm>
            <a:off x="640080" y="5989320"/>
            <a:ext cx="10881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"Prevention, not detection: non-compliant changes are blocked before they enter the repo, not caught after."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"/>
          <p:cNvSpPr txBox="1"/>
          <p:nvPr/>
        </p:nvSpPr>
        <p:spPr>
          <a:xfrm>
            <a:off x="640080" y="1828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See it in action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4"/>
          <p:cNvSpPr txBox="1"/>
          <p:nvPr/>
        </p:nvSpPr>
        <p:spPr>
          <a:xfrm>
            <a:off x="640080" y="502920"/>
            <a:ext cx="10881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16232A"/>
                </a:solidFill>
                <a:latin typeface="Cambria"/>
                <a:ea typeface="Cambria"/>
                <a:cs typeface="Cambria"/>
                <a:sym typeface="Cambria"/>
              </a:rPr>
              <a:t>Policy as code, enforced end to end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"/>
          <p:cNvSpPr txBox="1"/>
          <p:nvPr/>
        </p:nvSpPr>
        <p:spPr>
          <a:xfrm>
            <a:off x="640080" y="10972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Real Bitbucket Cloud screens, pulled from Midori’s own product documentation.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/>
          <p:nvPr/>
        </p:nvSpPr>
        <p:spPr>
          <a:xfrm>
            <a:off x="640080" y="1600200"/>
            <a:ext cx="3429000" cy="416052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4"/>
          <p:cNvSpPr/>
          <p:nvPr/>
        </p:nvSpPr>
        <p:spPr>
          <a:xfrm>
            <a:off x="777240" y="1737360"/>
            <a:ext cx="3154680" cy="1543780"/>
          </a:xfrm>
          <a:prstGeom prst="roundRect">
            <a:avLst>
              <a:gd fmla="val 2369" name="adj"/>
            </a:avLst>
          </a:prstGeom>
          <a:solidFill>
            <a:srgbClr val="FFFFFF"/>
          </a:solidFill>
          <a:ln cap="flat" cmpd="sng" w="9525">
            <a:solidFill>
              <a:srgbClr val="D8E8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ample-images/sample-editing-policy.png" id="76" name="Google Shape;7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4672" y="1764792"/>
            <a:ext cx="3099816" cy="1488916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4"/>
          <p:cNvSpPr txBox="1"/>
          <p:nvPr/>
        </p:nvSpPr>
        <p:spPr>
          <a:xfrm>
            <a:off x="914400" y="3464020"/>
            <a:ext cx="28803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Policy as code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"/>
          <p:cNvSpPr txBox="1"/>
          <p:nvPr/>
        </p:nvSpPr>
        <p:spPr>
          <a:xfrm>
            <a:off x="914400" y="3966940"/>
            <a:ext cx="2880360" cy="16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Rules live as version-controlled YAML in the repo, connected to Jira </a:t>
            </a:r>
            <a:r>
              <a:rPr lang="en-US" sz="1250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work item</a:t>
            </a:r>
            <a:r>
              <a:rPr b="0" i="0" lang="en-US" sz="12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 conditions.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4389120" y="1600200"/>
            <a:ext cx="3429000" cy="416052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4"/>
          <p:cNvSpPr/>
          <p:nvPr/>
        </p:nvSpPr>
        <p:spPr>
          <a:xfrm>
            <a:off x="4526280" y="1737360"/>
            <a:ext cx="3154680" cy="1543780"/>
          </a:xfrm>
          <a:prstGeom prst="roundRect">
            <a:avLst>
              <a:gd fmla="val 2369" name="adj"/>
            </a:avLst>
          </a:prstGeom>
          <a:solidFill>
            <a:srgbClr val="FFFFFF"/>
          </a:solidFill>
          <a:ln cap="flat" cmpd="sng" w="9525">
            <a:solidFill>
              <a:srgbClr val="D8E8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ample-images/sample-rejected-pr.png" id="81" name="Google Shape;8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3712" y="1764792"/>
            <a:ext cx="3099816" cy="148891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4"/>
          <p:cNvSpPr txBox="1"/>
          <p:nvPr/>
        </p:nvSpPr>
        <p:spPr>
          <a:xfrm>
            <a:off x="4663440" y="3464020"/>
            <a:ext cx="28803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Blocked before merge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4"/>
          <p:cNvSpPr txBox="1"/>
          <p:nvPr/>
        </p:nvSpPr>
        <p:spPr>
          <a:xfrm>
            <a:off x="4663440" y="3966940"/>
            <a:ext cx="2880360" cy="16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A non-compliant pull request is rejected with clear, itemized violations, not a vague failure.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4"/>
          <p:cNvSpPr/>
          <p:nvPr/>
        </p:nvSpPr>
        <p:spPr>
          <a:xfrm>
            <a:off x="8138160" y="1600200"/>
            <a:ext cx="3429000" cy="4160520"/>
          </a:xfrm>
          <a:prstGeom prst="roundRect">
            <a:avLst>
              <a:gd fmla="val 3200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4"/>
          <p:cNvSpPr/>
          <p:nvPr/>
        </p:nvSpPr>
        <p:spPr>
          <a:xfrm>
            <a:off x="8275320" y="1737360"/>
            <a:ext cx="3154680" cy="1562657"/>
          </a:xfrm>
          <a:prstGeom prst="roundRect">
            <a:avLst>
              <a:gd fmla="val 2341" name="adj"/>
            </a:avLst>
          </a:prstGeom>
          <a:solidFill>
            <a:srgbClr val="FFFFFF"/>
          </a:solidFill>
          <a:ln cap="flat" cmpd="sng" w="9525">
            <a:solidFill>
              <a:srgbClr val="D8E8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ample-images/sample-rerun-check.png" id="86" name="Google Shape;8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02752" y="1764792"/>
            <a:ext cx="3099816" cy="150779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"/>
          <p:cNvSpPr txBox="1"/>
          <p:nvPr/>
        </p:nvSpPr>
        <p:spPr>
          <a:xfrm>
            <a:off x="8412480" y="3482897"/>
            <a:ext cx="28803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Fast, safe re-checks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 txBox="1"/>
          <p:nvPr/>
        </p:nvSpPr>
        <p:spPr>
          <a:xfrm>
            <a:off x="8412480" y="3985817"/>
            <a:ext cx="2880360" cy="15920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6000"/>
              </a:lnSpc>
              <a:spcBef>
                <a:spcPts val="0"/>
              </a:spcBef>
              <a:spcAft>
                <a:spcPts val="0"/>
              </a:spcAft>
              <a:buClr>
                <a:srgbClr val="5C6B70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C6B70"/>
                </a:solidFill>
                <a:latin typeface="Calibri"/>
                <a:ea typeface="Calibri"/>
                <a:cs typeface="Calibri"/>
                <a:sym typeface="Calibri"/>
              </a:rPr>
              <a:t>Once fixed, developers rerun the check directly from the PR, no waiting on a new CI pipeline.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28090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FEDE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BFEDE8"/>
                </a:solidFill>
                <a:latin typeface="Calibri"/>
                <a:ea typeface="Calibri"/>
                <a:cs typeface="Calibri"/>
                <a:sym typeface="Calibri"/>
              </a:rPr>
              <a:t>Included free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5"/>
          <p:cNvSpPr txBox="1"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ambria"/>
              <a:buNone/>
            </a:pPr>
            <a:r>
              <a:rPr b="1" i="0" lang="en-US" sz="27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Better Commit Policy Connector for Bitbucket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5"/>
          <p:cNvSpPr txBox="1"/>
          <p:nvPr/>
        </p:nvSpPr>
        <p:spPr>
          <a:xfrm>
            <a:off x="640080" y="141732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Completes the enforcement loop directly inside Bitbucket. No extra cost.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640080" y="2286000"/>
            <a:ext cx="3429000" cy="3566160"/>
          </a:xfrm>
          <a:prstGeom prst="roundRect">
            <a:avLst>
              <a:gd fmla="val 3200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5"/>
          <p:cNvSpPr/>
          <p:nvPr/>
        </p:nvSpPr>
        <p:spPr>
          <a:xfrm>
            <a:off x="960120" y="26517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013A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99" name="Google Shape;9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4712" y="28163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"/>
          <p:cNvSpPr txBox="1"/>
          <p:nvPr/>
        </p:nvSpPr>
        <p:spPr>
          <a:xfrm>
            <a:off x="914400" y="365760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Pre-commit enforcement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 txBox="1"/>
          <p:nvPr/>
        </p:nvSpPr>
        <p:spPr>
          <a:xfrm>
            <a:off x="914400" y="4206240"/>
            <a:ext cx="288036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Blocks non-compliant commits on the developer’s machine, before the commit is even created.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4389120" y="2286000"/>
            <a:ext cx="3429000" cy="3566160"/>
          </a:xfrm>
          <a:prstGeom prst="roundRect">
            <a:avLst>
              <a:gd fmla="val 3200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5"/>
          <p:cNvSpPr/>
          <p:nvPr/>
        </p:nvSpPr>
        <p:spPr>
          <a:xfrm>
            <a:off x="4709160" y="26517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013A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04" name="Google Shape;10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3752" y="28163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5"/>
          <p:cNvSpPr txBox="1"/>
          <p:nvPr/>
        </p:nvSpPr>
        <p:spPr>
          <a:xfrm>
            <a:off x="4663440" y="365760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Merge enforcement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"/>
          <p:cNvSpPr txBox="1"/>
          <p:nvPr/>
        </p:nvSpPr>
        <p:spPr>
          <a:xfrm>
            <a:off x="4663440" y="4206240"/>
            <a:ext cx="288036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A second check at merge closes the loop: defense in depth, with no bypass path in between.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8138160" y="2286000"/>
            <a:ext cx="3429000" cy="3566160"/>
          </a:xfrm>
          <a:prstGeom prst="roundRect">
            <a:avLst>
              <a:gd fmla="val 3200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5"/>
          <p:cNvSpPr/>
          <p:nvPr/>
        </p:nvSpPr>
        <p:spPr>
          <a:xfrm>
            <a:off x="8458200" y="2651760"/>
            <a:ext cx="822960" cy="8229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013A4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09" name="Google Shape;109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22792" y="2816352"/>
            <a:ext cx="493776" cy="493776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5"/>
          <p:cNvSpPr txBox="1"/>
          <p:nvPr/>
        </p:nvSpPr>
        <p:spPr>
          <a:xfrm>
            <a:off x="8412480" y="3657600"/>
            <a:ext cx="288036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YAML policy-as-code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 txBox="1"/>
          <p:nvPr/>
        </p:nvSpPr>
        <p:spPr>
          <a:xfrm>
            <a:off x="8412480" y="4206240"/>
            <a:ext cx="288036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Rules live as version-controlled YAML in the repo on Cloud, or JQL conditions in the Jira UI on Data Center.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13A40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C39A"/>
                </a:solidFill>
                <a:latin typeface="Calibri"/>
                <a:ea typeface="Calibri"/>
                <a:cs typeface="Calibri"/>
                <a:sym typeface="Calibri"/>
              </a:rPr>
              <a:t>Proof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6"/>
          <p:cNvSpPr txBox="1"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Enterprise-proven, since 2005.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 txBox="1"/>
          <p:nvPr/>
        </p:nvSpPr>
        <p:spPr>
          <a:xfrm>
            <a:off x="640080" y="1600200"/>
            <a:ext cx="108813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C9CD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9FC9CD"/>
                </a:solidFill>
                <a:latin typeface="Calibri"/>
                <a:ea typeface="Calibri"/>
                <a:cs typeface="Calibri"/>
                <a:sym typeface="Calibri"/>
              </a:rPr>
              <a:t>Applied Materials   ·   EaglePicher Technologies   ·   Philips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640080" y="2468880"/>
            <a:ext cx="3291840" cy="3291840"/>
          </a:xfrm>
          <a:prstGeom prst="roundRect">
            <a:avLst>
              <a:gd fmla="val 3333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822960" y="2788920"/>
            <a:ext cx="29260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3600"/>
              <a:buFont typeface="Cambria"/>
              <a:buNone/>
            </a:pPr>
            <a:r>
              <a:rPr b="1" i="0" lang="en-US" sz="3600" u="none" cap="none" strike="noStrike">
                <a:solidFill>
                  <a:srgbClr val="02C39A"/>
                </a:solidFill>
                <a:latin typeface="Cambria"/>
                <a:ea typeface="Cambria"/>
                <a:cs typeface="Cambria"/>
                <a:sym typeface="Cambria"/>
              </a:rPr>
              <a:t>8,000 users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822960" y="3703320"/>
            <a:ext cx="292608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enforce Better Commit Policy at Applied Materials.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4160520" y="2468880"/>
            <a:ext cx="3291840" cy="3291840"/>
          </a:xfrm>
          <a:prstGeom prst="roundRect">
            <a:avLst>
              <a:gd fmla="val 3333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"/>
          <p:cNvSpPr txBox="1"/>
          <p:nvPr/>
        </p:nvSpPr>
        <p:spPr>
          <a:xfrm>
            <a:off x="4343400" y="2788920"/>
            <a:ext cx="29260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2C39A"/>
              </a:buClr>
              <a:buSzPts val="3400"/>
              <a:buFont typeface="Cambria"/>
              <a:buNone/>
            </a:pPr>
            <a:r>
              <a:rPr b="1" i="0" lang="en-US" sz="3400" u="none" cap="none" strike="noStrike">
                <a:solidFill>
                  <a:srgbClr val="02C39A"/>
                </a:solidFill>
                <a:latin typeface="Cambria"/>
                <a:ea typeface="Cambria"/>
                <a:cs typeface="Cambria"/>
                <a:sym typeface="Cambria"/>
              </a:rPr>
              <a:t>2 checkpoints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 txBox="1"/>
          <p:nvPr/>
        </p:nvSpPr>
        <p:spPr>
          <a:xfrm>
            <a:off x="4343400" y="3703320"/>
            <a:ext cx="292608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pre-commit and merge</a:t>
            </a:r>
            <a:r>
              <a:rPr lang="en-US" sz="1350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 time</a:t>
            </a:r>
            <a:endParaRPr sz="1350">
              <a:solidFill>
                <a:srgbClr val="D9ECE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D9ECEA"/>
              </a:buClr>
              <a:buSzPts val="1350"/>
              <a:buFont typeface="Calibri"/>
              <a:buNone/>
            </a:pPr>
            <a:r>
              <a:rPr lang="en-US" sz="1350">
                <a:solidFill>
                  <a:srgbClr val="D9ECEA"/>
                </a:solidFill>
                <a:latin typeface="Calibri"/>
                <a:ea typeface="Calibri"/>
                <a:cs typeface="Calibri"/>
                <a:sym typeface="Calibri"/>
              </a:rPr>
              <a:t>(+ push time on Data Center)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7680960" y="2468880"/>
            <a:ext cx="3867912" cy="3291840"/>
          </a:xfrm>
          <a:prstGeom prst="roundRect">
            <a:avLst>
              <a:gd fmla="val 3333" name="adj"/>
            </a:avLst>
          </a:prstGeom>
          <a:solidFill>
            <a:srgbClr val="036B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7" name="Google Shape;12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09560" y="2697480"/>
            <a:ext cx="502920" cy="50292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6"/>
          <p:cNvSpPr txBox="1"/>
          <p:nvPr/>
        </p:nvSpPr>
        <p:spPr>
          <a:xfrm>
            <a:off x="7909560" y="3291840"/>
            <a:ext cx="34290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76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"Before commit policies, our developers’ behavior was like in the wild west. The app helps us maintain a manageable development process, enforcing rules in a friendly, but strict way."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 txBox="1"/>
          <p:nvPr/>
        </p:nvSpPr>
        <p:spPr>
          <a:xfrm>
            <a:off x="7909560" y="5120640"/>
            <a:ext cx="34290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FC9CD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9FC9CD"/>
                </a:solidFill>
                <a:latin typeface="Calibri"/>
                <a:ea typeface="Calibri"/>
                <a:cs typeface="Calibri"/>
                <a:sym typeface="Calibri"/>
              </a:rPr>
              <a:t>Yakov Yukhnovetsky, DevOps Engineer, Philips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 txBox="1"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Why Midori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7"/>
          <p:cNvSpPr txBox="1"/>
          <p:nvPr/>
        </p:nvSpPr>
        <p:spPr>
          <a:xfrm>
            <a:off x="640080" y="822960"/>
            <a:ext cx="108813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16232A"/>
                </a:solidFill>
                <a:latin typeface="Cambria"/>
                <a:ea typeface="Cambria"/>
                <a:cs typeface="Cambria"/>
                <a:sym typeface="Cambria"/>
              </a:rPr>
              <a:t>An established partner in the Atlassian Ecosystem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7" name="Google Shape;1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1847088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7"/>
          <p:cNvSpPr txBox="1"/>
          <p:nvPr/>
        </p:nvSpPr>
        <p:spPr>
          <a:xfrm>
            <a:off x="1143000" y="1755648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Cloud Fortified: meets Atlassian’s highest bar for security, reliability, and support.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39" name="Google Shape;1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2414016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7"/>
          <p:cNvSpPr txBox="1"/>
          <p:nvPr/>
        </p:nvSpPr>
        <p:spPr>
          <a:xfrm>
            <a:off x="1143000" y="2322576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Platinum Marketplace Partner, building Atlassian apps since 2005.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1" name="Google Shape;1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2980944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7"/>
          <p:cNvSpPr txBox="1"/>
          <p:nvPr/>
        </p:nvSpPr>
        <p:spPr>
          <a:xfrm>
            <a:off x="1143000" y="2889504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SOC 2 Type II and GDPR compliant.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3" name="Google Shape;1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3547872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7"/>
          <p:cNvSpPr txBox="1"/>
          <p:nvPr/>
        </p:nvSpPr>
        <p:spPr>
          <a:xfrm>
            <a:off x="1143000" y="3456432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The only Bitbucket Cloud app enforcing rules at pre-commit, before the commit even exists.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45" name="Google Shape;1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" y="4114800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7"/>
          <p:cNvSpPr txBox="1"/>
          <p:nvPr/>
        </p:nvSpPr>
        <p:spPr>
          <a:xfrm>
            <a:off x="1143000" y="4023360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30-day free trial, with full functionality</a:t>
            </a:r>
            <a:r>
              <a:rPr lang="en-US" sz="1500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, Dual Licensing available.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640080" y="4663440"/>
            <a:ext cx="10908792" cy="1737360"/>
          </a:xfrm>
          <a:prstGeom prst="roundRect">
            <a:avLst>
              <a:gd fmla="val 6316" name="adj"/>
            </a:avLst>
          </a:prstGeom>
          <a:solidFill>
            <a:srgbClr val="EEF7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7"/>
          <p:cNvSpPr txBox="1"/>
          <p:nvPr/>
        </p:nvSpPr>
        <p:spPr>
          <a:xfrm>
            <a:off x="914400" y="4846320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</a:rPr>
              <a:t>NEXT STEPS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914400" y="5230368"/>
            <a:ext cx="640080" cy="6400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587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0" name="Google Shape;15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9848" y="5385816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7"/>
          <p:cNvSpPr txBox="1"/>
          <p:nvPr/>
        </p:nvSpPr>
        <p:spPr>
          <a:xfrm>
            <a:off x="1737360" y="5193792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50"/>
              <a:buFont typeface="Calibri"/>
              <a:buNone/>
            </a:pPr>
            <a:r>
              <a:rPr b="1" i="0" lang="en-US" sz="1550" u="none" cap="none" strike="noStrike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Documentation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7">
            <a:hlinkClick r:id="rId5"/>
          </p:cNvPr>
          <p:cNvSpPr txBox="1"/>
          <p:nvPr/>
        </p:nvSpPr>
        <p:spPr>
          <a:xfrm>
            <a:off x="1737360" y="5559552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250"/>
              <a:buFont typeface="Calibri"/>
              <a:buNone/>
            </a:pPr>
            <a:r>
              <a:rPr b="0" i="0" lang="en-US" sz="1250" u="sng" cap="none" strike="noStrike">
                <a:solidFill>
                  <a:srgbClr val="028090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midori-global.com/.../documentation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/>
          <p:nvPr/>
        </p:nvSpPr>
        <p:spPr>
          <a:xfrm>
            <a:off x="6263640" y="5230368"/>
            <a:ext cx="640080" cy="64008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extrusionOk="0" fill="none" h="120000" w="120000">
                <a:moveTo>
                  <a:pt x="-10000" y="0"/>
                </a:moveTo>
                <a:close/>
                <a:lnTo>
                  <a:pt x="-10000" y="120000"/>
                </a:lnTo>
              </a:path>
              <a:path extrusionOk="0" fill="none" h="120000" w="12000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solidFill>
            <a:srgbClr val="FFFFFF"/>
          </a:solidFill>
          <a:ln cap="flat" cmpd="sng" w="15875">
            <a:solidFill>
              <a:srgbClr val="02809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54" name="Google Shape;154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419088" y="5385816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7"/>
          <p:cNvSpPr txBox="1"/>
          <p:nvPr/>
        </p:nvSpPr>
        <p:spPr>
          <a:xfrm>
            <a:off x="7086600" y="5193792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232A"/>
              </a:buClr>
              <a:buSzPts val="1550"/>
              <a:buFont typeface="Calibri"/>
              <a:buNone/>
            </a:pPr>
            <a:r>
              <a:rPr b="1" lang="en-US" sz="1550">
                <a:solidFill>
                  <a:srgbClr val="16232A"/>
                </a:solidFill>
                <a:latin typeface="Calibri"/>
                <a:ea typeface="Calibri"/>
                <a:cs typeface="Calibri"/>
                <a:sym typeface="Calibri"/>
              </a:rPr>
              <a:t>Customer Stories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>
            <a:hlinkClick r:id="rId8"/>
          </p:cNvPr>
          <p:cNvSpPr txBox="1"/>
          <p:nvPr/>
        </p:nvSpPr>
        <p:spPr>
          <a:xfrm>
            <a:off x="7086600" y="5559552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28090"/>
              </a:buClr>
              <a:buSzPts val="1250"/>
              <a:buFont typeface="Calibri"/>
              <a:buNone/>
            </a:pPr>
            <a:r>
              <a:rPr lang="en-US" sz="125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midori-global.com/.../customer-stories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2026-09-29T10:00:18Z</dcterms:created>
  <dc:creator>PptxGenJS</dc:creator>
</cp:coreProperties>
</file>