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Yft7nSw8oxyc+KSJ8P5IaBkyc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hyperlink" Target="https://www.midori-global.com/blog/2025/03/03/ncino-abandons-confluence-automation-for-better-content-archiving" TargetMode="External"/><Relationship Id="rId5" Type="http://schemas.openxmlformats.org/officeDocument/2006/relationships/hyperlink" Target="https://www.midori-global.com/products/better-content-archiving-for-confluence/cloud/documentation" TargetMode="External"/><Relationship Id="rId6" Type="http://schemas.openxmlformats.org/officeDocument/2006/relationships/hyperlink" Target="https://www.midori-global.com/products/better-content-archiving-for-confluence/cloud/documentation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www.midori-global.com/blog/2025/03/03/ncino-abandons-confluence-automation-for-better-content-archiv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MIDORI GLOBAL  ·  </a:t>
            </a:r>
            <a:r>
              <a:rPr b="0" i="1" lang="en-US" sz="1200" u="none" cap="none" strike="noStrike">
                <a:solidFill>
                  <a:srgbClr val="7FA9AE"/>
                </a:solidFill>
                <a:latin typeface="Calibri"/>
                <a:ea typeface="Calibri"/>
                <a:cs typeface="Calibri"/>
                <a:sym typeface="Calibri"/>
              </a:rPr>
              <a:t>Enterprise-proven partner to SICK AG, Generali, PostFinance, DICTU, and Storck.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640080" y="2103120"/>
            <a:ext cx="1088136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Content Archiving and Analytics</a:t>
            </a:r>
            <a:endParaRPr b="1" i="0" sz="4000" u="none" cap="none" strike="noStrik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lang="en-US" sz="3000">
                <a:solidFill>
                  <a:srgbClr val="D9ECEA"/>
                </a:solidFill>
                <a:latin typeface="Cambria"/>
                <a:ea typeface="Cambria"/>
                <a:cs typeface="Cambria"/>
                <a:sym typeface="Cambria"/>
              </a:rPr>
              <a:t>for Confluence</a:t>
            </a:r>
            <a:endParaRPr b="1" sz="3000">
              <a:solidFill>
                <a:srgbClr val="D9ECEA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640080" y="320040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900"/>
              <a:buFont typeface="Calibri"/>
              <a:buNone/>
            </a:pPr>
            <a:r>
              <a:rPr b="0" i="0" lang="en-US" sz="19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The enterpris</a:t>
            </a:r>
            <a:r>
              <a:rPr lang="en-US" sz="19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e-focused </a:t>
            </a:r>
            <a:r>
              <a:rPr b="0" i="0" lang="en-US" sz="19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governance layer for Confluence content, human-written or AI-generated.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640080" y="379476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Comprehensive reporting and dashboards, on par with native Confluence analytics.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Confluence content piles up faster than anyone can manage it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" name="Google Shape;2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No lifecycle, by design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Confluence makes it effortless to create content, but gives no way to track, review, or retire it once it exists.</a:t>
            </a:r>
            <a:endParaRPr b="0" i="0" sz="13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Confluence Automation breaks at enterprise-level scale and wasn’t designed to fit the custom organization-level conet </a:t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" name="Google Shape;3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AI accelerates the pile-up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4663450" y="3566149"/>
            <a:ext cx="2880300" cy="2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AI tools like Rovo make new pages faster than ever to produce, with no guardrail on what happens to them next.</a:t>
            </a:r>
            <a:endParaRPr b="0" i="0" sz="13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While AI agents can make suggestions on content validity, organizations need a deterministic, auditable governance layer that harnesses the AI activity and helps humans understand what’s current.</a:t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" name="Google Shape;3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Trust erodes, audits fail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8412475" y="3566149"/>
            <a:ext cx="2880300" cy="2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Stale pages break search results, confuse users, and leave compliance teams unable to answer basic lifecycle questions.</a:t>
            </a:r>
            <a:b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User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activity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or page owner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responsibilities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are hard to track without a clear dashboard of who did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responsible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for what.</a:t>
            </a:r>
            <a:endParaRPr b="0" i="0" sz="13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t/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solution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Automated lifecycle management, start to finish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1" name="Google Shape;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Automatic freshness tracking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Every page is tracked for views, edits, and age, so stale content surfaces itself instead of hiding in plain sight.</a:t>
            </a:r>
            <a:endParaRPr b="0" i="0" sz="13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AI may have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contributed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to the content, the tracking rules are predictable and set by your organization.</a:t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6" name="Google Shape;5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Owner notifications &amp; reviews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Content owners are notified when their pages need a review, before anyone else notices they are out of date.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1" name="Google Shape;6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Safe, reversible archiving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Stale pages move to a hidden, searchable, restorable archive space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or their dedicated archive section.</a:t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Content is only deleted if you specifically set up the dislocation rules to </a:t>
            </a:r>
            <a:r>
              <a:rPr i="1"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delete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instead of </a:t>
            </a:r>
            <a:r>
              <a:rPr i="1"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archive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, for example for regulatory reasons.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"Confluence makes content easy to create. Better Content Archiving and Analytics makes sure it stays trustworthy."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See it in 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 txBox="1"/>
          <p:nvPr/>
        </p:nvSpPr>
        <p:spPr>
          <a:xfrm>
            <a:off x="640080" y="502920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Nine built-in reports, from Space Analytics to User Engagement.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Real dashboards,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visualizing user activity, content freshness metrics and giving custom content listing options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64008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777240" y="1737360"/>
            <a:ext cx="3154680" cy="1543824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space-analytics.png" id="75" name="Google Shape;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672" y="1764792"/>
            <a:ext cx="3099816" cy="148896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 txBox="1"/>
          <p:nvPr/>
        </p:nvSpPr>
        <p:spPr>
          <a:xfrm>
            <a:off x="914400" y="3464064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Space-level insight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914400" y="3966984"/>
            <a:ext cx="2880360" cy="1610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See which spaces are most popular, fastest changing, and fastest growing, at a glance.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438912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4526280" y="1737360"/>
            <a:ext cx="3154680" cy="1543824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user-analytics.png" id="80" name="Google Shape;8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3712" y="1764792"/>
            <a:ext cx="3099816" cy="148896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 txBox="1"/>
          <p:nvPr/>
        </p:nvSpPr>
        <p:spPr>
          <a:xfrm>
            <a:off x="4663440" y="3464064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User-level visibility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4663440" y="3966984"/>
            <a:ext cx="2880360" cy="1610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Identify your most active viewers, contributors, and authors across the entire site.</a:t>
            </a:r>
            <a:endParaRPr b="0" i="0" sz="12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Get a clear overview of content owners and contents not owned by anyone.</a:t>
            </a:r>
            <a:endParaRPr sz="12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813816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8275320" y="1737360"/>
            <a:ext cx="3154680" cy="1543824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status-report.png" id="85" name="Google Shape;8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2752" y="1764792"/>
            <a:ext cx="3099816" cy="148896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"/>
          <p:cNvSpPr txBox="1"/>
          <p:nvPr/>
        </p:nvSpPr>
        <p:spPr>
          <a:xfrm>
            <a:off x="8412480" y="3464064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Content health over time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8412480" y="3966984"/>
            <a:ext cx="2880360" cy="1610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Track the status of every page, up to date, expired, or evergreen, as a trend and a live count.</a:t>
            </a:r>
            <a:endParaRPr b="0" i="0" sz="12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Use the Upcoming dashboard to see what pages expire next or what are slated for archiving.</a:t>
            </a:r>
            <a:endParaRPr sz="12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809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DE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BFEDE8"/>
                </a:solidFill>
                <a:latin typeface="Calibri"/>
                <a:ea typeface="Calibri"/>
                <a:cs typeface="Calibri"/>
                <a:sym typeface="Calibri"/>
              </a:rPr>
              <a:t>Built for the AI era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One governance layer, whoever wrote the page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40080" y="146304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As AI tools like Rovo make Confluence content faster than ever to create, lifecycle control matters more, not less.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64008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"/>
          <p:cNvSpPr/>
          <p:nvPr/>
        </p:nvSpPr>
        <p:spPr>
          <a:xfrm>
            <a:off x="96012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8" name="Google Shape;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"/>
          <p:cNvSpPr txBox="1"/>
          <p:nvPr/>
        </p:nvSpPr>
        <p:spPr>
          <a:xfrm>
            <a:off x="91440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i="0" lang="en-US" sz="16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Content-agnostic by design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 txBox="1"/>
          <p:nvPr/>
        </p:nvSpPr>
        <p:spPr>
          <a:xfrm>
            <a:off x="91440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812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280"/>
              <a:buFont typeface="Calibri"/>
              <a:buNone/>
            </a:pPr>
            <a:r>
              <a:rPr b="0" i="0" lang="en-US" sz="128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Freshness tracking, review cycles, and archiving apply to every page the same way, whether a person or an AI wrote it.</a:t>
            </a:r>
            <a:endParaRPr b="0" i="0" sz="12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438912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470916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3" name="Google Shape;10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"/>
          <p:cNvSpPr txBox="1"/>
          <p:nvPr/>
        </p:nvSpPr>
        <p:spPr>
          <a:xfrm>
            <a:off x="466344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i="0" lang="en-US" sz="16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gate, not a bottleneck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4663450" y="4206251"/>
            <a:ext cx="2880300" cy="1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812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280"/>
              <a:buFont typeface="Calibri"/>
              <a:buNone/>
            </a:pPr>
            <a:r>
              <a:rPr b="0" i="0" lang="en-US" sz="128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Nothing blocks publishing. Better Content Archiving and Analytics watches what happens after a page goes live, and flags it when it needs attention.</a:t>
            </a:r>
            <a:endParaRPr b="0" i="0" sz="1280" u="none" cap="none" strike="noStrike">
              <a:solidFill>
                <a:srgbClr val="D9ECE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2812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280"/>
              <a:buFont typeface="Calibri"/>
              <a:buNone/>
            </a:pPr>
            <a:r>
              <a:rPr lang="en-US" sz="1280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The gate is your deterministic set of rules, not a probabilistic AI.</a:t>
            </a:r>
            <a:endParaRPr sz="1280">
              <a:solidFill>
                <a:srgbClr val="D9ECE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813816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845820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8" name="Google Shape;10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 txBox="1"/>
          <p:nvPr/>
        </p:nvSpPr>
        <p:spPr>
          <a:xfrm>
            <a:off x="841248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i="0" lang="en-US" sz="16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Visibility that scales with AI volume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841248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812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280"/>
              <a:buFont typeface="Calibri"/>
              <a:buNone/>
            </a:pPr>
            <a:r>
              <a:rPr b="0" i="0" lang="en-US" sz="128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The same reporting dashboards that show human authorship patterns show AI-driven ones too, so admins never lose sight of what is accumulating.</a:t>
            </a:r>
            <a:endParaRPr b="0" i="0" sz="12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Enterprise-proven, since 2005.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640080" y="160020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SICK AG   ·   Generali   ·   PostFinance   ·   DICTU   ·   Storck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64008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82296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30%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82296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reduction in total page count, nCino (FinTech).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416052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434340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15,000 users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434340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run Better Content Archiving and Analytics at SICK AG.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7680960" y="2468880"/>
            <a:ext cx="3867912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6" name="Google Shape;1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560" y="269748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 txBox="1"/>
          <p:nvPr/>
        </p:nvSpPr>
        <p:spPr>
          <a:xfrm>
            <a:off x="7909560" y="3291840"/>
            <a:ext cx="3429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Calibri"/>
              <a:buNone/>
            </a:pPr>
            <a:r>
              <a:rPr b="0" i="1" lang="en-US" sz="13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"Archives no-longer-relevant information automatically, increasing the relevance of current information for all users."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7909560" y="507492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SICK AG (15,000 users, Confluence Data Center)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Why Midori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An established partner in the Atlassian Ecosystem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6" name="Google Shape;1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184708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 txBox="1"/>
          <p:nvPr/>
        </p:nvSpPr>
        <p:spPr>
          <a:xfrm>
            <a:off x="1143000" y="1755648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Cloud Fortified: meets Atlassian’s highest bar for security, reliability, and support.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8" name="Google Shape;1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4140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7"/>
          <p:cNvSpPr txBox="1"/>
          <p:nvPr/>
        </p:nvSpPr>
        <p:spPr>
          <a:xfrm>
            <a:off x="1143000" y="2322576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Platinum Marketplace Partner, building Atlassian apps since 2005.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0" name="Google Shape;1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9809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 txBox="1"/>
          <p:nvPr/>
        </p:nvSpPr>
        <p:spPr>
          <a:xfrm>
            <a:off x="1143000" y="2889504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SOC 2 Type II and GDPR compliant.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2" name="Google Shape;1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35478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/>
          <p:nvPr/>
        </p:nvSpPr>
        <p:spPr>
          <a:xfrm>
            <a:off x="1143000" y="3456432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Governs AI- and human-authored content alike, no separate tooling needed.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4" name="Google Shape;1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411480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 txBox="1"/>
          <p:nvPr/>
        </p:nvSpPr>
        <p:spPr>
          <a:xfrm>
            <a:off x="1143000" y="402336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30-day free trial, with full functionality</a:t>
            </a:r>
            <a:r>
              <a:rPr lang="en-US" sz="1500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, Dual Licensing available.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640080" y="4663440"/>
            <a:ext cx="10908792" cy="1737360"/>
          </a:xfrm>
          <a:prstGeom prst="roundRect">
            <a:avLst>
              <a:gd fmla="val 6316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"/>
          <p:cNvSpPr txBox="1"/>
          <p:nvPr/>
        </p:nvSpPr>
        <p:spPr>
          <a:xfrm>
            <a:off x="914400" y="484632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91440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9" name="Google Shape;1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84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/>
          <p:nvPr/>
        </p:nvSpPr>
        <p:spPr>
          <a:xfrm>
            <a:off x="173736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Documentation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>
            <a:hlinkClick r:id="rId5"/>
          </p:cNvPr>
          <p:cNvSpPr txBox="1"/>
          <p:nvPr/>
        </p:nvSpPr>
        <p:spPr>
          <a:xfrm>
            <a:off x="173736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midori-global.com/.../cloud/documentation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626364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3" name="Google Shape;15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908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 txBox="1"/>
          <p:nvPr/>
        </p:nvSpPr>
        <p:spPr>
          <a:xfrm>
            <a:off x="708660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nCino case study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>
            <a:hlinkClick r:id="rId8"/>
          </p:cNvPr>
          <p:cNvSpPr txBox="1"/>
          <p:nvPr/>
        </p:nvSpPr>
        <p:spPr>
          <a:xfrm>
            <a:off x="708660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midori-global.com/blog/.../ncino-abandons-...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2026-09-28T11:58:28Z</dcterms:created>
  <dc:creator>PptxGenJS</dc:creator>
</cp:coreProperties>
</file>