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iFWSp0xGy8IXvWvtdliu5/74O1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2" Type="http://customschemas.google.com/relationships/presentationmetadata" Target="metadata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" name="Google Shape;2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" name="Google Shape;4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" name="Google Shape;6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png"/><Relationship Id="rId4" Type="http://schemas.openxmlformats.org/officeDocument/2006/relationships/image" Target="../media/image18.png"/><Relationship Id="rId5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9" Type="http://schemas.openxmlformats.org/officeDocument/2006/relationships/hyperlink" Target="https://www.midori-global.com/products/better-excel-exporter-for-jira/cloud/export-samples" TargetMode="External"/><Relationship Id="rId5" Type="http://schemas.openxmlformats.org/officeDocument/2006/relationships/hyperlink" Target="https://www.midori-global.com/products/better-excel-exporter-for-jira/cloud/documentation" TargetMode="External"/><Relationship Id="rId6" Type="http://schemas.openxmlformats.org/officeDocument/2006/relationships/hyperlink" Target="https://www.midori-global.com/products/better-excel-exporter-for-jira/cloud/documentation" TargetMode="External"/><Relationship Id="rId7" Type="http://schemas.openxmlformats.org/officeDocument/2006/relationships/image" Target="../media/image7.png"/><Relationship Id="rId8" Type="http://schemas.openxmlformats.org/officeDocument/2006/relationships/hyperlink" Target="https://www.midori-global.com/products/better-excel-exporter-for-jira/cloud/export-sampl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13A40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 txBox="1"/>
          <p:nvPr/>
        </p:nvSpPr>
        <p:spPr>
          <a:xfrm>
            <a:off x="640080" y="548640"/>
            <a:ext cx="10881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02C39A"/>
                </a:solidFill>
                <a:latin typeface="Calibri"/>
                <a:ea typeface="Calibri"/>
                <a:cs typeface="Calibri"/>
                <a:sym typeface="Calibri"/>
              </a:rPr>
              <a:t>MIDORI GLOBAL  ·  </a:t>
            </a:r>
            <a:r>
              <a:rPr b="0" i="1" lang="en-US" sz="1200" u="none" cap="none" strike="noStrike">
                <a:solidFill>
                  <a:srgbClr val="7FA9AE"/>
                </a:solidFill>
                <a:latin typeface="Calibri"/>
                <a:ea typeface="Calibri"/>
                <a:cs typeface="Calibri"/>
                <a:sym typeface="Calibri"/>
              </a:rPr>
              <a:t>Enterprise-proven partner to Broadcom, T-Systems Austria, DB Schenker, US Government, and Towers Watson.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 txBox="1"/>
          <p:nvPr/>
        </p:nvSpPr>
        <p:spPr>
          <a:xfrm>
            <a:off x="640080" y="2286000"/>
            <a:ext cx="1088136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mbria"/>
              <a:buNone/>
            </a:pPr>
            <a:r>
              <a:rPr b="1" i="0" lang="en-US" sz="4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Better Excel Exporter for Jira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 txBox="1"/>
          <p:nvPr/>
        </p:nvSpPr>
        <p:spPr>
          <a:xfrm>
            <a:off x="640080" y="3429000"/>
            <a:ext cx="9601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Analysis-ready Excel spreadsheets from Jira, with formulas and charts.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640080" y="4251960"/>
            <a:ext cx="3977640" cy="502920"/>
          </a:xfrm>
          <a:prstGeom prst="roundRect">
            <a:avLst>
              <a:gd fmla="val 50909" name="adj"/>
            </a:avLst>
          </a:prstGeom>
          <a:solidFill>
            <a:srgbClr val="00A89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1"/>
          <p:cNvSpPr txBox="1"/>
          <p:nvPr/>
        </p:nvSpPr>
        <p:spPr>
          <a:xfrm>
            <a:off x="640080" y="4251960"/>
            <a:ext cx="39776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13A4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13A40"/>
                </a:solidFill>
                <a:latin typeface="Calibri"/>
                <a:ea typeface="Calibri"/>
                <a:cs typeface="Calibri"/>
                <a:sym typeface="Calibri"/>
              </a:rPr>
              <a:t>+ Better Excel Automation, free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"/>
          <p:cNvSpPr txBox="1"/>
          <p:nvPr/>
        </p:nvSpPr>
        <p:spPr>
          <a:xfrm>
            <a:off x="640080" y="18288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The problem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"/>
          <p:cNvSpPr txBox="1"/>
          <p:nvPr/>
        </p:nvSpPr>
        <p:spPr>
          <a:xfrm>
            <a:off x="640080" y="502920"/>
            <a:ext cx="10881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2800"/>
              <a:buFont typeface="Cambria"/>
              <a:buNone/>
            </a:pPr>
            <a:r>
              <a:rPr b="1" i="0" lang="en-US" sz="2800" u="none" cap="none" strike="noStrike">
                <a:solidFill>
                  <a:srgbClr val="16232A"/>
                </a:solidFill>
                <a:latin typeface="Cambria"/>
                <a:ea typeface="Cambria"/>
                <a:cs typeface="Cambria"/>
                <a:sym typeface="Cambria"/>
              </a:rPr>
              <a:t>Stakeholders need clean, structured Jira data in Excel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640080" y="1600200"/>
            <a:ext cx="3429000" cy="420624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2"/>
          <p:cNvSpPr/>
          <p:nvPr/>
        </p:nvSpPr>
        <p:spPr>
          <a:xfrm>
            <a:off x="960120" y="19659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905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0" name="Google Shape;3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4712" y="21305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2"/>
          <p:cNvSpPr txBox="1"/>
          <p:nvPr/>
        </p:nvSpPr>
        <p:spPr>
          <a:xfrm>
            <a:off x="914400" y="2971800"/>
            <a:ext cx="2880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Broken CSV exports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 txBox="1"/>
          <p:nvPr/>
        </p:nvSpPr>
        <p:spPr>
          <a:xfrm>
            <a:off x="914400" y="3566160"/>
            <a:ext cx="288036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Jira’s built-in CSV export is plaintext. Dates, numbers, and multi-value fields all break, and teams spend hours cleaning it up before it’s usable.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4389120" y="1600200"/>
            <a:ext cx="3429000" cy="420624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2"/>
          <p:cNvSpPr/>
          <p:nvPr/>
        </p:nvSpPr>
        <p:spPr>
          <a:xfrm>
            <a:off x="4709160" y="19659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905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5" name="Google Shape;35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3752" y="21305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"/>
          <p:cNvSpPr txBox="1"/>
          <p:nvPr/>
        </p:nvSpPr>
        <p:spPr>
          <a:xfrm>
            <a:off x="4663440" y="2971800"/>
            <a:ext cx="2880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Hours lost to manual reporting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 txBox="1"/>
          <p:nvPr/>
        </p:nvSpPr>
        <p:spPr>
          <a:xfrm>
            <a:off x="4663440" y="3566160"/>
            <a:ext cx="288036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Export, clean, reformat, rebuild formulas, chart, distribute: the same cycle every week. One manual report already costs 50+ hours a year.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8138160" y="1600200"/>
            <a:ext cx="3429000" cy="420624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8458200" y="19659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905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0" name="Google Shape;40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22792" y="21305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2"/>
          <p:cNvSpPr txBox="1"/>
          <p:nvPr/>
        </p:nvSpPr>
        <p:spPr>
          <a:xfrm>
            <a:off x="8412480" y="2971800"/>
            <a:ext cx="2880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Stakeholders live in Excel, not Jira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"/>
          <p:cNvSpPr txBox="1"/>
          <p:nvPr/>
        </p:nvSpPr>
        <p:spPr>
          <a:xfrm>
            <a:off x="8412480" y="3566160"/>
            <a:ext cx="288036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Finance, leadership, and clients need pivot tables and formulas, not a Jira login. Someone has to bridge that gap by hand, every time.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"/>
          <p:cNvSpPr txBox="1"/>
          <p:nvPr/>
        </p:nvSpPr>
        <p:spPr>
          <a:xfrm>
            <a:off x="640080" y="18288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The solution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3"/>
          <p:cNvSpPr txBox="1"/>
          <p:nvPr/>
        </p:nvSpPr>
        <p:spPr>
          <a:xfrm>
            <a:off x="640080" y="502920"/>
            <a:ext cx="10881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2800"/>
              <a:buFont typeface="Cambria"/>
              <a:buNone/>
            </a:pPr>
            <a:r>
              <a:rPr b="1" i="0" lang="en-US" sz="2800" u="none" cap="none" strike="noStrike">
                <a:solidFill>
                  <a:srgbClr val="16232A"/>
                </a:solidFill>
                <a:latin typeface="Cambria"/>
                <a:ea typeface="Cambria"/>
                <a:cs typeface="Cambria"/>
                <a:sym typeface="Cambria"/>
              </a:rPr>
              <a:t>Native Excel files, from many Jira screens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3"/>
          <p:cNvSpPr/>
          <p:nvPr/>
        </p:nvSpPr>
        <p:spPr>
          <a:xfrm>
            <a:off x="640080" y="1600200"/>
            <a:ext cx="3429000" cy="420624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3"/>
          <p:cNvSpPr/>
          <p:nvPr/>
        </p:nvSpPr>
        <p:spPr>
          <a:xfrm>
            <a:off x="960120" y="19659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905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2" name="Google Shape;5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4712" y="21305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3"/>
          <p:cNvSpPr txBox="1"/>
          <p:nvPr/>
        </p:nvSpPr>
        <p:spPr>
          <a:xfrm>
            <a:off x="914400" y="2971800"/>
            <a:ext cx="2880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One-click native Excel export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3"/>
          <p:cNvSpPr txBox="1"/>
          <p:nvPr/>
        </p:nvSpPr>
        <p:spPr>
          <a:xfrm>
            <a:off x="914400" y="3566160"/>
            <a:ext cx="288036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Issue Search, Backlog, and Board views. Correct data types and formats out of the box, no manual post-processing.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"/>
          <p:cNvSpPr/>
          <p:nvPr/>
        </p:nvSpPr>
        <p:spPr>
          <a:xfrm>
            <a:off x="4389120" y="1600200"/>
            <a:ext cx="3429000" cy="420624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3"/>
          <p:cNvSpPr/>
          <p:nvPr/>
        </p:nvSpPr>
        <p:spPr>
          <a:xfrm>
            <a:off x="4709160" y="19659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905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7" name="Google Shape;5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3752" y="21305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3"/>
          <p:cNvSpPr txBox="1"/>
          <p:nvPr/>
        </p:nvSpPr>
        <p:spPr>
          <a:xfrm>
            <a:off x="4663440" y="2971800"/>
            <a:ext cx="2880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Template-based customization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3"/>
          <p:cNvSpPr txBox="1"/>
          <p:nvPr/>
        </p:nvSpPr>
        <p:spPr>
          <a:xfrm>
            <a:off x="4663440" y="3566160"/>
            <a:ext cx="288036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Design the layout in Excel, and the exporter fills it with Jira data. Groovy scripting available, never required.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3"/>
          <p:cNvSpPr/>
          <p:nvPr/>
        </p:nvSpPr>
        <p:spPr>
          <a:xfrm>
            <a:off x="8138160" y="1600200"/>
            <a:ext cx="3429000" cy="420624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3"/>
          <p:cNvSpPr/>
          <p:nvPr/>
        </p:nvSpPr>
        <p:spPr>
          <a:xfrm>
            <a:off x="8458200" y="19659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905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2" name="Google Shape;62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22792" y="21305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3"/>
          <p:cNvSpPr txBox="1"/>
          <p:nvPr/>
        </p:nvSpPr>
        <p:spPr>
          <a:xfrm>
            <a:off x="8412480" y="2971800"/>
            <a:ext cx="2880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Full Excel features included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3"/>
          <p:cNvSpPr txBox="1"/>
          <p:nvPr/>
        </p:nvSpPr>
        <p:spPr>
          <a:xfrm>
            <a:off x="8412480" y="3566160"/>
            <a:ext cx="288036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Formulas, pivot tables, pivot charts, and Visual Basic macros all work in every exported file.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3"/>
          <p:cNvSpPr txBox="1"/>
          <p:nvPr/>
        </p:nvSpPr>
        <p:spPr>
          <a:xfrm>
            <a:off x="640080" y="5989320"/>
            <a:ext cx="108813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300"/>
              <a:buFont typeface="Calibri"/>
              <a:buNone/>
            </a:pPr>
            <a:r>
              <a:rPr b="0" i="1" lang="en-US" sz="1300" u="none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"If you can design a layout in Excel, you can design a Better Excel Exporter report template."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"/>
          <p:cNvSpPr txBox="1"/>
          <p:nvPr/>
        </p:nvSpPr>
        <p:spPr>
          <a:xfrm>
            <a:off x="640080" y="18288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See it in action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4"/>
          <p:cNvSpPr txBox="1"/>
          <p:nvPr/>
        </p:nvSpPr>
        <p:spPr>
          <a:xfrm>
            <a:off x="640080" y="502920"/>
            <a:ext cx="10881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2800"/>
              <a:buFont typeface="Cambria"/>
              <a:buNone/>
            </a:pPr>
            <a:r>
              <a:rPr b="1" i="0" lang="en-US" sz="2800" u="none" cap="none" strike="noStrike">
                <a:solidFill>
                  <a:srgbClr val="16232A"/>
                </a:solidFill>
                <a:latin typeface="Cambria"/>
                <a:ea typeface="Cambria"/>
                <a:cs typeface="Cambria"/>
                <a:sym typeface="Cambria"/>
              </a:rPr>
              <a:t>Pivot tables, charts, and formulas, out of the box.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4"/>
          <p:cNvSpPr txBox="1"/>
          <p:nvPr/>
        </p:nvSpPr>
        <p:spPr>
          <a:xfrm>
            <a:off x="640080" y="10972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Real exports, pulled straight from the sample library, integrations included.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4"/>
          <p:cNvSpPr/>
          <p:nvPr/>
        </p:nvSpPr>
        <p:spPr>
          <a:xfrm>
            <a:off x="640080" y="1600200"/>
            <a:ext cx="3429000" cy="416052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4"/>
          <p:cNvSpPr/>
          <p:nvPr/>
        </p:nvSpPr>
        <p:spPr>
          <a:xfrm>
            <a:off x="777240" y="1737360"/>
            <a:ext cx="3154680" cy="1560582"/>
          </a:xfrm>
          <a:prstGeom prst="roundRect">
            <a:avLst>
              <a:gd fmla="val 2344" name="adj"/>
            </a:avLst>
          </a:prstGeom>
          <a:solidFill>
            <a:srgbClr val="FFFFFF"/>
          </a:solidFill>
          <a:ln cap="flat" cmpd="sng" w="9525">
            <a:solidFill>
              <a:srgbClr val="D8E8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ample-images/sample-created-resolved.png" id="76" name="Google Shape;7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4672" y="1764792"/>
            <a:ext cx="3099816" cy="1505718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4"/>
          <p:cNvSpPr txBox="1"/>
          <p:nvPr/>
        </p:nvSpPr>
        <p:spPr>
          <a:xfrm>
            <a:off x="914400" y="3480822"/>
            <a:ext cx="28803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Pivot tables and charts, built in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4"/>
          <p:cNvSpPr txBox="1"/>
          <p:nvPr/>
        </p:nvSpPr>
        <p:spPr>
          <a:xfrm>
            <a:off x="914400" y="3983742"/>
            <a:ext cx="2880360" cy="15940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Multiple pivot tables and pivot charts, comparing issue creation and resolution trends across projects, types, and assignees.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4"/>
          <p:cNvSpPr/>
          <p:nvPr/>
        </p:nvSpPr>
        <p:spPr>
          <a:xfrm>
            <a:off x="4389120" y="1600200"/>
            <a:ext cx="3429000" cy="416052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4"/>
          <p:cNvSpPr/>
          <p:nvPr/>
        </p:nvSpPr>
        <p:spPr>
          <a:xfrm>
            <a:off x="4526280" y="1737360"/>
            <a:ext cx="3154680" cy="1560582"/>
          </a:xfrm>
          <a:prstGeom prst="roundRect">
            <a:avLst>
              <a:gd fmla="val 2344" name="adj"/>
            </a:avLst>
          </a:prstGeom>
          <a:solidFill>
            <a:srgbClr val="FFFFFF"/>
          </a:solidFill>
          <a:ln cap="flat" cmpd="sng" w="9525">
            <a:solidFill>
              <a:srgbClr val="D8E8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ample-images/sample-tempo-time.png" id="81" name="Google Shape;8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53712" y="1764792"/>
            <a:ext cx="3099816" cy="1505718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4"/>
          <p:cNvSpPr txBox="1"/>
          <p:nvPr/>
        </p:nvSpPr>
        <p:spPr>
          <a:xfrm>
            <a:off x="4663440" y="3480822"/>
            <a:ext cx="28803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Deep integration with your stack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4"/>
          <p:cNvSpPr txBox="1"/>
          <p:nvPr/>
        </p:nvSpPr>
        <p:spPr>
          <a:xfrm>
            <a:off x="4663440" y="3983742"/>
            <a:ext cx="2880360" cy="15940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Native Tempo Timesheets fields, pulled straight into Excel to compare time estimated against time spent, by team.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4"/>
          <p:cNvSpPr/>
          <p:nvPr/>
        </p:nvSpPr>
        <p:spPr>
          <a:xfrm>
            <a:off x="8138160" y="1600200"/>
            <a:ext cx="3429000" cy="416052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4"/>
          <p:cNvSpPr/>
          <p:nvPr/>
        </p:nvSpPr>
        <p:spPr>
          <a:xfrm>
            <a:off x="8275320" y="1737360"/>
            <a:ext cx="3154680" cy="1560582"/>
          </a:xfrm>
          <a:prstGeom prst="roundRect">
            <a:avLst>
              <a:gd fmla="val 2344" name="adj"/>
            </a:avLst>
          </a:prstGeom>
          <a:solidFill>
            <a:srgbClr val="FFFFFF"/>
          </a:solidFill>
          <a:ln cap="flat" cmpd="sng" w="9525">
            <a:solidFill>
              <a:srgbClr val="D8E8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ample-images/sample-epic-chart.png" id="86" name="Google Shape;8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02752" y="1764792"/>
            <a:ext cx="3099816" cy="1505718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4"/>
          <p:cNvSpPr txBox="1"/>
          <p:nvPr/>
        </p:nvSpPr>
        <p:spPr>
          <a:xfrm>
            <a:off x="8412480" y="3480822"/>
            <a:ext cx="28803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Reports built for stakeholders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4"/>
          <p:cNvSpPr txBox="1"/>
          <p:nvPr/>
        </p:nvSpPr>
        <p:spPr>
          <a:xfrm>
            <a:off x="8412480" y="3983742"/>
            <a:ext cx="2880360" cy="15940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Sprint and epic-level story point breakdowns, delivered as a chart executives and PMs can read in seconds.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28090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EDE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BFEDE8"/>
                </a:solidFill>
                <a:latin typeface="Calibri"/>
                <a:ea typeface="Calibri"/>
                <a:cs typeface="Calibri"/>
                <a:sym typeface="Calibri"/>
              </a:rPr>
              <a:t>Included free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5"/>
          <p:cNvSpPr txBox="1"/>
          <p:nvPr/>
        </p:nvSpPr>
        <p:spPr>
          <a:xfrm>
            <a:off x="640080" y="822960"/>
            <a:ext cx="10881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mbria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Better Excel Automation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5"/>
          <p:cNvSpPr txBox="1"/>
          <p:nvPr/>
        </p:nvSpPr>
        <p:spPr>
          <a:xfrm>
            <a:off x="640080" y="141732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9ECE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Turns Better Excel Exporter from a manual tool into a fully automated reporting system. No extra cost.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5"/>
          <p:cNvSpPr/>
          <p:nvPr/>
        </p:nvSpPr>
        <p:spPr>
          <a:xfrm>
            <a:off x="640080" y="2286000"/>
            <a:ext cx="3429000" cy="3566160"/>
          </a:xfrm>
          <a:prstGeom prst="roundRect">
            <a:avLst>
              <a:gd fmla="val 3200" name="adj"/>
            </a:avLst>
          </a:prstGeom>
          <a:solidFill>
            <a:srgbClr val="036B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5"/>
          <p:cNvSpPr/>
          <p:nvPr/>
        </p:nvSpPr>
        <p:spPr>
          <a:xfrm>
            <a:off x="960120" y="26517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013A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99" name="Google Shape;9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4712" y="28163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5"/>
          <p:cNvSpPr txBox="1"/>
          <p:nvPr/>
        </p:nvSpPr>
        <p:spPr>
          <a:xfrm>
            <a:off x="914400" y="3657600"/>
            <a:ext cx="2880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Scheduled reports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5"/>
          <p:cNvSpPr txBox="1"/>
          <p:nvPr/>
        </p:nvSpPr>
        <p:spPr>
          <a:xfrm>
            <a:off x="914400" y="4206240"/>
            <a:ext cx="288036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D9ECEA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Daily before standups, weekly on Monday, or at sprint close. Stakeholders get the file before they have to ask.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5"/>
          <p:cNvSpPr/>
          <p:nvPr/>
        </p:nvSpPr>
        <p:spPr>
          <a:xfrm>
            <a:off x="4389120" y="2286000"/>
            <a:ext cx="3429000" cy="3566160"/>
          </a:xfrm>
          <a:prstGeom prst="roundRect">
            <a:avLst>
              <a:gd fmla="val 3200" name="adj"/>
            </a:avLst>
          </a:prstGeom>
          <a:solidFill>
            <a:srgbClr val="036B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5"/>
          <p:cNvSpPr/>
          <p:nvPr/>
        </p:nvSpPr>
        <p:spPr>
          <a:xfrm>
            <a:off x="4709160" y="26517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013A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04" name="Google Shape;10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3752" y="28163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5"/>
          <p:cNvSpPr txBox="1"/>
          <p:nvPr/>
        </p:nvSpPr>
        <p:spPr>
          <a:xfrm>
            <a:off x="4663440" y="3657600"/>
            <a:ext cx="2880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Event-driven triggers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5"/>
          <p:cNvSpPr txBox="1"/>
          <p:nvPr/>
        </p:nvSpPr>
        <p:spPr>
          <a:xfrm>
            <a:off x="4663440" y="4206240"/>
            <a:ext cx="288036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D9ECEA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Issue created, SLA breached, sprint completed, deployment success. Excel generated automatically, on the event.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5"/>
          <p:cNvSpPr/>
          <p:nvPr/>
        </p:nvSpPr>
        <p:spPr>
          <a:xfrm>
            <a:off x="8138160" y="2286000"/>
            <a:ext cx="3429000" cy="3566160"/>
          </a:xfrm>
          <a:prstGeom prst="roundRect">
            <a:avLst>
              <a:gd fmla="val 3200" name="adj"/>
            </a:avLst>
          </a:prstGeom>
          <a:solidFill>
            <a:srgbClr val="036B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5"/>
          <p:cNvSpPr/>
          <p:nvPr/>
        </p:nvSpPr>
        <p:spPr>
          <a:xfrm>
            <a:off x="8458200" y="26517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013A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09" name="Google Shape;109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22792" y="28163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5"/>
          <p:cNvSpPr txBox="1"/>
          <p:nvPr/>
        </p:nvSpPr>
        <p:spPr>
          <a:xfrm>
            <a:off x="8412480" y="3657600"/>
            <a:ext cx="2880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Three ways to distribute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5"/>
          <p:cNvSpPr txBox="1"/>
          <p:nvPr/>
        </p:nvSpPr>
        <p:spPr>
          <a:xfrm>
            <a:off x="8412480" y="4206240"/>
            <a:ext cx="288036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D9ECEA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Email it, attach it to the Jira issue, or save it to Dropbox, Google Drive, or OneDrive.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13A40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2C39A"/>
                </a:solidFill>
                <a:latin typeface="Calibri"/>
                <a:ea typeface="Calibri"/>
                <a:cs typeface="Calibri"/>
                <a:sym typeface="Calibri"/>
              </a:rPr>
              <a:t>Proof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6"/>
          <p:cNvSpPr txBox="1"/>
          <p:nvPr/>
        </p:nvSpPr>
        <p:spPr>
          <a:xfrm>
            <a:off x="640080" y="822960"/>
            <a:ext cx="10881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mbria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Enterprise-proven, since 2005.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6"/>
          <p:cNvSpPr txBox="1"/>
          <p:nvPr/>
        </p:nvSpPr>
        <p:spPr>
          <a:xfrm>
            <a:off x="640080" y="1600200"/>
            <a:ext cx="108813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FC9CD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9FC9CD"/>
                </a:solidFill>
                <a:latin typeface="Calibri"/>
                <a:ea typeface="Calibri"/>
                <a:cs typeface="Calibri"/>
                <a:sym typeface="Calibri"/>
              </a:rPr>
              <a:t>Broadcom   ·   T-Systems Austria   ·   DB Schenker   ·   US Government   ·   Towers Watson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6"/>
          <p:cNvSpPr/>
          <p:nvPr/>
        </p:nvSpPr>
        <p:spPr>
          <a:xfrm>
            <a:off x="640080" y="2468880"/>
            <a:ext cx="3291840" cy="3291840"/>
          </a:xfrm>
          <a:prstGeom prst="roundRect">
            <a:avLst>
              <a:gd fmla="val 3333" name="adj"/>
            </a:avLst>
          </a:prstGeom>
          <a:solidFill>
            <a:srgbClr val="036B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822960" y="2788920"/>
            <a:ext cx="29260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4400"/>
              <a:buFont typeface="Cambria"/>
              <a:buNone/>
            </a:pPr>
            <a:r>
              <a:rPr b="1" i="0" lang="en-US" sz="4400" u="none" cap="none" strike="noStrike">
                <a:solidFill>
                  <a:srgbClr val="02C39A"/>
                </a:solidFill>
                <a:latin typeface="Cambria"/>
                <a:ea typeface="Cambria"/>
                <a:cs typeface="Cambria"/>
                <a:sym typeface="Cambria"/>
              </a:rPr>
              <a:t>5 min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6"/>
          <p:cNvSpPr txBox="1"/>
          <p:nvPr/>
        </p:nvSpPr>
        <p:spPr>
          <a:xfrm>
            <a:off x="822960" y="3703320"/>
            <a:ext cx="292608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9ECE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sprint reports that used to take hours, SkyTouch (Hospitality).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6"/>
          <p:cNvSpPr/>
          <p:nvPr/>
        </p:nvSpPr>
        <p:spPr>
          <a:xfrm>
            <a:off x="4160520" y="2468880"/>
            <a:ext cx="3291840" cy="3291840"/>
          </a:xfrm>
          <a:prstGeom prst="roundRect">
            <a:avLst>
              <a:gd fmla="val 3333" name="adj"/>
            </a:avLst>
          </a:prstGeom>
          <a:solidFill>
            <a:srgbClr val="036B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6"/>
          <p:cNvSpPr txBox="1"/>
          <p:nvPr/>
        </p:nvSpPr>
        <p:spPr>
          <a:xfrm>
            <a:off x="4343400" y="2788920"/>
            <a:ext cx="29260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3600"/>
              <a:buFont typeface="Cambria"/>
              <a:buNone/>
            </a:pPr>
            <a:r>
              <a:rPr b="1" i="0" lang="en-US" sz="3600" u="none" cap="none" strike="noStrike">
                <a:solidFill>
                  <a:srgbClr val="02C39A"/>
                </a:solidFill>
                <a:latin typeface="Cambria"/>
                <a:ea typeface="Cambria"/>
                <a:cs typeface="Cambria"/>
                <a:sym typeface="Cambria"/>
              </a:rPr>
              <a:t>9,000 users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6"/>
          <p:cNvSpPr txBox="1"/>
          <p:nvPr/>
        </p:nvSpPr>
        <p:spPr>
          <a:xfrm>
            <a:off x="4343400" y="3703320"/>
            <a:ext cx="292608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9ECEA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run Better Excel Exporter at Broadcom.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7680960" y="2468880"/>
            <a:ext cx="3867912" cy="3291840"/>
          </a:xfrm>
          <a:prstGeom prst="roundRect">
            <a:avLst>
              <a:gd fmla="val 3333" name="adj"/>
            </a:avLst>
          </a:prstGeom>
          <a:solidFill>
            <a:srgbClr val="036B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27" name="Google Shape;12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9560" y="2697480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6"/>
          <p:cNvSpPr txBox="1"/>
          <p:nvPr/>
        </p:nvSpPr>
        <p:spPr>
          <a:xfrm>
            <a:off x="7909560" y="3291840"/>
            <a:ext cx="34290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"With Better Excel Exporter we were able to create our Excel reports exactly the way we wanted."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6"/>
          <p:cNvSpPr txBox="1"/>
          <p:nvPr/>
        </p:nvSpPr>
        <p:spPr>
          <a:xfrm>
            <a:off x="7909560" y="5120640"/>
            <a:ext cx="34290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FC9CD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9FC9CD"/>
                </a:solidFill>
                <a:latin typeface="Calibri"/>
                <a:ea typeface="Calibri"/>
                <a:cs typeface="Calibri"/>
                <a:sym typeface="Calibri"/>
              </a:rPr>
              <a:t>Tobias, Jira Technical Expert, Swiss Bank (Banking)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Why Midori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7"/>
          <p:cNvSpPr txBox="1"/>
          <p:nvPr/>
        </p:nvSpPr>
        <p:spPr>
          <a:xfrm>
            <a:off x="640080" y="822960"/>
            <a:ext cx="10881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2800"/>
              <a:buFont typeface="Cambria"/>
              <a:buNone/>
            </a:pPr>
            <a:r>
              <a:rPr b="1" i="0" lang="en-US" sz="2800" u="none" cap="none" strike="noStrike">
                <a:solidFill>
                  <a:srgbClr val="16232A"/>
                </a:solidFill>
                <a:latin typeface="Cambria"/>
                <a:ea typeface="Cambria"/>
                <a:cs typeface="Cambria"/>
                <a:sym typeface="Cambria"/>
              </a:rPr>
              <a:t>An established partner in the Atlassian Ecosystem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37" name="Google Shape;13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" y="1847088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7"/>
          <p:cNvSpPr txBox="1"/>
          <p:nvPr/>
        </p:nvSpPr>
        <p:spPr>
          <a:xfrm>
            <a:off x="1143000" y="1755648"/>
            <a:ext cx="9966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Cloud Fortified: meets Atlassian’s highest bar for security, reliability, and support.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39" name="Google Shape;13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" y="2414016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7"/>
          <p:cNvSpPr txBox="1"/>
          <p:nvPr/>
        </p:nvSpPr>
        <p:spPr>
          <a:xfrm>
            <a:off x="1143000" y="2322576"/>
            <a:ext cx="9966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Platinum Marketplace Partner, building Atlassian apps since 2005.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41" name="Google Shape;14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" y="2980944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7"/>
          <p:cNvSpPr txBox="1"/>
          <p:nvPr/>
        </p:nvSpPr>
        <p:spPr>
          <a:xfrm>
            <a:off x="1143000" y="2889504"/>
            <a:ext cx="9966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SOC 2 Type II and GDPR compliant.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43" name="Google Shape;14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" y="3547872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7"/>
          <p:cNvSpPr txBox="1"/>
          <p:nvPr/>
        </p:nvSpPr>
        <p:spPr>
          <a:xfrm>
            <a:off x="1143000" y="3456432"/>
            <a:ext cx="9966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Works alongside 20+ Jira apps, including Tempo Timesheets and Advanced Roadmaps.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45" name="Google Shape;14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" y="4114800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7"/>
          <p:cNvSpPr txBox="1"/>
          <p:nvPr/>
        </p:nvSpPr>
        <p:spPr>
          <a:xfrm>
            <a:off x="1143000" y="4023360"/>
            <a:ext cx="9966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30-day free trial, with full functionality</a:t>
            </a:r>
            <a:r>
              <a:rPr lang="en-US" sz="1500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, Dual Licensing available.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640080" y="4663440"/>
            <a:ext cx="10908792" cy="1737360"/>
          </a:xfrm>
          <a:prstGeom prst="roundRect">
            <a:avLst>
              <a:gd fmla="val 6316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7"/>
          <p:cNvSpPr txBox="1"/>
          <p:nvPr/>
        </p:nvSpPr>
        <p:spPr>
          <a:xfrm>
            <a:off x="914400" y="4846320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NEXT STEPS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914400" y="5230368"/>
            <a:ext cx="640080" cy="6400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5875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50" name="Google Shape;15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9848" y="5385816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7"/>
          <p:cNvSpPr txBox="1"/>
          <p:nvPr/>
        </p:nvSpPr>
        <p:spPr>
          <a:xfrm>
            <a:off x="1737360" y="5193792"/>
            <a:ext cx="4114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50"/>
              <a:buFont typeface="Calibri"/>
              <a:buNone/>
            </a:pPr>
            <a:r>
              <a:rPr b="1" i="0" lang="en-US" sz="155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Documentation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7">
            <a:hlinkClick r:id="rId5"/>
          </p:cNvPr>
          <p:cNvSpPr txBox="1"/>
          <p:nvPr/>
        </p:nvSpPr>
        <p:spPr>
          <a:xfrm>
            <a:off x="1737360" y="5559552"/>
            <a:ext cx="4114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250"/>
              <a:buFont typeface="Calibri"/>
              <a:buNone/>
            </a:pPr>
            <a:r>
              <a:rPr b="0" i="0" lang="en-US" sz="1250" u="sng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midori-global.com/.../cloud/documentation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7"/>
          <p:cNvSpPr/>
          <p:nvPr/>
        </p:nvSpPr>
        <p:spPr>
          <a:xfrm>
            <a:off x="6263640" y="5230368"/>
            <a:ext cx="640080" cy="6400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5875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54" name="Google Shape;154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19088" y="5385816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7"/>
          <p:cNvSpPr txBox="1"/>
          <p:nvPr/>
        </p:nvSpPr>
        <p:spPr>
          <a:xfrm>
            <a:off x="7086600" y="5193792"/>
            <a:ext cx="4114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50"/>
              <a:buFont typeface="Calibri"/>
              <a:buNone/>
            </a:pPr>
            <a:r>
              <a:rPr b="1" i="0" lang="en-US" sz="155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Export samples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7">
            <a:hlinkClick r:id="rId8"/>
          </p:cNvPr>
          <p:cNvSpPr txBox="1"/>
          <p:nvPr/>
        </p:nvSpPr>
        <p:spPr>
          <a:xfrm>
            <a:off x="7086600" y="5559552"/>
            <a:ext cx="4114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250"/>
              <a:buFont typeface="Calibri"/>
              <a:buNone/>
            </a:pPr>
            <a:r>
              <a:rPr b="0" i="0" lang="en-US" sz="1250" u="sng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midori-global.com/.../cloud/export-samples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2026-09-28T09:19:15Z</dcterms:created>
  <dc:creator>PptxGenJS</dc:creator>
</cp:coreProperties>
</file>