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9">
          <p15:clr>
            <a:srgbClr val="A4A3A4"/>
          </p15:clr>
        </p15:guide>
        <p15:guide id="2" orient="horz" pos="366">
          <p15:clr>
            <a:srgbClr val="A4A3A4"/>
          </p15:clr>
        </p15:guide>
        <p15:guide id="3" orient="horz" pos="406">
          <p15:clr>
            <a:srgbClr val="A4A3A4"/>
          </p15:clr>
        </p15:guide>
        <p15:guide id="4" orient="horz" pos="548">
          <p15:clr>
            <a:srgbClr val="A4A3A4"/>
          </p15:clr>
        </p15:guide>
        <p15:guide id="5" orient="horz" pos="652">
          <p15:clr>
            <a:srgbClr val="A4A3A4"/>
          </p15:clr>
        </p15:guide>
        <p15:guide id="6" orient="horz" pos="3024">
          <p15:clr>
            <a:srgbClr val="A4A3A4"/>
          </p15:clr>
        </p15:guide>
        <p15:guide id="7" pos="216">
          <p15:clr>
            <a:srgbClr val="A4A3A4"/>
          </p15:clr>
        </p15:guide>
        <p15:guide id="8" pos="5544">
          <p15:clr>
            <a:srgbClr val="A4A3A4"/>
          </p15:clr>
        </p15:guide>
        <p15:guide id="9" orient="horz" pos="267">
          <p15:clr>
            <a:srgbClr val="A4A3A4"/>
          </p15:clr>
        </p15:guide>
        <p15:guide id="10" pos="1849">
          <p15:clr>
            <a:srgbClr val="A4A3A4"/>
          </p15:clr>
        </p15:guide>
        <p15:guide id="11" orient="horz" pos="10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59" orient="horz"/>
        <p:guide pos="366" orient="horz"/>
        <p:guide pos="406" orient="horz"/>
        <p:guide pos="548" orient="horz"/>
        <p:guide pos="652" orient="horz"/>
        <p:guide pos="3024" orient="horz"/>
        <p:guide pos="216"/>
        <p:guide pos="5544"/>
        <p:guide pos="267" orient="horz"/>
        <p:guide pos="1849"/>
        <p:guide pos="100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014c4d7dc_2_5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Welcome</a:t>
            </a:r>
            <a:endParaRPr/>
          </a:p>
          <a:p>
            <a:pPr indent="0" lvl="0" marL="0" rtl="0" algn="l">
              <a:spcBef>
                <a:spcPts val="0"/>
              </a:spcBef>
              <a:spcAft>
                <a:spcPts val="0"/>
              </a:spcAft>
              <a:buNone/>
            </a:pPr>
            <a:r>
              <a:rPr lang="en" sz="1200"/>
              <a:t>Thank you all for joining!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My name is Levente Szabo, Customer Success Manager here at Midori and I’d like to welcome all of you to our webinar about exporting Jira data to Excel!</a:t>
            </a:r>
            <a:endParaRPr sz="1200">
              <a:solidFill>
                <a:srgbClr val="FF0000"/>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Excel </a:t>
            </a:r>
            <a:r>
              <a:rPr lang="en" sz="1200">
                <a:solidFill>
                  <a:schemeClr val="dk1"/>
                </a:solidFill>
              </a:rPr>
              <a:t>e</a:t>
            </a:r>
            <a:r>
              <a:rPr lang="en" sz="1200">
                <a:solidFill>
                  <a:schemeClr val="dk1"/>
                </a:solidFill>
              </a:rPr>
              <a:t>xporting in Jira</a:t>
            </a:r>
            <a:r>
              <a:rPr lang="en" sz="1200"/>
              <a:t> has been and continues to be a strongly debated topic among Jira users. </a:t>
            </a:r>
            <a:endParaRPr sz="1200"/>
          </a:p>
          <a:p>
            <a:pPr indent="0" lvl="0" marL="0" rtl="0" algn="l">
              <a:spcBef>
                <a:spcPts val="0"/>
              </a:spcBef>
              <a:spcAft>
                <a:spcPts val="0"/>
              </a:spcAft>
              <a:buNone/>
            </a:pPr>
            <a:r>
              <a:rPr lang="en" sz="1200"/>
              <a:t>Let me real quick a historic background on Jira Excel exporting.</a:t>
            </a:r>
            <a:endParaRPr sz="1200"/>
          </a:p>
          <a:p>
            <a:pPr indent="0" lvl="0" marL="0" rtl="0" algn="l">
              <a:spcBef>
                <a:spcPts val="0"/>
              </a:spcBef>
              <a:spcAft>
                <a:spcPts val="0"/>
              </a:spcAft>
              <a:buNone/>
            </a:pPr>
            <a:r>
              <a:rPr lang="en" sz="1200"/>
              <a:t>Jira never had a real Excel export option. It used to have a built-in export option called “Excel”, but it actually exported an HTML file with the .xls file extension. The file contained an HTML table with the issue data, which Excel could successfully import in most cases. This approach had the same fundamental limitations as all the other text-based data export options that don’t produce a native Excel file: namely, the data had no type (everything was text, dates were broken, numbers were broken), and even worse, you could not utilize Excel’s powerful features like formulas, functions, charts, pivot tables and such, during the export. </a:t>
            </a:r>
            <a:endParaRPr sz="1200"/>
          </a:p>
          <a:p>
            <a:pPr indent="0" lvl="0" marL="0" rtl="0" algn="l">
              <a:spcBef>
                <a:spcPts val="0"/>
              </a:spcBef>
              <a:spcAft>
                <a:spcPts val="0"/>
              </a:spcAft>
              <a:buNone/>
            </a:pPr>
            <a:r>
              <a:rPr lang="en" sz="1200"/>
              <a:t>As the “import HTML” feature was also a potential security hole in Excel, Microsoft decided to discourage that in modern Excel versions and started to display annoying warning messages when someone tried to import files that were previously exported from Jira.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solidFill>
                  <a:schemeClr val="dk1"/>
                </a:solidFill>
              </a:rPr>
              <a:t>Later, </a:t>
            </a:r>
            <a:r>
              <a:rPr lang="en" sz="1200">
                <a:solidFill>
                  <a:schemeClr val="dk1"/>
                </a:solidFill>
              </a:rPr>
              <a:t>Atlassian replaced the now-useless HTML export with a newer approach that exports CSV files. CSV stands for Comma Separated Values, and this is basically a simple plain text file that uses the comma character to separate pieces of data.</a:t>
            </a:r>
            <a:r>
              <a:rPr lang="en" sz="1200"/>
              <a:t> </a:t>
            </a:r>
            <a:r>
              <a:rPr lang="en" sz="1200"/>
              <a:t>Unfortunately, it still has the limitations I mentioned previously.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So, today I want to show you how you can create native Excel exports or reports from your Jira issues, so you can use the output to do your usual Excel wizardry.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I’ll introduce </a:t>
            </a:r>
            <a:r>
              <a:rPr lang="en" sz="1200"/>
              <a:t>Better Excel Exporter</a:t>
            </a:r>
            <a:r>
              <a:rPr lang="en" sz="1200"/>
              <a:t> for this. I will explain the first steps with the app, and </a:t>
            </a:r>
            <a:r>
              <a:rPr lang="en" sz="1200">
                <a:solidFill>
                  <a:schemeClr val="dk1"/>
                </a:solidFill>
              </a:rPr>
              <a:t>what kind of output you can have with it. I </a:t>
            </a:r>
            <a:r>
              <a:rPr lang="en" sz="1200"/>
              <a:t>will talk about administration and customization options, and finally we will see what other Jira apps you can use with </a:t>
            </a:r>
            <a:r>
              <a:rPr lang="en" sz="1200"/>
              <a:t>Better Excel Exporter</a:t>
            </a:r>
            <a:r>
              <a:rPr lang="en" sz="1200"/>
              <a: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Before we kick things off, let me mention a few housekeeping items: </a:t>
            </a:r>
            <a:endParaRPr sz="1200"/>
          </a:p>
          <a:p>
            <a:pPr indent="-304800" lvl="0" marL="457200" rtl="0" algn="l">
              <a:spcBef>
                <a:spcPts val="0"/>
              </a:spcBef>
              <a:spcAft>
                <a:spcPts val="0"/>
              </a:spcAft>
              <a:buSzPts val="1200"/>
              <a:buChar char="-"/>
            </a:pPr>
            <a:r>
              <a:rPr lang="en" sz="1200"/>
              <a:t>The </a:t>
            </a:r>
            <a:r>
              <a:rPr lang="en" sz="1200"/>
              <a:t>presentation</a:t>
            </a:r>
            <a:r>
              <a:rPr lang="en" sz="1200"/>
              <a:t> is recorded and will be available soon after.</a:t>
            </a:r>
            <a:endParaRPr sz="1200"/>
          </a:p>
          <a:p>
            <a:pPr indent="-304800" lvl="0" marL="457200" rtl="0" algn="l">
              <a:spcBef>
                <a:spcPts val="0"/>
              </a:spcBef>
              <a:spcAft>
                <a:spcPts val="0"/>
              </a:spcAft>
              <a:buSzPts val="1200"/>
              <a:buChar char="-"/>
            </a:pPr>
            <a:r>
              <a:rPr lang="en" sz="1200"/>
              <a:t>During the presentation you can use the live chat feature to ask questions, or if you are watching the recording, please leave your question as a comment below!</a:t>
            </a:r>
            <a:endParaRPr sz="1200"/>
          </a:p>
          <a:p>
            <a:pPr indent="-304800" lvl="0" marL="457200" rtl="0" algn="l">
              <a:spcBef>
                <a:spcPts val="0"/>
              </a:spcBef>
              <a:spcAft>
                <a:spcPts val="0"/>
              </a:spcAft>
              <a:buSzPts val="1200"/>
              <a:buChar char="-"/>
            </a:pPr>
            <a:r>
              <a:rPr lang="en" sz="1200"/>
              <a:t>We will tackle the questions at the end, or if won’t have time for all, please still submit them as comment as we will collect all questions and answers and publish them in a blog post on our blog later on, so feel free to subscribe to that as well.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First off, let’s get started with a little background of Midori, the company behind </a:t>
            </a:r>
            <a:r>
              <a:rPr lang="en" sz="1200"/>
              <a:t>Better Excel Exporter</a:t>
            </a:r>
            <a:r>
              <a:rPr lang="en" sz="1200"/>
              <a:t>.</a:t>
            </a:r>
            <a:endParaRPr sz="1200"/>
          </a:p>
        </p:txBody>
      </p:sp>
      <p:sp>
        <p:nvSpPr>
          <p:cNvPr id="105" name="Google Shape;105;g4014c4d7dc_2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16e870ffe_0_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What’s even more, you can use a template to export Jira user accounts and their information to Excel.</a:t>
            </a:r>
            <a:endParaRPr sz="1200"/>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p>
          <a:p>
            <a:pPr indent="0" lvl="0" marL="0" rtl="0" algn="l">
              <a:spcBef>
                <a:spcPts val="0"/>
              </a:spcBef>
              <a:spcAft>
                <a:spcPts val="0"/>
              </a:spcAft>
              <a:buNone/>
            </a:pPr>
            <a:r>
              <a:rPr lang="en" sz="1200"/>
              <a:t>Jira user account export is a fine example of exporting non-issue related information from Jira with </a:t>
            </a:r>
            <a:r>
              <a:rPr lang="en" sz="1200"/>
              <a:t>Better Excel Exporter</a:t>
            </a:r>
            <a:r>
              <a:rPr lang="en" sz="1200"/>
              <a:t>.</a:t>
            </a:r>
            <a:endParaRPr sz="1200"/>
          </a:p>
          <a:p>
            <a:pPr indent="0" lvl="0" marL="0" rtl="0" algn="l">
              <a:spcBef>
                <a:spcPts val="0"/>
              </a:spcBef>
              <a:spcAft>
                <a:spcPts val="0"/>
              </a:spcAft>
              <a:buNone/>
            </a:pPr>
            <a:r>
              <a:rPr lang="en" sz="1200"/>
              <a:t>The template for this come with the app built-in, so you can use this template right away.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This is useful, for instance, when you want to do an overhaul of Jira users and optimize the seats taken. By exporting Jira accounts and all their information, like active or inactive status, last login date and more, you can easily analyze it further, filter the results and make decisions about unused accounts.</a:t>
            </a:r>
            <a:endParaRPr sz="1200"/>
          </a:p>
          <a:p>
            <a:pPr indent="0" lvl="0" marL="0" rtl="0" algn="l">
              <a:spcBef>
                <a:spcPts val="0"/>
              </a:spcBef>
              <a:spcAft>
                <a:spcPts val="0"/>
              </a:spcAft>
              <a:buNone/>
            </a:pPr>
            <a:r>
              <a:rPr lang="en" sz="1200"/>
              <a:t>Or, you can also use this to verify group memberships or failed login attempts.</a:t>
            </a:r>
            <a:endParaRPr sz="1200"/>
          </a:p>
        </p:txBody>
      </p:sp>
      <p:sp>
        <p:nvSpPr>
          <p:cNvPr id="199" name="Google Shape;199;g416e870ffe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014c4d7dc_2_15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Another frequently surfacing concern is language support.</a:t>
            </a:r>
            <a:endParaRPr sz="1200"/>
          </a:p>
          <a:p>
            <a:pPr indent="0" lvl="0" marL="0" rtl="0" algn="l">
              <a:spcBef>
                <a:spcPts val="0"/>
              </a:spcBef>
              <a:spcAft>
                <a:spcPts val="0"/>
              </a:spcAft>
              <a:buNone/>
            </a:pPr>
            <a:r>
              <a:rPr lang="en" sz="1200"/>
              <a:t>Text-based export formats, like HTML or CSV, are prone to encoding problems which gets even worse if your teams are using multiple operating systems or multiple languages.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You can use any language, any operating system, we have you covered. </a:t>
            </a:r>
            <a:r>
              <a:rPr lang="en" sz="1200">
                <a:solidFill>
                  <a:srgbClr val="FF0000"/>
                </a:solidFill>
              </a:rPr>
              <a:t>&gt;&gt;NEXT&lt;&lt;</a:t>
            </a:r>
            <a:endParaRPr sz="1200"/>
          </a:p>
          <a:p>
            <a:pPr indent="0" lvl="0" marL="0" rtl="0" algn="l">
              <a:spcBef>
                <a:spcPts val="0"/>
              </a:spcBef>
              <a:spcAft>
                <a:spcPts val="0"/>
              </a:spcAft>
              <a:buNone/>
            </a:pPr>
            <a:r>
              <a:rPr lang="en" sz="1200"/>
              <a:t>Better Excel Exporter works with 100% Unicode internally, therefore it supports any language and character set out of the box.</a:t>
            </a:r>
            <a:endParaRPr sz="1200"/>
          </a:p>
        </p:txBody>
      </p:sp>
      <p:sp>
        <p:nvSpPr>
          <p:cNvPr id="206" name="Google Shape;206;g4014c4d7dc_2_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014c4d7dc_2_16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In addition to the </a:t>
            </a:r>
            <a:r>
              <a:rPr lang="en" sz="1200"/>
              <a:t>data stored in Jira itself, </a:t>
            </a:r>
            <a:r>
              <a:rPr lang="en" sz="1200"/>
              <a:t>Better Excel Exporter</a:t>
            </a:r>
            <a:r>
              <a:rPr lang="en" sz="1200"/>
              <a:t> can export data stored in third party Jira apps like </a:t>
            </a:r>
            <a:r>
              <a:rPr lang="en"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t>nFeed, </a:t>
            </a:r>
            <a:r>
              <a:rPr lang="en" sz="1200">
                <a:solidFill>
                  <a:srgbClr val="FF0000"/>
                </a:solidFill>
              </a:rPr>
              <a:t>&gt;&gt;NEXT&lt;&lt;</a:t>
            </a:r>
            <a:r>
              <a:rPr lang="en" sz="1200">
                <a:solidFill>
                  <a:schemeClr val="dk1"/>
                </a:solidFill>
              </a:rPr>
              <a:t>, Insight, </a:t>
            </a:r>
            <a:r>
              <a:rPr lang="en" sz="1200">
                <a:solidFill>
                  <a:srgbClr val="FF0000"/>
                </a:solidFill>
              </a:rPr>
              <a:t>&gt;&gt;NEXT&lt;&lt;</a:t>
            </a:r>
            <a:r>
              <a:rPr lang="en" sz="1200">
                <a:solidFill>
                  <a:schemeClr val="dk1"/>
                </a:solidFill>
              </a:rPr>
              <a:t> Tempo Timesheets, </a:t>
            </a:r>
            <a:r>
              <a:rPr lang="en" sz="1200">
                <a:solidFill>
                  <a:srgbClr val="FF0000"/>
                </a:solidFill>
              </a:rPr>
              <a:t>&gt;&gt;NEXT&lt;&lt;</a:t>
            </a:r>
            <a:r>
              <a:rPr lang="en" sz="1200">
                <a:solidFill>
                  <a:schemeClr val="dk1"/>
                </a:solidFill>
              </a:rPr>
              <a:t> </a:t>
            </a:r>
            <a:r>
              <a:rPr lang="en" sz="1200"/>
              <a:t>or</a:t>
            </a:r>
            <a:r>
              <a:rPr lang="en" sz="1200"/>
              <a:t> Zephyr.</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You can export the custom fields that are provided by a third party app the same way as built-in custom fields. There is absolutely no difference from the user’s point of view.</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sz="1200"/>
          </a:p>
        </p:txBody>
      </p:sp>
      <p:sp>
        <p:nvSpPr>
          <p:cNvPr id="214" name="Google Shape;214;g4014c4d7dc_2_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014c4d7dc_2_20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 list of issues is sometimes not just a simple list of issues.</a:t>
            </a:r>
            <a:endParaRPr sz="1200"/>
          </a:p>
          <a:p>
            <a:pPr indent="0" lvl="0" marL="0" rtl="0" algn="l">
              <a:spcBef>
                <a:spcPts val="0"/>
              </a:spcBef>
              <a:spcAft>
                <a:spcPts val="0"/>
              </a:spcAft>
              <a:buNone/>
            </a:pPr>
            <a:r>
              <a:rPr lang="en" sz="1200"/>
              <a:t>There are also a few typical contexts where you want to work with a list of issues, like </a:t>
            </a:r>
            <a:r>
              <a:rPr lang="en" sz="1200">
                <a:solidFill>
                  <a:srgbClr val="FF0000"/>
                </a:solidFill>
              </a:rPr>
              <a:t>&gt;&gt;NEXT&lt;&lt;</a:t>
            </a:r>
            <a:r>
              <a:rPr lang="en" sz="1200">
                <a:solidFill>
                  <a:schemeClr val="dk1"/>
                </a:solidFill>
              </a:rPr>
              <a:t> </a:t>
            </a:r>
            <a:r>
              <a:rPr lang="en" sz="1200"/>
              <a:t>Agile board (columns), </a:t>
            </a:r>
            <a:r>
              <a:rPr lang="en" sz="1200">
                <a:solidFill>
                  <a:srgbClr val="FF0000"/>
                </a:solidFill>
              </a:rPr>
              <a:t>&gt;&gt;NEXT&lt;&lt;</a:t>
            </a:r>
            <a:r>
              <a:rPr lang="en" sz="1200">
                <a:solidFill>
                  <a:schemeClr val="dk1"/>
                </a:solidFill>
              </a:rPr>
              <a:t> </a:t>
            </a:r>
            <a:r>
              <a:rPr lang="en" sz="1200"/>
              <a:t>Service Desk queues, or </a:t>
            </a:r>
            <a:r>
              <a:rPr lang="en" sz="1200">
                <a:solidFill>
                  <a:srgbClr val="FF0000"/>
                </a:solidFill>
              </a:rPr>
              <a:t>&gt;&gt;NEXT&lt;&lt;</a:t>
            </a:r>
            <a:r>
              <a:rPr lang="en" sz="1200">
                <a:solidFill>
                  <a:schemeClr val="dk1"/>
                </a:solidFill>
              </a:rPr>
              <a:t> </a:t>
            </a:r>
            <a:r>
              <a:rPr lang="en" sz="1200"/>
              <a:t>Tempo Timesheets and more. The good thing, is that </a:t>
            </a:r>
            <a:r>
              <a:rPr lang="en" sz="1200"/>
              <a:t>Better Excel Exporter</a:t>
            </a:r>
            <a:r>
              <a:rPr lang="en" sz="1200"/>
              <a:t> appears in these scenarios as well, adding the appropriate export menu option, according to the context.</a:t>
            </a:r>
            <a:endParaRPr sz="1200">
              <a:solidFill>
                <a:srgbClr val="B45F06"/>
              </a:solidFill>
            </a:endParaRPr>
          </a:p>
        </p:txBody>
      </p:sp>
      <p:sp>
        <p:nvSpPr>
          <p:cNvPr id="232" name="Google Shape;232;g4014c4d7dc_2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0ee3b5d00_1_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Since you are getting a standard XSLX file as export output, it also means that the file will be fully </a:t>
            </a:r>
            <a:r>
              <a:rPr lang="en" sz="1200">
                <a:solidFill>
                  <a:schemeClr val="dk1"/>
                </a:solidFill>
              </a:rPr>
              <a:t> </a:t>
            </a:r>
            <a:r>
              <a:rPr lang="en" sz="1200">
                <a:solidFill>
                  <a:srgbClr val="FF0000"/>
                </a:solidFill>
              </a:rPr>
              <a:t>&gt;&gt;NEXT&lt;&lt; </a:t>
            </a:r>
            <a:r>
              <a:rPr lang="en" sz="1200"/>
              <a:t>compatible with all popular spreadsheet software out there. </a:t>
            </a:r>
            <a:endParaRPr sz="1200"/>
          </a:p>
          <a:p>
            <a:pPr indent="0" lvl="0" marL="0" rtl="0" algn="l">
              <a:spcBef>
                <a:spcPts val="0"/>
              </a:spcBef>
              <a:spcAft>
                <a:spcPts val="0"/>
              </a:spcAft>
              <a:buNone/>
            </a:pPr>
            <a:r>
              <a:rPr lang="en" sz="1200">
                <a:solidFill>
                  <a:schemeClr val="dk1"/>
                </a:solidFill>
              </a:rPr>
              <a:t> </a:t>
            </a:r>
            <a:r>
              <a:rPr lang="en" sz="1200">
                <a:solidFill>
                  <a:srgbClr val="FF0000"/>
                </a:solidFill>
              </a:rPr>
              <a:t>&gt;&gt;NEXT&lt;&lt; </a:t>
            </a:r>
            <a:r>
              <a:rPr lang="en" sz="1200"/>
              <a:t>When opening it with Google Sheets, </a:t>
            </a:r>
            <a:r>
              <a:rPr lang="en" sz="1200">
                <a:solidFill>
                  <a:schemeClr val="dk1"/>
                </a:solidFill>
              </a:rPr>
              <a:t> </a:t>
            </a:r>
            <a:r>
              <a:rPr lang="en" sz="1200">
                <a:solidFill>
                  <a:srgbClr val="FF0000"/>
                </a:solidFill>
              </a:rPr>
              <a:t>&gt;&gt;NEXT&lt;&lt; </a:t>
            </a:r>
            <a:r>
              <a:rPr lang="en" sz="1200"/>
              <a:t>OpenOffice or Numbers on Mac, it will just work.</a:t>
            </a:r>
            <a:endParaRPr sz="1200">
              <a:solidFill>
                <a:srgbClr val="B45F06"/>
              </a:solidFill>
            </a:endParaRPr>
          </a:p>
        </p:txBody>
      </p:sp>
      <p:sp>
        <p:nvSpPr>
          <p:cNvPr id="244" name="Google Shape;244;g40ee3b5d00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0fb41ef12_5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rPr>
              <a:t>So far, we only looked at simple issue exports, where all you wanted was to see the Jira issues with their custom and system fields in Excel</a:t>
            </a:r>
            <a:endParaRPr sz="1200">
              <a:solidFill>
                <a:schemeClr val="dk1"/>
              </a:solidFill>
            </a:endParaRPr>
          </a:p>
          <a:p>
            <a:pPr indent="0" lvl="0" marL="0" rtl="0" algn="l">
              <a:spcBef>
                <a:spcPts val="0"/>
              </a:spcBef>
              <a:spcAft>
                <a:spcPts val="0"/>
              </a:spcAft>
              <a:buNone/>
            </a:pPr>
            <a:r>
              <a:rPr lang="en" sz="1200">
                <a:solidFill>
                  <a:schemeClr val="dk1"/>
                </a:solidFill>
              </a:rPr>
              <a:t>Now, let’s see how you can create Excel reports from Jira Software or Service Desk issues</a:t>
            </a:r>
            <a:endParaRPr sz="1500">
              <a:solidFill>
                <a:schemeClr val="dk1"/>
              </a:solidFill>
            </a:endParaRPr>
          </a:p>
        </p:txBody>
      </p:sp>
      <p:sp>
        <p:nvSpPr>
          <p:cNvPr id="256" name="Google Shape;256;g40fb41ef12_5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0ee3b5d00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Better Excel Exporter</a:t>
            </a:r>
            <a:r>
              <a:rPr lang="en" sz="1200"/>
              <a:t> comes with built-in </a:t>
            </a:r>
            <a:r>
              <a:rPr lang="en" sz="1200">
                <a:solidFill>
                  <a:schemeClr val="dk1"/>
                </a:solidFill>
              </a:rPr>
              <a:t>pivot report templates that</a:t>
            </a:r>
            <a:r>
              <a:rPr lang="en" sz="1200"/>
              <a:t> help you create instant business reports.</a:t>
            </a:r>
            <a:endParaRPr sz="1200"/>
          </a:p>
          <a:p>
            <a:pPr indent="0" lvl="0" marL="0" rtl="0" algn="l">
              <a:spcBef>
                <a:spcPts val="0"/>
              </a:spcBef>
              <a:spcAft>
                <a:spcPts val="0"/>
              </a:spcAft>
              <a:buClr>
                <a:schemeClr val="dk1"/>
              </a:buClr>
              <a:buSzPts val="1100"/>
              <a:buFont typeface="Arial"/>
              <a:buNone/>
            </a:pPr>
            <a:r>
              <a:rPr lang="en" sz="1200"/>
              <a:t>What built-in means, is that the pivot table is created automatically during the </a:t>
            </a:r>
            <a:r>
              <a:rPr lang="en" sz="1200">
                <a:solidFill>
                  <a:schemeClr val="dk1"/>
                </a:solidFill>
              </a:rPr>
              <a:t>Excel </a:t>
            </a:r>
            <a:r>
              <a:rPr lang="en" sz="1200"/>
              <a:t>export.</a:t>
            </a:r>
            <a:endParaRPr sz="1200"/>
          </a:p>
          <a:p>
            <a:pPr indent="0" lvl="0" marL="0" rtl="0" algn="l">
              <a:spcBef>
                <a:spcPts val="0"/>
              </a:spcBef>
              <a:spcAft>
                <a:spcPts val="0"/>
              </a:spcAft>
              <a:buClr>
                <a:schemeClr val="dk1"/>
              </a:buClr>
              <a:buSzPts val="1100"/>
              <a:buFont typeface="Arial"/>
              <a:buNone/>
            </a:pPr>
            <a:r>
              <a:rPr lang="en" sz="1200"/>
              <a:t>When you open the exported Excel file, the pivot table is already there, so you don’t have to create it yourself using the raw data.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Once you got the Excel spreadsheet, you obviously can modify the created pivot table, select or unselect fields and adjust the dimension, depending on what you want to analyze.</a:t>
            </a:r>
            <a:endParaRPr sz="1200"/>
          </a:p>
          <a:p>
            <a:pPr indent="0" lvl="0" marL="0" rtl="0" algn="l">
              <a:spcBef>
                <a:spcPts val="0"/>
              </a:spcBef>
              <a:spcAft>
                <a:spcPts val="0"/>
              </a:spcAft>
              <a:buClr>
                <a:schemeClr val="dk1"/>
              </a:buClr>
              <a:buSzPts val="1100"/>
              <a:buFont typeface="Arial"/>
              <a:buNone/>
            </a:pPr>
            <a:r>
              <a:rPr lang="en" sz="1200"/>
              <a:t>You can also choose to create</a:t>
            </a:r>
            <a:r>
              <a:rPr lang="en" sz="1200">
                <a:solidFill>
                  <a:schemeClr val="dk1"/>
                </a:solidFill>
              </a:rPr>
              <a:t> new pivot tables since the export always contains the raw data as well.</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solidFill>
                  <a:schemeClr val="dk1"/>
                </a:solidFill>
              </a:rPr>
              <a:t> </a:t>
            </a:r>
            <a:r>
              <a:rPr lang="en" sz="1200">
                <a:solidFill>
                  <a:srgbClr val="FF0000"/>
                </a:solidFill>
              </a:rPr>
              <a:t>&gt;&gt;NEXT&lt;&lt; </a:t>
            </a:r>
            <a:endParaRPr sz="1200">
              <a:solidFill>
                <a:srgbClr val="FF0000"/>
              </a:solidFill>
            </a:endParaRPr>
          </a:p>
          <a:p>
            <a:pPr indent="0" lvl="0" marL="0" rtl="0" algn="l">
              <a:spcBef>
                <a:spcPts val="0"/>
              </a:spcBef>
              <a:spcAft>
                <a:spcPts val="0"/>
              </a:spcAft>
              <a:buClr>
                <a:schemeClr val="dk1"/>
              </a:buClr>
              <a:buSzPts val="1100"/>
              <a:buFont typeface="Arial"/>
              <a:buNone/>
            </a:pPr>
            <a:r>
              <a:t/>
            </a:r>
            <a:endParaRPr sz="1200">
              <a:solidFill>
                <a:srgbClr val="FF0000"/>
              </a:solidFill>
            </a:endParaRPr>
          </a:p>
        </p:txBody>
      </p:sp>
      <p:sp>
        <p:nvSpPr>
          <p:cNvPr id="268" name="Google Shape;268;g40ee3b5d0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0ee3b5d00_0_1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And as you probably guessed, a pivot chart is also created on another worksheet, to visualize and therefore make the exported data more understandable.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Exactly as with pivot tables, the pivot charts are created during the export, and are readily available when you open the exported spreadsheet.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Both the pivot table and pivot chart can be further customized by turning on and off the fields you are interested in.</a:t>
            </a:r>
            <a:endParaRPr sz="1200">
              <a:solidFill>
                <a:schemeClr val="dk1"/>
              </a:solidFill>
            </a:endParaRPr>
          </a:p>
        </p:txBody>
      </p:sp>
      <p:sp>
        <p:nvSpPr>
          <p:cNvPr id="275" name="Google Shape;275;g40ee3b5d00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0fb41ef12_0_1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rPr>
              <a:t>Let’s see some </a:t>
            </a:r>
            <a:r>
              <a:rPr lang="en" sz="1200">
                <a:solidFill>
                  <a:schemeClr val="dk1"/>
                </a:solidFill>
              </a:rPr>
              <a:t>examples of business reports created with </a:t>
            </a:r>
            <a:r>
              <a:rPr lang="en" sz="1200">
                <a:solidFill>
                  <a:schemeClr val="dk1"/>
                </a:solidFill>
              </a:rPr>
              <a:t>Better Excel Exporter</a:t>
            </a:r>
            <a:r>
              <a:rPr lang="en" sz="1200">
                <a:solidFill>
                  <a:schemeClr val="dk1"/>
                </a:solidFill>
              </a:rPr>
              <a:t>. I will not go into details, just wanted to demonstrate some typical examples of what is possible with our app. </a:t>
            </a:r>
            <a:r>
              <a:rPr lang="en" sz="1200">
                <a:solidFill>
                  <a:srgbClr val="FF0000"/>
                </a:solidFill>
              </a:rPr>
              <a:t>&gt;&gt;NEXT&lt;&lt;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using the Created vs Resolved report template, you can analyze the rate issues are being solved at, or the </a:t>
            </a:r>
            <a:r>
              <a:rPr lang="en" sz="1200">
                <a:solidFill>
                  <a:srgbClr val="FF0000"/>
                </a:solidFill>
              </a:rPr>
              <a:t>&gt;&gt;NEXT&lt;&lt; </a:t>
            </a:r>
            <a:r>
              <a:rPr lang="en" sz="1200">
                <a:solidFill>
                  <a:schemeClr val="dk1"/>
                </a:solidFill>
              </a:rPr>
              <a:t>worklogs, so you can have a clear picture on who worked on stuff and how long.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Similarly, you can easily </a:t>
            </a:r>
            <a:r>
              <a:rPr lang="en" sz="1200">
                <a:solidFill>
                  <a:srgbClr val="FF0000"/>
                </a:solidFill>
              </a:rPr>
              <a:t>&gt;&gt;NEXT&lt;&lt; </a:t>
            </a:r>
            <a:r>
              <a:rPr lang="en" sz="1200">
                <a:solidFill>
                  <a:schemeClr val="dk1"/>
                </a:solidFill>
              </a:rPr>
              <a:t>create a workflow report, that tells you the effectiveness of your team by showing how much time does an issue type spend in a status.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rgbClr val="FF0000"/>
                </a:solidFill>
              </a:rPr>
              <a:t>&gt;&gt;NEXT&lt;&lt; </a:t>
            </a:r>
            <a:r>
              <a:rPr lang="en" sz="1200">
                <a:solidFill>
                  <a:schemeClr val="dk1"/>
                </a:solidFill>
              </a:rPr>
              <a:t>Better Excel integrates with Jira Software and handles the Jira Software specific custom fields, like Epic, Sprint or Story Points. By choosing the agile report template, you can get an epic status report like this, that shows the sizes of the epics and also their current progress status. Or you could use this same template to compare sprint sizes, or visualize which team member has the most story points allocated to them. These are just examples of all the different aspects that you can analyze with </a:t>
            </a:r>
            <a:r>
              <a:rPr lang="en" sz="1200">
                <a:solidFill>
                  <a:schemeClr val="dk1"/>
                </a:solidFill>
              </a:rPr>
              <a:t>Better Excel Exporter</a:t>
            </a: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rgbClr val="FF0000"/>
                </a:solidFill>
              </a:rPr>
              <a:t>&gt;&gt;NEXT&lt;&lt;</a:t>
            </a:r>
            <a:endParaRPr sz="1200">
              <a:solidFill>
                <a:srgbClr val="FF0000"/>
              </a:solidFill>
            </a:endParaRPr>
          </a:p>
          <a:p>
            <a:pPr indent="0" lvl="0" marL="0" rtl="0" algn="l">
              <a:spcBef>
                <a:spcPts val="0"/>
              </a:spcBef>
              <a:spcAft>
                <a:spcPts val="0"/>
              </a:spcAft>
              <a:buClr>
                <a:schemeClr val="dk1"/>
              </a:buClr>
              <a:buSzPts val="1100"/>
              <a:buFont typeface="Arial"/>
              <a:buNone/>
            </a:pPr>
            <a:r>
              <a:rPr lang="en" sz="1200"/>
              <a:t>Service Desk also has its own report template, that you can utilize to get a clear picture of your support team’s progress.</a:t>
            </a:r>
            <a:endParaRPr sz="1200"/>
          </a:p>
        </p:txBody>
      </p:sp>
      <p:sp>
        <p:nvSpPr>
          <p:cNvPr id="282" name="Google Shape;282;g40fb41ef12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0fb41ef12_5_2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0"/>
              </a:spcAft>
              <a:buNone/>
            </a:pPr>
            <a:r>
              <a:rPr lang="en" sz="1200">
                <a:solidFill>
                  <a:schemeClr val="dk1"/>
                </a:solidFill>
              </a:rPr>
              <a:t>Our next stop is Excel Views</a:t>
            </a:r>
            <a:endParaRPr sz="1200">
              <a:solidFill>
                <a:schemeClr val="dk1"/>
              </a:solidFill>
            </a:endParaRPr>
          </a:p>
        </p:txBody>
      </p:sp>
      <p:sp>
        <p:nvSpPr>
          <p:cNvPr id="298" name="Google Shape;298;g40fb41ef12_5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014c4d7dc_2_6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Midori</a:t>
            </a:r>
            <a:endParaRPr sz="1200"/>
          </a:p>
          <a:p>
            <a:pPr indent="-304800" lvl="0" marL="457200" rtl="0" algn="l">
              <a:spcBef>
                <a:spcPts val="0"/>
              </a:spcBef>
              <a:spcAft>
                <a:spcPts val="0"/>
              </a:spcAft>
              <a:buSzPts val="1200"/>
              <a:buChar char="-"/>
            </a:pPr>
            <a:r>
              <a:rPr lang="en" sz="1200"/>
              <a:t>Midori is a long time member of the Atlassian Ecosystem</a:t>
            </a:r>
            <a:r>
              <a:rPr lang="en" sz="1200"/>
              <a:t>. We’ve been around for more than 10 years, following Atlassian’s journey, using their products and also developing apps for them. </a:t>
            </a:r>
            <a:r>
              <a:rPr lang="en" sz="1200">
                <a:solidFill>
                  <a:srgbClr val="FF0000"/>
                </a:solidFill>
              </a:rPr>
              <a:t>&gt;&gt;NEXT&lt;&lt;</a:t>
            </a:r>
            <a:endParaRPr sz="1200"/>
          </a:p>
          <a:p>
            <a:pPr indent="-304800" lvl="0" marL="457200" rtl="0" algn="l">
              <a:spcBef>
                <a:spcPts val="0"/>
              </a:spcBef>
              <a:spcAft>
                <a:spcPts val="0"/>
              </a:spcAft>
              <a:buSzPts val="1200"/>
              <a:buChar char="-"/>
            </a:pPr>
            <a:r>
              <a:rPr lang="en" sz="1200"/>
              <a:t>We are also Atlassian Verified. It’s an official certificate, that Atlassian gives to app vendors who live up to their high standards of software and support quality. It also means that we keep our apps compatible with the new versions of host applications with quick compatibility releases, and we issue maintenance updates of our own apps whenever needed. </a:t>
            </a:r>
            <a:r>
              <a:rPr lang="en" sz="1200">
                <a:solidFill>
                  <a:srgbClr val="FF0000"/>
                </a:solidFill>
              </a:rPr>
              <a:t>&gt;&gt;NEXT&lt;&lt;</a:t>
            </a:r>
            <a:endParaRPr sz="1200"/>
          </a:p>
          <a:p>
            <a:pPr indent="-304800" lvl="0" marL="457200" rtl="0" algn="l">
              <a:spcBef>
                <a:spcPts val="0"/>
              </a:spcBef>
              <a:spcAft>
                <a:spcPts val="0"/>
              </a:spcAft>
              <a:buSzPts val="1200"/>
              <a:buChar char="-"/>
            </a:pPr>
            <a:r>
              <a:rPr lang="en" sz="1200"/>
              <a:t>Among our customers we have companies from around the world of all sizes from startups to globally recognized brands, many of them industry leaders.</a:t>
            </a:r>
            <a:endParaRPr sz="1200">
              <a:solidFill>
                <a:srgbClr val="FF0000"/>
              </a:solidFill>
            </a:endParaRPr>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Now what is </a:t>
            </a:r>
            <a:r>
              <a:rPr lang="en" sz="1200"/>
              <a:t>Better Excel Exporter</a:t>
            </a:r>
            <a:r>
              <a:rPr lang="en" sz="1200"/>
              <a:t> and why should you choose it?</a:t>
            </a:r>
            <a:endParaRPr sz="1200"/>
          </a:p>
          <a:p>
            <a:pPr indent="-304800" lvl="0" marL="457200" rtl="0" algn="l">
              <a:spcBef>
                <a:spcPts val="0"/>
              </a:spcBef>
              <a:spcAft>
                <a:spcPts val="0"/>
              </a:spcAft>
              <a:buSzPts val="1200"/>
              <a:buChar char="-"/>
            </a:pPr>
            <a:r>
              <a:rPr lang="en" sz="1200"/>
              <a:t>First of all, it’s an actively developed, maintained and supported app for the last 4 years. </a:t>
            </a:r>
            <a:r>
              <a:rPr lang="en" sz="1200">
                <a:solidFill>
                  <a:srgbClr val="FF0000"/>
                </a:solidFill>
              </a:rPr>
              <a:t>&gt;&gt;NEXT&lt;&lt;</a:t>
            </a:r>
            <a:endParaRPr sz="1200"/>
          </a:p>
          <a:p>
            <a:pPr indent="-304800" lvl="0" marL="457200" rtl="0" algn="l">
              <a:spcBef>
                <a:spcPts val="0"/>
              </a:spcBef>
              <a:spcAft>
                <a:spcPts val="0"/>
              </a:spcAft>
              <a:buSzPts val="1200"/>
              <a:buChar char="-"/>
            </a:pPr>
            <a:r>
              <a:rPr lang="en" sz="1200"/>
              <a:t>It’s highly appreciated by customers - it’s one of the top rated apps for Jira. Most mentioned among the reviews are the flexibility and the great support. </a:t>
            </a:r>
            <a:r>
              <a:rPr lang="en" sz="1200">
                <a:solidFill>
                  <a:srgbClr val="FF0000"/>
                </a:solidFill>
              </a:rPr>
              <a:t>&gt;&gt;NEXT&lt;&lt;</a:t>
            </a:r>
            <a:endParaRPr sz="1200"/>
          </a:p>
          <a:p>
            <a:pPr indent="-304800" lvl="0" marL="457200" rtl="0" algn="l">
              <a:spcBef>
                <a:spcPts val="0"/>
              </a:spcBef>
              <a:spcAft>
                <a:spcPts val="0"/>
              </a:spcAft>
              <a:buSzPts val="1200"/>
              <a:buChar char="-"/>
            </a:pPr>
            <a:r>
              <a:rPr lang="en" sz="1200"/>
              <a:t>Better Excel Exporter</a:t>
            </a:r>
            <a:r>
              <a:rPr lang="en" sz="1200"/>
              <a:t> is the most advanced option to export data from Jira and Jira Service Desk to native Excel files. It also handles data types correctly, so for example if you are exporting dates from Jira, those will show up as dates in Excel, similarly for numbers or text. This makes the use of Excel data analysis tools possible. But it still doesn’t mean that it’s complicated to use. It was created with business users in mind, and the typical use cases and report types are all covered with built-in templates. So you can just pick the right one and have your Excel downloaded. If something doesn’t fit your liking, the export templates are there to be customized to align Excel reports with your business requirements.</a:t>
            </a:r>
            <a:endParaRPr sz="1200"/>
          </a:p>
        </p:txBody>
      </p:sp>
      <p:sp>
        <p:nvSpPr>
          <p:cNvPr id="113" name="Google Shape;113;g4014c4d7dc_2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4014c4d7dc_2_27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Excel views are the export types or menu options that appear in the Export drop-down menus, the elements of those Export menus. They have their names and positions in the menu.</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You can refine which Export menus in which Jira screen should offer which view. For example, a “story card” export may make sense in a Scrum board and in Issue Navigator, but not in a Service Desk queue.</a:t>
            </a:r>
            <a:endParaRPr sz="1200"/>
          </a:p>
        </p:txBody>
      </p:sp>
      <p:sp>
        <p:nvSpPr>
          <p:cNvPr id="310" name="Google Shape;310;g4014c4d7dc_2_2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014c4d7dc_2_29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Each Excel View is linked to an Excel template, so here you control what template, or in other words what type of document should a view create.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Here you can also reorder them, which order will be reflected in the Export menus.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Excel Views can be managed in the Add-ons section of the Jira administration interface.</a:t>
            </a:r>
            <a:endParaRPr sz="1200">
              <a:solidFill>
                <a:schemeClr val="dk1"/>
              </a:solidFill>
            </a:endParaRPr>
          </a:p>
        </p:txBody>
      </p:sp>
      <p:sp>
        <p:nvSpPr>
          <p:cNvPr id="325" name="Google Shape;325;g4014c4d7dc_2_2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4014c4d7dc_2_29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0"/>
              </a:spcAft>
              <a:buNone/>
            </a:pPr>
            <a:r>
              <a:rPr lang="en" sz="1200">
                <a:solidFill>
                  <a:schemeClr val="dk1"/>
                </a:solidFill>
              </a:rPr>
              <a:t>You have a couple of options when you are editing an Excel view.</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lang="en" sz="1200">
                <a:solidFill>
                  <a:schemeClr val="dk1"/>
                </a:solidFill>
              </a:rPr>
              <a:t>First, you can add it an intuitive and descriptive name. This name will appear in the Export drop-down menus, so here you are basically editing the menu options. Try keeping the name really short, </a:t>
            </a:r>
            <a:r>
              <a:rPr lang="en" sz="1200">
                <a:solidFill>
                  <a:schemeClr val="dk1"/>
                </a:solidFill>
              </a:rPr>
              <a:t>concise and intuitive for y</a:t>
            </a:r>
            <a:r>
              <a:rPr lang="en" sz="1200">
                <a:solidFill>
                  <a:schemeClr val="dk1"/>
                </a:solidFill>
              </a:rPr>
              <a:t>our users.</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lang="en" sz="1200">
                <a:solidFill>
                  <a:srgbClr val="FF0000"/>
                </a:solidFill>
              </a:rPr>
              <a:t>&gt;&gt;NEXT&lt;&lt;  </a:t>
            </a:r>
            <a:r>
              <a:rPr lang="en" sz="1200">
                <a:solidFill>
                  <a:schemeClr val="dk1"/>
                </a:solidFill>
              </a:rPr>
              <a:t>At the context section, you can define the Jira contexts or screen, where you want to export option to be visible.</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lang="en" sz="1200">
                <a:solidFill>
                  <a:schemeClr val="dk1"/>
                </a:solidFill>
              </a:rPr>
              <a:t>The description will appear in the administration view only, as a quick reminder about what the export option is for.</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lang="en" sz="1200">
                <a:solidFill>
                  <a:srgbClr val="FF0000"/>
                </a:solidFill>
              </a:rPr>
              <a:t>&gt;&gt;NEXT&lt;&lt;  </a:t>
            </a:r>
            <a:r>
              <a:rPr lang="en" sz="1200">
                <a:solidFill>
                  <a:schemeClr val="dk1"/>
                </a:solidFill>
              </a:rPr>
              <a:t>Then you are defining a template, that the view will render.</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Clr>
                <a:schemeClr val="dk1"/>
              </a:buClr>
              <a:buSzPts val="1100"/>
              <a:buFont typeface="Arial"/>
              <a:buNone/>
            </a:pPr>
            <a:r>
              <a:rPr lang="en" sz="1200">
                <a:solidFill>
                  <a:srgbClr val="FF0000"/>
                </a:solidFill>
              </a:rPr>
              <a:t>&gt;&gt;NEXT&lt;&lt; </a:t>
            </a:r>
            <a:r>
              <a:rPr lang="en" sz="1200"/>
              <a:t>Finally, you can control the visibility of the view. This is like a “security” option. You can hide a specific export option from users or group that never need to use it, or allow the export type only for specific issues that you define using JQL. </a:t>
            </a:r>
            <a:endParaRPr sz="1200">
              <a:solidFill>
                <a:srgbClr val="BF9000"/>
              </a:solidFill>
            </a:endParaRPr>
          </a:p>
        </p:txBody>
      </p:sp>
      <p:sp>
        <p:nvSpPr>
          <p:cNvPr id="332" name="Google Shape;332;g4014c4d7dc_2_2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40fb41ef12_5_3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rPr>
              <a:t>We mentioned Excel templates a lot so far, so let’s see what they are good for</a:t>
            </a:r>
            <a:endParaRPr sz="1200">
              <a:solidFill>
                <a:schemeClr val="dk1"/>
              </a:solidFill>
            </a:endParaRPr>
          </a:p>
        </p:txBody>
      </p:sp>
      <p:sp>
        <p:nvSpPr>
          <p:cNvPr id="344" name="Google Shape;344;g40fb41ef12_5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4014c4d7dc_2_32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The export templates are Excel files themselves, too. You can edit the templates directly in Excel and insert special placeholders to the cells which will be replaced with the actual values during the export. We will show a template example later.</a:t>
            </a:r>
            <a:endParaRPr sz="1200"/>
          </a:p>
          <a:p>
            <a:pPr indent="0" lvl="0" marL="0" rtl="0" algn="l">
              <a:spcBef>
                <a:spcPts val="0"/>
              </a:spcBef>
              <a:spcAft>
                <a:spcPts val="0"/>
              </a:spcAft>
              <a:buClr>
                <a:schemeClr val="dk1"/>
              </a:buClr>
              <a:buSzPts val="1100"/>
              <a:buFont typeface="Arial"/>
              <a:buNone/>
            </a:pPr>
            <a:r>
              <a:t/>
            </a:r>
            <a:endParaRPr sz="1200">
              <a:solidFill>
                <a:srgbClr val="9900FF"/>
              </a:solidFill>
            </a:endParaRPr>
          </a:p>
          <a:p>
            <a:pPr indent="0" lvl="0" marL="0" rtl="0" algn="l">
              <a:spcBef>
                <a:spcPts val="0"/>
              </a:spcBef>
              <a:spcAft>
                <a:spcPts val="0"/>
              </a:spcAft>
              <a:buClr>
                <a:schemeClr val="dk1"/>
              </a:buClr>
              <a:buSzPts val="1100"/>
              <a:buFont typeface="Arial"/>
              <a:buNone/>
            </a:pPr>
            <a:r>
              <a:rPr lang="en" sz="1200">
                <a:solidFill>
                  <a:schemeClr val="dk1"/>
                </a:solidFill>
              </a:rPr>
              <a:t>If a template requires more complex business logic, like some calculation or loading information from an external database, then it can be accompanied by a Groovy script, which does the heavy lifting.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solidFill>
                  <a:schemeClr val="dk1"/>
                </a:solidFill>
              </a:rPr>
              <a:t>And whi</a:t>
            </a:r>
            <a:r>
              <a:rPr lang="en" sz="1200">
                <a:solidFill>
                  <a:schemeClr val="dk1"/>
                </a:solidFill>
              </a:rPr>
              <a:t>le it doesn’t hurt if you are familiar with code, basic changes can still be made easily by anyone. </a:t>
            </a:r>
            <a:endParaRPr sz="1200">
              <a:solidFill>
                <a:schemeClr val="dk1"/>
              </a:solidFill>
            </a:endParaRPr>
          </a:p>
          <a:p>
            <a:pPr indent="0" lvl="0" marL="0" rtl="0" algn="l">
              <a:spcBef>
                <a:spcPts val="0"/>
              </a:spcBef>
              <a:spcAft>
                <a:spcPts val="0"/>
              </a:spcAft>
              <a:buNone/>
            </a:pPr>
            <a:r>
              <a:rPr lang="en" sz="1200">
                <a:solidFill>
                  <a:schemeClr val="dk1"/>
                </a:solidFill>
              </a:rPr>
              <a:t>There are parameters in the templates are really easy to modify and you can also download a Reference Manual.</a:t>
            </a:r>
            <a:endParaRPr sz="1200">
              <a:solidFill>
                <a:schemeClr val="dk1"/>
              </a:solidFill>
            </a:endParaRPr>
          </a:p>
          <a:p>
            <a:pPr indent="0" lvl="0" marL="0" rtl="0" algn="l">
              <a:spcBef>
                <a:spcPts val="0"/>
              </a:spcBef>
              <a:spcAft>
                <a:spcPts val="0"/>
              </a:spcAft>
              <a:buNone/>
            </a:pPr>
            <a:r>
              <a:rPr lang="en" sz="1200">
                <a:solidFill>
                  <a:schemeClr val="dk1"/>
                </a:solidFill>
              </a:rPr>
              <a:t>The Reference manual is a collection of expressions that you can copy and paste into your templates.</a:t>
            </a:r>
            <a:endParaRPr sz="1200">
              <a:solidFill>
                <a:schemeClr val="dk1"/>
              </a:solidFill>
            </a:endParaRPr>
          </a:p>
          <a:p>
            <a:pPr indent="0" lvl="0" marL="0" rtl="0" algn="l">
              <a:spcBef>
                <a:spcPts val="0"/>
              </a:spcBef>
              <a:spcAft>
                <a:spcPts val="0"/>
              </a:spcAft>
              <a:buNone/>
            </a:pPr>
            <a:r>
              <a:rPr lang="en" sz="1200">
                <a:solidFill>
                  <a:schemeClr val="dk1"/>
                </a:solidFill>
              </a:rPr>
              <a:t>So if you want to know how to put the issue creator or current status or number of votes, and so on, you can use that as a cheat sheet.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you want to hear more in-depth about templating in </a:t>
            </a:r>
            <a:r>
              <a:rPr lang="en" sz="1200">
                <a:solidFill>
                  <a:schemeClr val="dk1"/>
                </a:solidFill>
              </a:rPr>
              <a:t>Better Excel Exporter</a:t>
            </a:r>
            <a:r>
              <a:rPr lang="en" sz="1200">
                <a:solidFill>
                  <a:schemeClr val="dk1"/>
                </a:solidFill>
              </a:rPr>
              <a:t>, let me know in the comments, so we can reach out or if there is demand, organize a separate webinar just on templating.</a:t>
            </a:r>
            <a:endParaRPr sz="1200"/>
          </a:p>
        </p:txBody>
      </p:sp>
      <p:sp>
        <p:nvSpPr>
          <p:cNvPr id="356" name="Google Shape;356;g4014c4d7dc_2_3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4014c4d7dc_2_33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rPr>
              <a:t>When you open up the Excel Templates section, you find the list of your existing templates and scripts.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Important: you are not starting from scratch.</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Better Excel Exporter comes with many built-in templates, that you can use right away, like the reports I just showed as you earlier.</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They cover the typical use cases as they are, so if those fit your use case, than you might not need to customize templates at 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you don’t like something, you can customize the template. </a:t>
            </a:r>
            <a:endParaRPr sz="1200">
              <a:solidFill>
                <a:schemeClr val="dk1"/>
              </a:solidFill>
            </a:endParaRPr>
          </a:p>
          <a:p>
            <a:pPr indent="0" lvl="0" marL="0" rtl="0" algn="l">
              <a:spcBef>
                <a:spcPts val="0"/>
              </a:spcBef>
              <a:spcAft>
                <a:spcPts val="0"/>
              </a:spcAft>
              <a:buNone/>
            </a:pPr>
            <a:r>
              <a:rPr lang="en" sz="1200">
                <a:solidFill>
                  <a:schemeClr val="dk1"/>
                </a:solidFill>
              </a:rPr>
              <a:t>If you have specific requirements, make a copy and customize the copy and keep the original.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chemeClr val="dk1"/>
              </a:solidFill>
            </a:endParaRPr>
          </a:p>
        </p:txBody>
      </p:sp>
      <p:sp>
        <p:nvSpPr>
          <p:cNvPr id="371" name="Google Shape;371;g4014c4d7dc_2_3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4014c4d7dc_2_34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The Excel templates, being XLSX files themselves, can be </a:t>
            </a:r>
            <a:r>
              <a:rPr lang="en" sz="1200">
                <a:solidFill>
                  <a:schemeClr val="dk1"/>
                </a:solidFill>
              </a:rPr>
              <a:t>downloaded then </a:t>
            </a:r>
            <a:r>
              <a:rPr lang="en" sz="1200">
                <a:solidFill>
                  <a:schemeClr val="dk1"/>
                </a:solidFill>
              </a:rPr>
              <a:t>edited directly in Excel on your computer.</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you are done with</a:t>
            </a:r>
            <a:r>
              <a:rPr lang="en" sz="1200">
                <a:solidFill>
                  <a:schemeClr val="dk1"/>
                </a:solidFill>
              </a:rPr>
              <a:t> your changes, save and upload the file back to Jira. The next export will reflect your customizations immediately.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is especially practical if you are making relatively minor changes to your templates once in a while.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you are building a new template from scratch or making major modifications, and you would like to continuously test your changes, you can use the so-called Developer Mode instead. Developer Mode lets you source your Excel templates and scripts from your filesystem. This way there is no need to upload the template after every little change. You just save it locally and can export immediately. Developer Mode was designed to accelerate developing templates and scripts.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you are interested in how to use it, there is tutorial video about it on our Better Excel Exporter YouTube playlist, I suggest you check it out.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p>
        </p:txBody>
      </p:sp>
      <p:sp>
        <p:nvSpPr>
          <p:cNvPr id="379" name="Google Shape;379;g4014c4d7dc_2_3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0ee3b5d00_0_3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Here is a template file opened in Excel in the left, and the export rendered from this template in the right.</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Cells in the template contain </a:t>
            </a:r>
            <a:r>
              <a:rPr lang="en" sz="1200"/>
              <a:t>expressions written in JEXL, </a:t>
            </a:r>
            <a:r>
              <a:rPr lang="en" sz="1200">
                <a:solidFill>
                  <a:schemeClr val="dk1"/>
                </a:solidFill>
              </a:rPr>
              <a:t>the standard</a:t>
            </a:r>
            <a:r>
              <a:rPr lang="en" sz="1200"/>
              <a:t> Java Expression Language. If you ever worked with any programming language, using expressions will be familiar to you. And if you never, they are very easy to understand. See the expression in “A2” in the left, for example,</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This means: “insert the key of the current issue to this cell in the output spreadsheet”.</a:t>
            </a:r>
            <a:endParaRPr sz="1200"/>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During the export, these expressions will be replaced with the actual data in Jira.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there are multiple issues to export, then those rows and cells will be automatically repeated. As you see in the right, 4 issues to export caused row “2” to appear 4 times in the output, and the key of the 4 issues were inserted to the cells in column “A”.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In addition to JEXL expressions, you can use Excel formulas, Excel functions and any other Excel feature in the cells.</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See the formula in “D2” in the left, for example</a:t>
            </a:r>
            <a:endParaRPr sz="1200"/>
          </a:p>
          <a:p>
            <a:pPr indent="0" lvl="0" marL="0" rtl="0" algn="l">
              <a:spcBef>
                <a:spcPts val="0"/>
              </a:spcBef>
              <a:spcAft>
                <a:spcPts val="0"/>
              </a:spcAft>
              <a:buClr>
                <a:schemeClr val="dk1"/>
              </a:buClr>
              <a:buSzPts val="1100"/>
              <a:buFont typeface="Arial"/>
              <a:buNone/>
            </a:pPr>
            <a:r>
              <a:rPr lang="en" sz="1200"/>
              <a:t>This converts the Time Spent value in “C2” from seconds to hours.</a:t>
            </a:r>
            <a:endParaRPr sz="1200"/>
          </a:p>
          <a:p>
            <a:pPr indent="0" lvl="0" marL="0" rtl="0" algn="l">
              <a:spcBef>
                <a:spcPts val="0"/>
              </a:spcBef>
              <a:spcAft>
                <a:spcPts val="0"/>
              </a:spcAft>
              <a:buClr>
                <a:schemeClr val="dk1"/>
              </a:buClr>
              <a:buSzPts val="1100"/>
              <a:buFont typeface="Arial"/>
              <a:buNone/>
            </a:pPr>
            <a:r>
              <a:rPr lang="en" sz="1200"/>
              <a:t>Then see the output in the right, where the cells in column “D” are calculated using this formula. It is totally intuitive.</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The chart in the left is blank because there is no data in the template.</a:t>
            </a:r>
            <a:endParaRPr sz="1200"/>
          </a:p>
          <a:p>
            <a:pPr indent="0" lvl="0" marL="0" rtl="0" algn="l">
              <a:spcBef>
                <a:spcPts val="0"/>
              </a:spcBef>
              <a:spcAft>
                <a:spcPts val="0"/>
              </a:spcAft>
              <a:buClr>
                <a:schemeClr val="dk1"/>
              </a:buClr>
              <a:buSzPts val="1100"/>
              <a:buFont typeface="Arial"/>
              <a:buNone/>
            </a:pPr>
            <a:r>
              <a:rPr lang="en" sz="1200"/>
              <a:t>As soon as actual values appear in the output the chart starts working </a:t>
            </a:r>
            <a:r>
              <a:rPr lang="en" sz="1200">
                <a:solidFill>
                  <a:schemeClr val="dk1"/>
                </a:solidFill>
              </a:rPr>
              <a:t>to visualize the data</a:t>
            </a:r>
            <a:r>
              <a:rPr lang="en" sz="1200"/>
              <a:t>.</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Finally, as you can see, the colors, cell sizes, fonts, formatting are kept without any change in the output. The editing experience is WYSIWYG in this sense.</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This approach relying on expressions, formulas, blank charts, blank pivot tables and such offers ultimate flexibility. I strongly suggest to check out the examples in the Template Gallery on our website, to get an impression of what is possible.</a:t>
            </a:r>
            <a:endParaRPr sz="1200"/>
          </a:p>
          <a:p>
            <a:pPr indent="0" lvl="0" marL="0" rtl="0" algn="l">
              <a:spcBef>
                <a:spcPts val="0"/>
              </a:spcBef>
              <a:spcAft>
                <a:spcPts val="0"/>
              </a:spcAft>
              <a:buClr>
                <a:schemeClr val="dk1"/>
              </a:buClr>
              <a:buSzPts val="1100"/>
              <a:buFont typeface="Arial"/>
              <a:buNone/>
            </a:pPr>
            <a:r>
              <a:t/>
            </a:r>
            <a:endParaRPr sz="1200"/>
          </a:p>
        </p:txBody>
      </p:sp>
      <p:sp>
        <p:nvSpPr>
          <p:cNvPr id="386" name="Google Shape;386;g40ee3b5d00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0ee3b5d00_1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I always highlight that with </a:t>
            </a:r>
            <a:r>
              <a:rPr lang="en" sz="1200"/>
              <a:t>Better Excel Exporter</a:t>
            </a:r>
            <a:r>
              <a:rPr lang="en" sz="1200"/>
              <a:t> you can take full advantage of all the features Excel has.</a:t>
            </a:r>
            <a:endParaRPr sz="1200"/>
          </a:p>
          <a:p>
            <a:pPr indent="0" lvl="0" marL="0" rtl="0" algn="l">
              <a:spcBef>
                <a:spcPts val="0"/>
              </a:spcBef>
              <a:spcAft>
                <a:spcPts val="0"/>
              </a:spcAft>
              <a:buClr>
                <a:schemeClr val="dk1"/>
              </a:buClr>
              <a:buSzPts val="1100"/>
              <a:buFont typeface="Arial"/>
              <a:buNone/>
            </a:pPr>
            <a:r>
              <a:rPr lang="en" sz="1200"/>
              <a:t>This also includes Visual Basic (VBA) macros.</a:t>
            </a:r>
            <a:endParaRPr sz="1200"/>
          </a:p>
          <a:p>
            <a:pPr indent="0" lvl="0" marL="0" rtl="0" algn="l">
              <a:spcBef>
                <a:spcPts val="0"/>
              </a:spcBef>
              <a:spcAft>
                <a:spcPts val="0"/>
              </a:spcAft>
              <a:buClr>
                <a:schemeClr val="dk1"/>
              </a:buClr>
              <a:buSzPts val="1100"/>
              <a:buFont typeface="Arial"/>
              <a:buNone/>
            </a:pPr>
            <a:r>
              <a:rPr lang="en" sz="1200"/>
              <a:t>By using VBA macros in your template, you can add </a:t>
            </a:r>
            <a:r>
              <a:rPr lang="en" sz="1200">
                <a:solidFill>
                  <a:schemeClr val="dk1"/>
                </a:solidFill>
              </a:rPr>
              <a:t>dynamic behaviour to </a:t>
            </a:r>
            <a:r>
              <a:rPr lang="en" sz="1200"/>
              <a:t>your Excel spreadsheets.</a:t>
            </a:r>
            <a:endParaRPr sz="1200"/>
          </a:p>
          <a:p>
            <a:pPr indent="0" lvl="0" marL="0" rtl="0" algn="l">
              <a:spcBef>
                <a:spcPts val="0"/>
              </a:spcBef>
              <a:spcAft>
                <a:spcPts val="0"/>
              </a:spcAft>
              <a:buClr>
                <a:schemeClr val="dk1"/>
              </a:buClr>
              <a:buSzPts val="1100"/>
              <a:buFont typeface="Arial"/>
              <a:buNone/>
            </a:pPr>
            <a:r>
              <a:rPr lang="en" sz="1200"/>
              <a:t>For example, you can update the sheet content at every open, display alert boxes for the user, or add form-based interactions.</a:t>
            </a:r>
            <a:endParaRPr sz="1200"/>
          </a:p>
        </p:txBody>
      </p:sp>
      <p:sp>
        <p:nvSpPr>
          <p:cNvPr id="393" name="Google Shape;393;g40ee3b5d00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40fb41ef12_5_5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rPr>
              <a:t>Now let’s see what options are there to take some weight off of your shoulders using APIs and automation.</a:t>
            </a:r>
            <a:endParaRPr sz="1500">
              <a:solidFill>
                <a:schemeClr val="dk1"/>
              </a:solidFill>
            </a:endParaRPr>
          </a:p>
        </p:txBody>
      </p:sp>
      <p:sp>
        <p:nvSpPr>
          <p:cNvPr id="400" name="Google Shape;400;g40fb41ef12_5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0fb41ef12_0_5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What are we going to cover today?</a:t>
            </a:r>
            <a:endParaRPr sz="15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First of all, I would like to give a quick comparison of the currently available choices that Jira provides for exporting information to Excel. I trust that this way you will have a better overview of the situation and why Better Excel is an outstanding player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We will continue our agenda with the first thing that you probably want to do after installing the app - exporting a simple list of issues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Turn issue lists into reports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Then we will clarify what “views” are and how you use them</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What are “templates” and how you use those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Then we will look into APIs and other options for automating Excel exporting that make your work faster and more efficient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Integrations with other apps</a:t>
            </a:r>
            <a:endParaRPr sz="1200">
              <a:solidFill>
                <a:schemeClr val="dk1"/>
              </a:solidFill>
            </a:endParaRPr>
          </a:p>
        </p:txBody>
      </p:sp>
      <p:sp>
        <p:nvSpPr>
          <p:cNvPr id="129" name="Google Shape;129;g40fb41ef12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4014c4d7dc_2_35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So far, I mentioned situations where your users want to get an Excel export on a case-by-case basis, manually.</a:t>
            </a:r>
            <a:endParaRPr sz="1200"/>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rgbClr val="FF0000"/>
              </a:solidFill>
            </a:endParaRPr>
          </a:p>
          <a:p>
            <a:pPr indent="0" lvl="0" marL="0" rtl="0" algn="l">
              <a:spcBef>
                <a:spcPts val="0"/>
              </a:spcBef>
              <a:spcAft>
                <a:spcPts val="0"/>
              </a:spcAft>
              <a:buClr>
                <a:schemeClr val="dk1"/>
              </a:buClr>
              <a:buSzPts val="1100"/>
              <a:buFont typeface="Arial"/>
              <a:buNone/>
            </a:pPr>
            <a:r>
              <a:rPr lang="en" sz="1200"/>
              <a:t>The way they go about it is they open Jira in the browser, select the data to export, open the “Export” menu and create the Excel.</a:t>
            </a:r>
            <a:endParaRPr sz="1200"/>
          </a:p>
          <a:p>
            <a:pPr indent="0" lvl="0" marL="0" rtl="0" algn="l">
              <a:spcBef>
                <a:spcPts val="0"/>
              </a:spcBef>
              <a:spcAft>
                <a:spcPts val="0"/>
              </a:spcAft>
              <a:buClr>
                <a:schemeClr val="dk1"/>
              </a:buClr>
              <a:buSzPts val="1100"/>
              <a:buFont typeface="Arial"/>
              <a:buNone/>
            </a:pPr>
            <a:r>
              <a:rPr lang="en" sz="1200"/>
              <a:t>It’s probably the most common, but definitely not the only option to use </a:t>
            </a:r>
            <a:r>
              <a:rPr lang="en" sz="1200"/>
              <a:t>Better Excel Exporter</a:t>
            </a:r>
            <a:r>
              <a:rPr lang="en" sz="1200"/>
              <a:t>!</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Since the very beginning of building this app, we always wanted to integrate the capability of Excel exporting to Jira workflows and offer other types of automatic processes.</a:t>
            </a:r>
            <a:endParaRPr sz="1200"/>
          </a:p>
          <a:p>
            <a:pPr indent="0" lvl="0" marL="0" rtl="0" algn="l">
              <a:spcBef>
                <a:spcPts val="0"/>
              </a:spcBef>
              <a:spcAft>
                <a:spcPts val="0"/>
              </a:spcAft>
              <a:buClr>
                <a:schemeClr val="dk1"/>
              </a:buClr>
              <a:buSzPts val="1100"/>
              <a:buFont typeface="Arial"/>
              <a:buNone/>
            </a:pPr>
            <a:r>
              <a:rPr lang="en" sz="1200"/>
              <a:t>As a result, today we offer multiple ways for integration.</a:t>
            </a:r>
            <a:endParaRPr sz="1200"/>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p>
          <a:p>
            <a:pPr indent="0" lvl="0" marL="0" rtl="0" algn="l">
              <a:spcBef>
                <a:spcPts val="0"/>
              </a:spcBef>
              <a:spcAft>
                <a:spcPts val="0"/>
              </a:spcAft>
              <a:buNone/>
            </a:pPr>
            <a:r>
              <a:rPr lang="en" sz="1200">
                <a:solidFill>
                  <a:schemeClr val="dk1"/>
                </a:solidFill>
              </a:rPr>
              <a:t>First, our Java API is a “classic” in-process interface that Better Excel Exporter provides for any other program running within the same Jira.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For example, the Java API is the interface used by the highly popular app Automation for Jira to generate, save or email Excel files.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We will discuss it in details in just a second.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p>
          <a:p>
            <a:pPr indent="0" lvl="0" marL="0" rtl="0" algn="l">
              <a:spcBef>
                <a:spcPts val="0"/>
              </a:spcBef>
              <a:spcAft>
                <a:spcPts val="0"/>
              </a:spcAft>
              <a:buClr>
                <a:schemeClr val="dk1"/>
              </a:buClr>
              <a:buSzPts val="1100"/>
              <a:buFont typeface="Arial"/>
              <a:buNone/>
            </a:pPr>
            <a:r>
              <a:rPr lang="en" sz="1200">
                <a:solidFill>
                  <a:schemeClr val="dk1"/>
                </a:solidFill>
              </a:rPr>
              <a:t>Also, the Java API is used by another super-popular Jira app called ScriptRunner.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you’re not familiar with it, ScriptRunner can run scripts within Jira, written in Groovy, the standard scripting language of the Jira Virtual Machine. </a:t>
            </a:r>
            <a:endParaRPr sz="1200">
              <a:solidFill>
                <a:schemeClr val="dk1"/>
              </a:solidFill>
            </a:endParaRPr>
          </a:p>
          <a:p>
            <a:pPr indent="0" lvl="0" marL="0" rtl="0" algn="l">
              <a:spcBef>
                <a:spcPts val="0"/>
              </a:spcBef>
              <a:spcAft>
                <a:spcPts val="0"/>
              </a:spcAft>
              <a:buNone/>
            </a:pPr>
            <a:r>
              <a:rPr lang="en" sz="1200">
                <a:solidFill>
                  <a:schemeClr val="dk1"/>
                </a:solidFill>
              </a:rPr>
              <a:t>These scripts add new workflow post functions, periodic jobs and similar new features to Jira.</a:t>
            </a:r>
            <a:endParaRPr sz="1200">
              <a:solidFill>
                <a:schemeClr val="dk1"/>
              </a:solidFill>
            </a:endParaRPr>
          </a:p>
          <a:p>
            <a:pPr indent="0" lvl="0" marL="0" rtl="0" algn="l">
              <a:spcBef>
                <a:spcPts val="0"/>
              </a:spcBef>
              <a:spcAft>
                <a:spcPts val="0"/>
              </a:spcAft>
              <a:buNone/>
            </a:pPr>
            <a:r>
              <a:rPr lang="en" sz="1200">
                <a:solidFill>
                  <a:srgbClr val="FF0000"/>
                </a:solidFill>
              </a:rPr>
              <a:t>&gt;&gt;NEXT&lt;&lt;</a:t>
            </a:r>
            <a:endParaRPr sz="1200">
              <a:solidFill>
                <a:srgbClr val="FF0000"/>
              </a:solidFill>
            </a:endParaRPr>
          </a:p>
          <a:p>
            <a:pPr indent="0" lvl="0" marL="0" rtl="0" algn="l">
              <a:spcBef>
                <a:spcPts val="0"/>
              </a:spcBef>
              <a:spcAft>
                <a:spcPts val="0"/>
              </a:spcAft>
              <a:buNone/>
            </a:pPr>
            <a:r>
              <a:rPr lang="en" sz="1200">
                <a:solidFill>
                  <a:schemeClr val="dk1"/>
                </a:solidFill>
              </a:rPr>
              <a:t>And, of course, the Java API can be used by any other Jira app.</a:t>
            </a:r>
            <a:endParaRPr sz="1200">
              <a:solidFill>
                <a:schemeClr val="dk1"/>
              </a:solidFill>
            </a:endParaRPr>
          </a:p>
          <a:p>
            <a:pPr indent="0" lvl="0" marL="0" rtl="0" algn="l">
              <a:spcBef>
                <a:spcPts val="0"/>
              </a:spcBef>
              <a:spcAft>
                <a:spcPts val="0"/>
              </a:spcAft>
              <a:buNone/>
            </a:pPr>
            <a:r>
              <a:rPr lang="en" sz="1200">
                <a:solidFill>
                  <a:srgbClr val="FF0000"/>
                </a:solidFill>
              </a:rPr>
              <a:t>&gt;&gt;NEXT&lt;&lt;</a:t>
            </a:r>
            <a:endParaRPr sz="1200">
              <a:solidFill>
                <a:schemeClr val="dk1"/>
              </a:solidFill>
            </a:endParaRPr>
          </a:p>
          <a:p>
            <a:pPr indent="0" lvl="0" marL="0" rtl="0" algn="l">
              <a:spcBef>
                <a:spcPts val="0"/>
              </a:spcBef>
              <a:spcAft>
                <a:spcPts val="0"/>
              </a:spcAft>
              <a:buNone/>
            </a:pPr>
            <a:r>
              <a:rPr lang="en" sz="1200">
                <a:solidFill>
                  <a:schemeClr val="dk1"/>
                </a:solidFill>
              </a:rPr>
              <a:t>Our second API for the outside world is the REST API. </a:t>
            </a:r>
            <a:endParaRPr sz="1200">
              <a:solidFill>
                <a:schemeClr val="dk1"/>
              </a:solidFill>
            </a:endParaRPr>
          </a:p>
          <a:p>
            <a:pPr indent="0" lvl="0" marL="0" rtl="0" algn="l">
              <a:spcBef>
                <a:spcPts val="0"/>
              </a:spcBef>
              <a:spcAft>
                <a:spcPts val="0"/>
              </a:spcAft>
              <a:buNone/>
            </a:pPr>
            <a:r>
              <a:rPr lang="en" sz="1200">
                <a:solidFill>
                  <a:schemeClr val="dk1"/>
                </a:solidFill>
              </a:rPr>
              <a:t>If you are familiar with the concept of REST, this is an integration method that relies on the HTTP protocol, the standard protocol that powers the Internet.</a:t>
            </a:r>
            <a:endParaRPr sz="1200">
              <a:solidFill>
                <a:schemeClr val="dk1"/>
              </a:solidFill>
            </a:endParaRPr>
          </a:p>
          <a:p>
            <a:pPr indent="0" lvl="0" marL="0" rtl="0" algn="l">
              <a:spcBef>
                <a:spcPts val="0"/>
              </a:spcBef>
              <a:spcAft>
                <a:spcPts val="0"/>
              </a:spcAft>
              <a:buNone/>
            </a:pPr>
            <a:r>
              <a:rPr lang="en" sz="1200">
                <a:solidFill>
                  <a:schemeClr val="dk1"/>
                </a:solidFill>
              </a:rPr>
              <a:t>In a nutshell, the REST API allows external systems to connect to Jira, request it to export an Excel file then return that to the caller over the Internet in a standard and secure way.</a:t>
            </a:r>
            <a:endParaRPr sz="1200">
              <a:solidFill>
                <a:schemeClr val="dk1"/>
              </a:solidFill>
            </a:endParaRPr>
          </a:p>
          <a:p>
            <a:pPr indent="0" lvl="0" marL="0" rtl="0" algn="l">
              <a:spcBef>
                <a:spcPts val="0"/>
              </a:spcBef>
              <a:spcAft>
                <a:spcPts val="0"/>
              </a:spcAft>
              <a:buNone/>
            </a:pPr>
            <a:r>
              <a:rPr lang="en" sz="1200">
                <a:solidFill>
                  <a:schemeClr val="dk1"/>
                </a:solidFill>
              </a:rPr>
              <a:t>A few more details on this later.</a:t>
            </a:r>
            <a:endParaRPr sz="1200">
              <a:solidFill>
                <a:schemeClr val="dk1"/>
              </a:solidFill>
            </a:endParaRPr>
          </a:p>
          <a:p>
            <a:pPr indent="0" lvl="0" marL="0" rtl="0" algn="l">
              <a:spcBef>
                <a:spcPts val="0"/>
              </a:spcBef>
              <a:spcAft>
                <a:spcPts val="0"/>
              </a:spcAft>
              <a:buNone/>
            </a:pPr>
            <a:r>
              <a:rPr lang="en" sz="1200">
                <a:solidFill>
                  <a:srgbClr val="FF0000"/>
                </a:solidFill>
              </a:rPr>
              <a:t>&gt;&gt;NEXT&lt;&lt;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p>
        </p:txBody>
      </p:sp>
      <p:sp>
        <p:nvSpPr>
          <p:cNvPr id="412" name="Google Shape;412;g4014c4d7dc_2_3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4014c4d7dc_2_39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For most automation use cases, we recommend to use Automation for Jira.</a:t>
            </a:r>
            <a:endParaRPr sz="1200"/>
          </a:p>
          <a:p>
            <a:pPr indent="0" lvl="0" marL="0" rtl="0" algn="l">
              <a:spcBef>
                <a:spcPts val="0"/>
              </a:spcBef>
              <a:spcAft>
                <a:spcPts val="0"/>
              </a:spcAft>
              <a:buNone/>
            </a:pPr>
            <a:r>
              <a:rPr lang="en" sz="1200"/>
              <a:t>This is a very popular Jira app, developed by our friends at Codebarrel.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solidFill>
                  <a:schemeClr val="dk1"/>
                </a:solidFill>
              </a:rPr>
              <a:t>You should know, that</a:t>
            </a:r>
            <a:r>
              <a:rPr lang="en" sz="1200">
                <a:solidFill>
                  <a:schemeClr val="dk1"/>
                </a:solidFill>
              </a:rPr>
              <a:t> this app has both a free and a paid and supported version, but </a:t>
            </a:r>
            <a:r>
              <a:rPr lang="en" sz="1200">
                <a:solidFill>
                  <a:schemeClr val="dk1"/>
                </a:solidFill>
              </a:rPr>
              <a:t>Better Excel Exporter</a:t>
            </a:r>
            <a:r>
              <a:rPr lang="en" sz="1200">
                <a:solidFill>
                  <a:schemeClr val="dk1"/>
                </a:solidFill>
              </a:rPr>
              <a:t> supports both.</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t>Automation for Jira allows implementing automation by defining so-called automation rules. </a:t>
            </a:r>
            <a:r>
              <a:rPr lang="en" sz="1200">
                <a:solidFill>
                  <a:srgbClr val="FF0000"/>
                </a:solidFill>
              </a:rPr>
              <a:t>&gt;&gt;NEXT&lt;&lt;</a:t>
            </a:r>
            <a:endParaRPr sz="1200"/>
          </a:p>
          <a:p>
            <a:pPr indent="0" lvl="0" marL="0" rtl="0" algn="l">
              <a:spcBef>
                <a:spcPts val="0"/>
              </a:spcBef>
              <a:spcAft>
                <a:spcPts val="0"/>
              </a:spcAft>
              <a:buNone/>
            </a:pPr>
            <a:r>
              <a:rPr lang="en" sz="1200"/>
              <a:t>Each automation rule contains a trigger (when to start the rule) and one or more actions (what to do when executing the rule).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To extend the available automation actions, we offer a free app intuitively called Better Excel Automation, which bridges Automation for Jira and </a:t>
            </a:r>
            <a:r>
              <a:rPr lang="en" sz="1200"/>
              <a:t>Better Excel Exporter</a:t>
            </a:r>
            <a:r>
              <a:rPr lang="en" sz="1200"/>
              <a:t>. </a:t>
            </a:r>
            <a:endParaRPr sz="1200"/>
          </a:p>
          <a:p>
            <a:pPr indent="0" lvl="0" marL="0" rtl="0" algn="l">
              <a:spcBef>
                <a:spcPts val="0"/>
              </a:spcBef>
              <a:spcAft>
                <a:spcPts val="0"/>
              </a:spcAft>
              <a:buNone/>
            </a:pPr>
            <a:r>
              <a:rPr lang="en" sz="1200"/>
              <a:t>So, you need 3 apps: Automation for Jira to manage the automation rules, </a:t>
            </a:r>
            <a:r>
              <a:rPr lang="en" sz="1200"/>
              <a:t>Better Excel Exporter</a:t>
            </a:r>
            <a:r>
              <a:rPr lang="en" sz="1200"/>
              <a:t> to generate the Excel files, and Better Excel Automation to connect these two.</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47" name="Google Shape;447;g4014c4d7dc_2_3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4014c4d7dc_2_39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As I said, Better </a:t>
            </a:r>
            <a:r>
              <a:rPr lang="en" sz="1200">
                <a:solidFill>
                  <a:schemeClr val="dk1"/>
                </a:solidFill>
              </a:rPr>
              <a:t>Excel</a:t>
            </a:r>
            <a:r>
              <a:rPr lang="en" sz="1200">
                <a:solidFill>
                  <a:schemeClr val="dk1"/>
                </a:solidFill>
              </a:rPr>
              <a:t> Automation</a:t>
            </a:r>
            <a:r>
              <a:rPr lang="en" sz="1200">
                <a:solidFill>
                  <a:schemeClr val="dk1"/>
                </a:solidFill>
              </a:rPr>
              <a:t> for Jira is like a “bridge” app, and it offers 3 new automation actions that you can add to automation rules: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“Send Excel“ action - This action allows you to send the generated Excel document via email. You can set recipients, and also the subject and body of your emails, and send those emails automatically.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“Save Excel“ action - Which saves the generated Excel on the server filesystem or to a network drive (like Google Drive or Dropbox) mounted into that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“Attach Excel“ action - Which lets you define a Jira issue to attach the exported Excel to as an attachment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rgbClr val="FF0000"/>
              </a:solidFill>
            </a:endParaRPr>
          </a:p>
          <a:p>
            <a:pPr indent="0" lvl="0" marL="0" rtl="0" algn="l">
              <a:spcBef>
                <a:spcPts val="0"/>
              </a:spcBef>
              <a:spcAft>
                <a:spcPts val="0"/>
              </a:spcAft>
              <a:buClr>
                <a:schemeClr val="dk1"/>
              </a:buClr>
              <a:buSzPts val="1100"/>
              <a:buFont typeface="Arial"/>
              <a:buNone/>
            </a:pPr>
            <a:r>
              <a:rPr lang="en" sz="1200">
                <a:solidFill>
                  <a:schemeClr val="dk1"/>
                </a:solidFill>
              </a:rPr>
              <a:t>Overall, Automation for Jira offers a friendly and straightforward interface to implement business automations in Jira.</a:t>
            </a:r>
            <a:endParaRPr sz="1200">
              <a:solidFill>
                <a:schemeClr val="dk1"/>
              </a:solidFill>
            </a:endParaRPr>
          </a:p>
          <a:p>
            <a:pPr indent="0" lvl="0" marL="0" rtl="0" algn="l">
              <a:spcBef>
                <a:spcPts val="0"/>
              </a:spcBef>
              <a:spcAft>
                <a:spcPts val="0"/>
              </a:spcAft>
              <a:buNone/>
            </a:pPr>
            <a:r>
              <a:t/>
            </a:r>
            <a:endParaRPr sz="1200"/>
          </a:p>
        </p:txBody>
      </p:sp>
      <p:sp>
        <p:nvSpPr>
          <p:cNvPr id="455" name="Google Shape;455;g4014c4d7dc_2_3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4014c4d7dc_2_40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If your use case needs an alternative to defining user-friendly automation rules, then you have the option of writing your own automation logic in Groovy scripts.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ScriptRunner, a Jira app developed by Adaptavist, allows running these Groovy scripts as workflow post-functions, services (periodic jobs) and in many other extension points.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advantages and disadvantages are similar to the ones we mentioned at the templates.</a:t>
            </a:r>
            <a:endParaRPr sz="1200"/>
          </a:p>
          <a:p>
            <a:pPr indent="0" lvl="0" marL="0" rtl="0" algn="l">
              <a:spcBef>
                <a:spcPts val="0"/>
              </a:spcBef>
              <a:spcAft>
                <a:spcPts val="0"/>
              </a:spcAft>
              <a:buNone/>
            </a:pPr>
            <a:r>
              <a:rPr lang="en" sz="1200"/>
              <a:t>Scripts are flexible, but you need to write or at least manade code.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good news is that </a:t>
            </a:r>
            <a:r>
              <a:rPr lang="en" sz="1200"/>
              <a:t>similarly</a:t>
            </a:r>
            <a:r>
              <a:rPr lang="en" sz="1200"/>
              <a:t> to our templates, you can find </a:t>
            </a:r>
            <a:r>
              <a:rPr lang="en" sz="1200">
                <a:solidFill>
                  <a:schemeClr val="dk1"/>
                </a:solidFill>
              </a:rPr>
              <a:t>complete working code examples in the Better Excel Exporter section of the ScriptRunner documentation. You can just copy and paste these.</a:t>
            </a:r>
            <a:endParaRPr sz="1200">
              <a:solidFill>
                <a:schemeClr val="dk1"/>
              </a:solidFill>
            </a:endParaRPr>
          </a:p>
          <a:p>
            <a:pPr indent="0" lvl="0" marL="0" rtl="0" algn="l">
              <a:spcBef>
                <a:spcPts val="0"/>
              </a:spcBef>
              <a:spcAft>
                <a:spcPts val="0"/>
              </a:spcAft>
              <a:buNone/>
            </a:pPr>
            <a:r>
              <a:rPr lang="en" sz="1200">
                <a:solidFill>
                  <a:schemeClr val="dk1"/>
                </a:solidFill>
              </a:rPr>
              <a:t>So, if you are comfortable with managing short Groovy snippets or you require more flexibility than what the automation rules offer, we strongly suggest checking out ScriptRunner.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463" name="Google Shape;463;g4014c4d7dc_2_4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4014c4d7dc_2_41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As I promised, a couple of more thoughts about our REST API. I’m gonna keep it</a:t>
            </a:r>
            <a:r>
              <a:rPr lang="en" sz="1200">
                <a:solidFill>
                  <a:schemeClr val="dk1"/>
                </a:solidFill>
              </a:rPr>
              <a:t> really short, but it belongs to the full picture.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First off, Better Excel Exporter REST API extends the standard Jira REST API by adding further endpoints to that.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also means that you can freely combine Better Excel Exporter REST calls with Jira REST calls.</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solidFill>
                  <a:schemeClr val="dk1"/>
                </a:solidFill>
              </a:rPr>
              <a:t>In its current form, Better Excel Exporter offers two REST endpoints as you can see here.</a:t>
            </a:r>
            <a:endParaRPr sz="1200">
              <a:solidFill>
                <a:schemeClr val="dk1"/>
              </a:solidFill>
            </a:endParaRPr>
          </a:p>
          <a:p>
            <a:pPr indent="0" lvl="0" marL="0" rtl="0" algn="l">
              <a:spcBef>
                <a:spcPts val="0"/>
              </a:spcBef>
              <a:spcAft>
                <a:spcPts val="0"/>
              </a:spcAft>
              <a:buNone/>
            </a:pPr>
            <a:r>
              <a:rPr lang="en"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first endpoint is to generate a spreadsheet from issues. Renders an Excel spreadsheet from the result of a JQL query or a filter.</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the first example, the view with the ID 7 will merge its template with the issue DEMO-4.</a:t>
            </a:r>
            <a:endParaRPr sz="1200">
              <a:solidFill>
                <a:schemeClr val="dk1"/>
              </a:solidFill>
            </a:endParaRPr>
          </a:p>
          <a:p>
            <a:pPr indent="0" lvl="0" marL="0" rtl="0" algn="l">
              <a:spcBef>
                <a:spcPts val="0"/>
              </a:spcBef>
              <a:spcAft>
                <a:spcPts val="0"/>
              </a:spcAft>
              <a:buClr>
                <a:srgbClr val="000000"/>
              </a:buClr>
              <a:buSzPts val="1100"/>
              <a:buFont typeface="Arial"/>
              <a:buNone/>
            </a:pPr>
            <a:r>
              <a:rPr lang="en" sz="1200">
                <a:solidFill>
                  <a:srgbClr val="FF0000"/>
                </a:solidFill>
              </a:rPr>
              <a:t>&gt;&gt;NEXT&lt;&lt;</a:t>
            </a:r>
            <a:endParaRPr sz="1200">
              <a:solidFill>
                <a:srgbClr val="FF0000"/>
              </a:solidFill>
            </a:endParaRPr>
          </a:p>
          <a:p>
            <a:pPr indent="0" lvl="0" marL="0" rtl="0" algn="l">
              <a:spcBef>
                <a:spcPts val="0"/>
              </a:spcBef>
              <a:spcAft>
                <a:spcPts val="0"/>
              </a:spcAft>
              <a:buClr>
                <a:srgbClr val="000000"/>
              </a:buClr>
              <a:buSzPts val="1100"/>
              <a:buFont typeface="Arial"/>
              <a:buNone/>
            </a:pPr>
            <a:r>
              <a:t/>
            </a:r>
            <a:endParaRPr sz="1200">
              <a:solidFill>
                <a:srgbClr val="FF0000"/>
              </a:solidFill>
            </a:endParaRPr>
          </a:p>
          <a:p>
            <a:pPr indent="0" lvl="0" marL="0" rtl="0" algn="l">
              <a:spcBef>
                <a:spcPts val="0"/>
              </a:spcBef>
              <a:spcAft>
                <a:spcPts val="0"/>
              </a:spcAft>
              <a:buClr>
                <a:srgbClr val="000000"/>
              </a:buClr>
              <a:buSzPts val="1100"/>
              <a:buFont typeface="Arial"/>
              <a:buNone/>
            </a:pPr>
            <a:r>
              <a:rPr lang="en" sz="1200"/>
              <a:t>The second endpoint is for menu items. Returns the "Export" menu items with respect to the specified context</a:t>
            </a:r>
            <a:endParaRPr sz="1200"/>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really that simple.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You can use it for a million things, calling it from an external system, automation script, etc.</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you want to read more on this, you find everything in our documentation’s API section.</a:t>
            </a:r>
            <a:endParaRPr sz="1200"/>
          </a:p>
        </p:txBody>
      </p:sp>
      <p:sp>
        <p:nvSpPr>
          <p:cNvPr id="470" name="Google Shape;470;g4014c4d7dc_2_4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40fb41ef12_5_6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rPr>
              <a:t>Now let’s get to know the Jira apps you can use Better Excel Exporter with!</a:t>
            </a:r>
            <a:endParaRPr sz="1500">
              <a:solidFill>
                <a:schemeClr val="dk1"/>
              </a:solidFill>
            </a:endParaRPr>
          </a:p>
        </p:txBody>
      </p:sp>
      <p:sp>
        <p:nvSpPr>
          <p:cNvPr id="479" name="Google Shape;479;g40fb41ef12_5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4014c4d7dc_2_43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We put great efforts into building out integrations.</a:t>
            </a:r>
            <a:endParaRPr sz="1200"/>
          </a:p>
          <a:p>
            <a:pPr indent="0" lvl="0" marL="0" rtl="0" algn="l">
              <a:spcBef>
                <a:spcPts val="0"/>
              </a:spcBef>
              <a:spcAft>
                <a:spcPts val="0"/>
              </a:spcAft>
              <a:buNone/>
            </a:pPr>
            <a:r>
              <a:rPr lang="en" sz="1200"/>
              <a:t>Obviously, it integrates with all Jira editions like </a:t>
            </a:r>
            <a:r>
              <a:rPr lang="en" sz="1200">
                <a:solidFill>
                  <a:srgbClr val="FF0000"/>
                </a:solidFill>
              </a:rPr>
              <a:t>&gt;&gt;NEXT&lt;&lt;  </a:t>
            </a:r>
            <a:r>
              <a:rPr lang="en" sz="1200"/>
              <a:t>Jira Core, </a:t>
            </a:r>
            <a:r>
              <a:rPr lang="en" sz="1200">
                <a:solidFill>
                  <a:srgbClr val="FF0000"/>
                </a:solidFill>
              </a:rPr>
              <a:t>&gt;&gt;NEXT&lt;&lt;  </a:t>
            </a:r>
            <a:r>
              <a:rPr lang="en" sz="1200"/>
              <a:t>Software and </a:t>
            </a:r>
            <a:r>
              <a:rPr lang="en" sz="1200">
                <a:solidFill>
                  <a:srgbClr val="FF0000"/>
                </a:solidFill>
              </a:rPr>
              <a:t>&gt;&gt;NEXT&lt;&lt; </a:t>
            </a:r>
            <a:r>
              <a:rPr lang="en" sz="1200"/>
              <a:t> Service Desk.</a:t>
            </a:r>
            <a:endParaRPr sz="1200"/>
          </a:p>
          <a:p>
            <a:pPr indent="0" lvl="0" marL="0" rtl="0" algn="l">
              <a:spcBef>
                <a:spcPts val="0"/>
              </a:spcBef>
              <a:spcAft>
                <a:spcPts val="0"/>
              </a:spcAft>
              <a:buNone/>
            </a:pPr>
            <a:r>
              <a:rPr lang="en" sz="1200"/>
              <a:t>As for deployment options, it supports the Jira Server and Data Center, as well.</a:t>
            </a:r>
            <a:endParaRPr sz="1200"/>
          </a:p>
          <a:p>
            <a:pPr indent="0" lvl="0" marL="0" rtl="0" algn="l">
              <a:spcBef>
                <a:spcPts val="0"/>
              </a:spcBef>
              <a:spcAft>
                <a:spcPts val="0"/>
              </a:spcAft>
              <a:buNone/>
            </a:pPr>
            <a:r>
              <a:t/>
            </a:r>
            <a:endParaRPr sz="1200"/>
          </a:p>
        </p:txBody>
      </p:sp>
      <p:sp>
        <p:nvSpPr>
          <p:cNvPr id="491" name="Google Shape;491;g4014c4d7dc_2_4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4014c4d7dc_2_43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rPr>
              <a:t>Furthermore, we build integrations with the most popular Jira apps. These apps complement our functionality in a very logical and useful way, and we also build integrations with apps that were demanded by our customers.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means that with Better Excel Exporter you can export your Insight assets, Zephyr tests or create Tempo Timesheet reports easily, just to mention a few.</a:t>
            </a:r>
            <a:endParaRPr sz="1200"/>
          </a:p>
        </p:txBody>
      </p:sp>
      <p:sp>
        <p:nvSpPr>
          <p:cNvPr id="500" name="Google Shape;500;g4014c4d7dc_2_4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4014c4d7dc_2_46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And with that, I would like to thank you for your attention and encourage you to reach out to me with any questions or comments, using my email you see on the screen.</a:t>
            </a:r>
            <a:endParaRPr sz="1200"/>
          </a:p>
          <a:p>
            <a:pPr indent="0" lvl="0" marL="0" rtl="0" algn="l">
              <a:spcBef>
                <a:spcPts val="0"/>
              </a:spcBef>
              <a:spcAft>
                <a:spcPts val="0"/>
              </a:spcAft>
              <a:buClr>
                <a:schemeClr val="dk1"/>
              </a:buClr>
              <a:buSzPts val="1100"/>
              <a:buFont typeface="Arial"/>
              <a:buNone/>
            </a:pPr>
            <a:r>
              <a:rPr lang="en" sz="1200">
                <a:solidFill>
                  <a:schemeClr val="dk1"/>
                </a:solidFill>
              </a:rPr>
              <a:t> </a:t>
            </a:r>
            <a:r>
              <a:rPr lang="en" sz="1200">
                <a:solidFill>
                  <a:srgbClr val="FF0000"/>
                </a:solidFill>
              </a:rPr>
              <a:t>&gt;&gt;NEXT&lt;&lt;</a:t>
            </a:r>
            <a:endParaRPr sz="1200"/>
          </a:p>
        </p:txBody>
      </p:sp>
      <p:sp>
        <p:nvSpPr>
          <p:cNvPr id="522" name="Google Shape;522;g4014c4d7dc_2_4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4014c4d7dc_2_47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And if you liked what you heard, give our other apps a try as well. Those cover slightly different aspects of productivity for business users as well as developers.</a:t>
            </a:r>
            <a:endParaRPr sz="1200"/>
          </a:p>
          <a:p>
            <a:pPr indent="0" lvl="0" marL="0" rtl="0" algn="l">
              <a:spcBef>
                <a:spcPts val="0"/>
              </a:spcBef>
              <a:spcAft>
                <a:spcPts val="0"/>
              </a:spcAft>
              <a:buNone/>
            </a:pPr>
            <a:r>
              <a:rPr lang="en" sz="1200"/>
              <a:t>Better PDF Exporter is very similar to what you just heard, but instead of Excel files, it exports your Jira data to </a:t>
            </a:r>
            <a:r>
              <a:rPr lang="en" sz="1200">
                <a:solidFill>
                  <a:schemeClr val="dk1"/>
                </a:solidFill>
              </a:rPr>
              <a:t>PDF documents</a:t>
            </a:r>
            <a:r>
              <a:rPr lang="en" sz="1200"/>
              <a: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Archiving Plugin is a Content Lifecycle Management app for Confluence, mainly for large instances. It helps keeping Confluence content always up-to-date and streamlined.</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Commit Policy Plugin helps developers be more productive and compliant. The app verifies commits against configurable rules, so the </a:t>
            </a:r>
            <a:r>
              <a:rPr lang="en" sz="1200">
                <a:solidFill>
                  <a:schemeClr val="dk1"/>
                </a:solidFill>
              </a:rPr>
              <a:t>code change history is always consistent and easy to follow.</a:t>
            </a:r>
            <a:endParaRPr sz="1200">
              <a:solidFill>
                <a:srgbClr val="BF9000"/>
              </a:solidFill>
            </a:endParaRPr>
          </a:p>
        </p:txBody>
      </p:sp>
      <p:sp>
        <p:nvSpPr>
          <p:cNvPr id="530" name="Google Shape;530;g4014c4d7dc_2_4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0fb41ef12_0_6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500">
                <a:solidFill>
                  <a:schemeClr val="dk1"/>
                </a:solidFill>
              </a:rPr>
              <a:t>What are we going to cover today?</a:t>
            </a:r>
            <a:endParaRPr sz="15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First of all, I would like to give a quick comparison of the currently available choices for exporting information from Jira to Excel. I trust that this way you will have a better overview of the situation and why Better Excel is an outstanding player</a:t>
            </a:r>
            <a:endParaRPr sz="1500">
              <a:solidFill>
                <a:schemeClr val="dk1"/>
              </a:solidFill>
            </a:endParaRPr>
          </a:p>
        </p:txBody>
      </p:sp>
      <p:sp>
        <p:nvSpPr>
          <p:cNvPr id="141" name="Google Shape;141;g40fb41ef12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0fb41ef12_0_5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Let’s look at</a:t>
            </a:r>
            <a:r>
              <a:rPr lang="en" sz="1200"/>
              <a:t> in summary how Better Excel compares to the built-in CSV or Excel (or more like HTML) export.</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Better Excel Exporter</a:t>
            </a:r>
            <a:r>
              <a:rPr lang="en" sz="1200"/>
              <a:t> exports real Excel files in the XLSX file format, not something else. XLSX is the de-facto standard file format for spreadsheets. XLSX is an open (non-proprietary) format and it is supported by all major spreadsheet tools.</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It handles all data types correctly by separating the “value” of the data from the “presentation” of the data. It works correctly with numbers, allowing those be formatted as </a:t>
            </a:r>
            <a:r>
              <a:rPr lang="en" sz="1200"/>
              <a:t>decimal</a:t>
            </a:r>
            <a:r>
              <a:rPr lang="en" sz="1200"/>
              <a:t> numbers, currencies, percentages, and so on. It also works correctly with dates in any timezone.</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It enables you to use Excel features like formulas, functions, pivot tables and pivot charts. Microsoft has been developing those features for decades and we wanted to be sure that you can intuitively utilize those on Jira data.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It enables you to export not only issues, but practically any information from Jira. It includes</a:t>
            </a:r>
            <a:r>
              <a:rPr lang="en" sz="1200">
                <a:solidFill>
                  <a:schemeClr val="dk1"/>
                </a:solidFill>
              </a:rPr>
              <a:t> issue metadata such as comments, worklogs, change history, or user accounts, projects, data from third party apps like Tempo, Insight or Zephyr, and more. Our motto is that “if this information is available in Jira, you can export it to Excel”.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t>You can work with Excel’s non-tabular content features, like adding cell comments or adding worksheet headers.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t>Another kind of advantage comes from the ability of scripting. Not only you can run Visual Basic scripts when the output file in opened in Excel, but Better Excel let’s you execute custom logic during the export with custom Groovy scripts. These can process data, collect data from additional sources (like external databases or APIs), for example.</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solidFill>
                  <a:schemeClr val="dk1"/>
                </a:solidFill>
              </a:rPr>
              <a:t>Finally, it also allows you to flawlessly transfer Jira data to other spreadsheet programs like Google Sheets or OpenOffice.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These are all features that are not available or not fully available for you if you export data with Jira’s CSV export or the deprecated HTML export.</a:t>
            </a:r>
            <a:endParaRPr sz="1200">
              <a:solidFill>
                <a:schemeClr val="dk1"/>
              </a:solidFill>
            </a:endParaRPr>
          </a:p>
        </p:txBody>
      </p:sp>
      <p:sp>
        <p:nvSpPr>
          <p:cNvPr id="153" name="Google Shape;153;g40fb41ef12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014c4d7dc_2_7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What are we going to cover today?</a:t>
            </a:r>
            <a:endParaRPr sz="15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We will start our agenda with the first thing that you can do after installing the app - exporting a simple list of issues (including Jira users!)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Turn issue lists into reports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Then we will clarify what “views” are and how you use them</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What are “templates” </a:t>
            </a:r>
            <a:r>
              <a:rPr lang="en" sz="1200">
                <a:solidFill>
                  <a:schemeClr val="dk1"/>
                </a:solidFill>
              </a:rPr>
              <a:t>and how you use those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APIs and automation options to make your work faster and more efficient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Integrations with other apps</a:t>
            </a:r>
            <a:endParaRPr sz="1200">
              <a:solidFill>
                <a:schemeClr val="dk1"/>
              </a:solidFill>
            </a:endParaRPr>
          </a:p>
        </p:txBody>
      </p:sp>
      <p:sp>
        <p:nvSpPr>
          <p:cNvPr id="160" name="Google Shape;160;g4014c4d7dc_2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014c4d7dc_2_19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If you pull up the Issue Navigator screen, you’ll find that the </a:t>
            </a:r>
            <a:r>
              <a:rPr lang="en" sz="1200">
                <a:solidFill>
                  <a:schemeClr val="dk1"/>
                </a:solidFill>
                <a:latin typeface="Helvetica Neue"/>
                <a:ea typeface="Helvetica Neue"/>
                <a:cs typeface="Helvetica Neue"/>
                <a:sym typeface="Helvetica Neue"/>
              </a:rPr>
              <a:t>Export menu is extended with additional options added by </a:t>
            </a:r>
            <a:r>
              <a:rPr lang="en" sz="1200">
                <a:solidFill>
                  <a:schemeClr val="dk1"/>
                </a:solidFill>
                <a:latin typeface="Helvetica Neue"/>
                <a:ea typeface="Helvetica Neue"/>
                <a:cs typeface="Helvetica Neue"/>
                <a:sym typeface="Helvetica Neue"/>
              </a:rPr>
              <a:t>Better Excel Exporter</a:t>
            </a:r>
            <a:r>
              <a:rPr lang="en" sz="1200">
                <a:solidFill>
                  <a:schemeClr val="dk1"/>
                </a:solidFill>
                <a:latin typeface="Helvetica Neue"/>
                <a:ea typeface="Helvetica Neue"/>
                <a:cs typeface="Helvetica Neue"/>
                <a:sym typeface="Helvetica Neue"/>
              </a:rPr>
              <a:t>. </a:t>
            </a:r>
            <a:r>
              <a:rPr lang="en" sz="1200">
                <a:solidFill>
                  <a:srgbClr val="FF0000"/>
                </a:solidFill>
              </a:rPr>
              <a:t>&gt;&gt;NEXT&lt;&lt;</a:t>
            </a:r>
            <a:endParaRPr sz="1200">
              <a:solidFill>
                <a:srgbClr val="FF0000"/>
              </a:solidFill>
            </a:endParaRPr>
          </a:p>
          <a:p>
            <a:pPr indent="0" lvl="0" marL="0" rtl="0" algn="l">
              <a:spcBef>
                <a:spcPts val="0"/>
              </a:spcBef>
              <a:spcAft>
                <a:spcPts val="0"/>
              </a:spcAft>
              <a:buNone/>
            </a:pPr>
            <a:r>
              <a:rPr lang="en" sz="1200"/>
              <a:t>L</a:t>
            </a:r>
            <a:r>
              <a:rPr lang="en" sz="1200"/>
              <a:t>ike</a:t>
            </a:r>
            <a:r>
              <a:rPr i="1" lang="en" sz="1200"/>
              <a:t> Basic Export, or Better Excel (Current fields).</a:t>
            </a:r>
            <a:endParaRPr i="1" sz="1200"/>
          </a:p>
          <a:p>
            <a:pPr indent="0" lvl="0" marL="0" rtl="0" algn="l">
              <a:spcBef>
                <a:spcPts val="0"/>
              </a:spcBef>
              <a:spcAft>
                <a:spcPts val="0"/>
              </a:spcAft>
              <a:buNone/>
            </a:pPr>
            <a:r>
              <a:t/>
            </a:r>
            <a:endParaRPr i="1" sz="1200"/>
          </a:p>
          <a:p>
            <a:pPr indent="0" lvl="0" marL="0" rtl="0" algn="l">
              <a:lnSpc>
                <a:spcPct val="117999"/>
              </a:lnSpc>
              <a:spcBef>
                <a:spcPts val="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As you are looking at the Issue Navigator, the export options appear on the existing user interface, that you are familiar with already.</a:t>
            </a:r>
            <a:endParaRPr sz="1200">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We wanted to fit Excel exporting into the Jira interface as frictionlessly as possible.</a:t>
            </a:r>
            <a:endParaRPr sz="1200">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n" sz="1200">
                <a:solidFill>
                  <a:schemeClr val="dk1"/>
                </a:solidFill>
                <a:latin typeface="Helvetica Neue"/>
                <a:ea typeface="Helvetica Neue"/>
                <a:cs typeface="Helvetica Neue"/>
                <a:sym typeface="Helvetica Neue"/>
              </a:rPr>
              <a:t>These export menu options are also called Excel views (technical name), and we will talk about it in a few minutes.</a:t>
            </a:r>
            <a:endParaRPr i="1" sz="1200"/>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t>When you click these, all the issues currently in the Issue Navigator will be exported to an Excel spreadsheet.</a:t>
            </a:r>
            <a:endParaRPr sz="1200"/>
          </a:p>
          <a:p>
            <a:pPr indent="0" lvl="0" marL="0" rtl="0" algn="l">
              <a:spcBef>
                <a:spcPts val="0"/>
              </a:spcBef>
              <a:spcAft>
                <a:spcPts val="0"/>
              </a:spcAft>
              <a:buNone/>
            </a:pPr>
            <a:r>
              <a:rPr lang="en" sz="1200"/>
              <a:t>Again, it is not only the visible page, but all issues, the </a:t>
            </a:r>
            <a:r>
              <a:rPr lang="en" sz="1200">
                <a:solidFill>
                  <a:schemeClr val="dk1"/>
                </a:solidFill>
              </a:rPr>
              <a:t>currently applied JQL query has returned.</a:t>
            </a:r>
            <a:endParaRPr sz="1200">
              <a:solidFill>
                <a:srgbClr val="FF0000"/>
              </a:solidFill>
            </a:endParaRPr>
          </a:p>
        </p:txBody>
      </p:sp>
      <p:sp>
        <p:nvSpPr>
          <p:cNvPr id="172" name="Google Shape;172;g4014c4d7dc_2_1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014c4d7dc_2_20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This is how your exported issues will look in Excel, with the fields selected in the Issue Navigator.</a:t>
            </a:r>
            <a:endParaRPr sz="1200"/>
          </a:p>
          <a:p>
            <a:pPr indent="0" lvl="0" marL="0" rtl="0" algn="l">
              <a:spcBef>
                <a:spcPts val="0"/>
              </a:spcBef>
              <a:spcAft>
                <a:spcPts val="0"/>
              </a:spcAft>
              <a:buNone/>
            </a:pPr>
            <a:r>
              <a:rPr lang="en" sz="1200"/>
              <a:t>So, just select your columns in Issue Navigator and that view will be re-created in Excel after a single click.</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Notice, how the date type fields are formatted as date in Excel and everything else is text in this example.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Also note that the “Key” and “Summary” columns are links to the originating issues. This, as pretty much everything else, can be configured! Configurability and customization is a major design goal for the app.</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Finally, there are no line breaks in cells, as the template automatically sized the columns to fit the content. As a result, you will get the optimal layout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180" name="Google Shape;180;g4014c4d7dc_2_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0fb41ef12_0_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In addition to field values, you can export the meta information of the issues.</a:t>
            </a:r>
            <a:endParaRPr sz="1200"/>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Just</a:t>
            </a:r>
            <a:r>
              <a:rPr lang="en" sz="1200"/>
              <a:t> choose a different template, </a:t>
            </a:r>
            <a:r>
              <a:rPr lang="en" sz="1200">
                <a:solidFill>
                  <a:srgbClr val="FF0000"/>
                </a:solidFill>
              </a:rPr>
              <a:t>&gt;&gt;NEXT&lt;&lt;</a:t>
            </a:r>
            <a:r>
              <a:rPr lang="en" sz="1200"/>
              <a:t> and export the issues with their comments, </a:t>
            </a:r>
            <a:r>
              <a:rPr lang="en" sz="1200">
                <a:solidFill>
                  <a:srgbClr val="FF0000"/>
                </a:solidFill>
              </a:rPr>
              <a:t>&gt;&gt;NEXT&lt;&lt; </a:t>
            </a:r>
            <a:r>
              <a:rPr lang="en" sz="1200"/>
              <a:t>or worklogs </a:t>
            </a:r>
            <a:r>
              <a:rPr lang="en" sz="1200">
                <a:solidFill>
                  <a:srgbClr val="FF0000"/>
                </a:solidFill>
              </a:rPr>
              <a:t>&gt;&gt;NEXT&lt;&lt;</a:t>
            </a:r>
            <a:r>
              <a:rPr lang="en" sz="1200"/>
              <a:t>or you can decide to export </a:t>
            </a:r>
            <a:r>
              <a:rPr lang="en" sz="1200">
                <a:solidFill>
                  <a:srgbClr val="FF0000"/>
                </a:solidFill>
              </a:rPr>
              <a:t>&gt;&gt;NEXT&lt;&lt;</a:t>
            </a:r>
            <a:r>
              <a:rPr lang="en" sz="1200"/>
              <a:t> the full change history </a:t>
            </a:r>
            <a:r>
              <a:rPr lang="en" sz="1200">
                <a:solidFill>
                  <a:srgbClr val="FF0000"/>
                </a:solidFill>
              </a:rPr>
              <a:t>&gt;&gt;NEXT&lt;&lt;</a:t>
            </a:r>
            <a:r>
              <a:rPr lang="en" sz="1200"/>
              <a:t> to Excel.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Needless to say, these additional columns are also using the correct data types.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187" name="Google Shape;187;g40fb41ef12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4.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creen" showMasterSp="0">
  <p:cSld name="Title Screen">
    <p:bg>
      <p:bgPr>
        <a:solidFill>
          <a:schemeClr val="lt1"/>
        </a:solidFill>
      </p:bgPr>
    </p:bg>
    <p:spTree>
      <p:nvGrpSpPr>
        <p:cNvPr id="52"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b="0" l="0" r="0" t="0"/>
          <a:stretch/>
        </p:blipFill>
        <p:spPr>
          <a:xfrm>
            <a:off x="4231407" y="3544223"/>
            <a:ext cx="681187" cy="681187"/>
          </a:xfrm>
          <a:prstGeom prst="rect">
            <a:avLst/>
          </a:prstGeom>
          <a:noFill/>
          <a:ln>
            <a:noFill/>
          </a:ln>
        </p:spPr>
      </p:pic>
      <p:sp>
        <p:nvSpPr>
          <p:cNvPr id="54" name="Google Shape;54;p14"/>
          <p:cNvSpPr/>
          <p:nvPr>
            <p:ph idx="2" type="pic"/>
          </p:nvPr>
        </p:nvSpPr>
        <p:spPr>
          <a:xfrm>
            <a:off x="4231556" y="3544491"/>
            <a:ext cx="681000" cy="681000"/>
          </a:xfrm>
          <a:prstGeom prst="rect">
            <a:avLst/>
          </a:prstGeom>
          <a:no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a:buNone/>
              <a:defRPr b="0" i="0" sz="300" u="none" cap="none" strike="noStrike">
                <a:solidFill>
                  <a:srgbClr val="FFFFFF"/>
                </a:solidFill>
                <a:latin typeface="Helvetica Neue"/>
                <a:ea typeface="Helvetica Neue"/>
                <a:cs typeface="Helvetica Neue"/>
                <a:sym typeface="Helvetica Neue"/>
              </a:defRPr>
            </a:lvl1pPr>
            <a:lvl2pPr indent="-247650" lvl="1" marL="482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234950" lvl="2" marL="711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234950" lvl="3" marL="9525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247650" lvl="4" marL="1193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247650" lvl="5" marL="14351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234950" lvl="6" marL="16637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234950" lvl="7" marL="1905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247650" lvl="8" marL="2146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55" name="Google Shape;55;p14"/>
          <p:cNvSpPr/>
          <p:nvPr/>
        </p:nvSpPr>
        <p:spPr>
          <a:xfrm>
            <a:off x="1397496" y="4348418"/>
            <a:ext cx="6348900" cy="176100"/>
          </a:xfrm>
          <a:prstGeom prst="rect">
            <a:avLst/>
          </a:prstGeom>
          <a:noFill/>
          <a:ln>
            <a:noFill/>
          </a:ln>
        </p:spPr>
        <p:txBody>
          <a:bodyPr anchorCtr="0" anchor="t" bIns="6700" lIns="6700" spcFirstLastPara="1" rIns="6700" wrap="square" tIns="6700">
            <a:noAutofit/>
          </a:bodyPr>
          <a:lstStyle/>
          <a:p>
            <a:pPr indent="0" lvl="0" marL="0" marR="0" rtl="0" algn="ctr">
              <a:lnSpc>
                <a:spcPct val="110000"/>
              </a:lnSpc>
              <a:spcBef>
                <a:spcPts val="0"/>
              </a:spcBef>
              <a:spcAft>
                <a:spcPts val="0"/>
              </a:spcAft>
              <a:buNone/>
            </a:pPr>
            <a:r>
              <a:rPr b="1" i="0" lang="en" sz="1100" u="none" cap="none" strike="noStrike">
                <a:solidFill>
                  <a:srgbClr val="FFFFFF"/>
                </a:solidFill>
                <a:latin typeface="Helvetica Neue"/>
                <a:ea typeface="Helvetica Neue"/>
                <a:cs typeface="Helvetica Neue"/>
                <a:sym typeface="Helvetica Neue"/>
              </a:rPr>
              <a:t>NAME  •  TITLE  •  COMPANY  •  @TWITTERHANDLE</a:t>
            </a:r>
            <a:endParaRPr sz="500"/>
          </a:p>
        </p:txBody>
      </p:sp>
      <p:sp>
        <p:nvSpPr>
          <p:cNvPr id="56" name="Google Shape;56;p14"/>
          <p:cNvSpPr txBox="1"/>
          <p:nvPr>
            <p:ph idx="1" type="body"/>
          </p:nvPr>
        </p:nvSpPr>
        <p:spPr>
          <a:xfrm>
            <a:off x="741164" y="1923789"/>
            <a:ext cx="7661700" cy="8550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FFFFFF"/>
              </a:buClr>
              <a:buSzPts val="3700"/>
              <a:buFont typeface="Arial"/>
              <a:buNone/>
              <a:defRPr b="0" i="0" sz="4900" u="none" cap="none" strike="noStrike">
                <a:solidFill>
                  <a:srgbClr val="FFFFFF"/>
                </a:solidFill>
                <a:latin typeface="Arial"/>
                <a:ea typeface="Arial"/>
                <a:cs typeface="Arial"/>
                <a:sym typeface="Arial"/>
              </a:defRPr>
            </a:lvl1pPr>
            <a:lvl2pPr indent="-228600" lvl="1" marL="9144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2pPr>
            <a:lvl3pPr indent="-228600" lvl="2" marL="13716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3pPr>
            <a:lvl4pPr indent="-228600" lvl="3" marL="18288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4pPr>
            <a:lvl5pPr indent="-228600" lvl="4" marL="22860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pic>
        <p:nvPicPr>
          <p:cNvPr id="57" name="Google Shape;57;p14"/>
          <p:cNvPicPr preferRelativeResize="0"/>
          <p:nvPr/>
        </p:nvPicPr>
        <p:blipFill rotWithShape="1">
          <a:blip r:embed="rId3">
            <a:alphaModFix/>
          </a:blip>
          <a:srcRect b="0" l="0" r="0" t="0"/>
          <a:stretch/>
        </p:blipFill>
        <p:spPr>
          <a:xfrm>
            <a:off x="3854953" y="651882"/>
            <a:ext cx="1434093" cy="304915"/>
          </a:xfrm>
          <a:prstGeom prst="rect">
            <a:avLst/>
          </a:prstGeom>
          <a:noFill/>
          <a:ln>
            <a:noFill/>
          </a:ln>
        </p:spPr>
      </p:pic>
      <p:sp>
        <p:nvSpPr>
          <p:cNvPr id="58" name="Google Shape;58;p14"/>
          <p:cNvSpPr txBox="1"/>
          <p:nvPr>
            <p:ph idx="3" type="body"/>
          </p:nvPr>
        </p:nvSpPr>
        <p:spPr>
          <a:xfrm>
            <a:off x="842964" y="2778659"/>
            <a:ext cx="7458000" cy="4743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FFFFFF"/>
              </a:buClr>
              <a:buSzPts val="2000"/>
              <a:buFont typeface="Arial"/>
              <a:buNone/>
              <a:defRPr b="0" i="0" sz="2600" u="none" cap="none" strike="noStrike">
                <a:solidFill>
                  <a:srgbClr val="FFFFFF"/>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pic>
        <p:nvPicPr>
          <p:cNvPr descr="midori-logo-graphic-128.png" id="59" name="Google Shape;59;p14"/>
          <p:cNvPicPr preferRelativeResize="0"/>
          <p:nvPr/>
        </p:nvPicPr>
        <p:blipFill rotWithShape="1">
          <a:blip r:embed="rId4">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Statement with Big White" showMasterSp="0">
  <p:cSld name="Half Statement with Big White">
    <p:spTree>
      <p:nvGrpSpPr>
        <p:cNvPr id="60" name="Shape 60"/>
        <p:cNvGrpSpPr/>
        <p:nvPr/>
      </p:nvGrpSpPr>
      <p:grpSpPr>
        <a:xfrm>
          <a:off x="0" y="0"/>
          <a:ext cx="0" cy="0"/>
          <a:chOff x="0" y="0"/>
          <a:chExt cx="0" cy="0"/>
        </a:xfrm>
      </p:grpSpPr>
      <p:sp>
        <p:nvSpPr>
          <p:cNvPr id="61" name="Google Shape;61;p15"/>
          <p:cNvSpPr/>
          <p:nvPr/>
        </p:nvSpPr>
        <p:spPr>
          <a:xfrm>
            <a:off x="4601184" y="0"/>
            <a:ext cx="4558200" cy="5143500"/>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164F86"/>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p:txBody>
      </p:sp>
      <p:sp>
        <p:nvSpPr>
          <p:cNvPr id="62" name="Google Shape;62;p15"/>
          <p:cNvSpPr txBox="1"/>
          <p:nvPr>
            <p:ph idx="1" type="body"/>
          </p:nvPr>
        </p:nvSpPr>
        <p:spPr>
          <a:xfrm>
            <a:off x="4930705" y="590624"/>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63" name="Google Shape;63;p15"/>
          <p:cNvSpPr txBox="1"/>
          <p:nvPr>
            <p:ph idx="2" type="body"/>
          </p:nvPr>
        </p:nvSpPr>
        <p:spPr>
          <a:xfrm>
            <a:off x="4931592" y="1121427"/>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64" name="Google Shape;64;p15"/>
          <p:cNvSpPr txBox="1"/>
          <p:nvPr>
            <p:ph idx="3" type="body"/>
          </p:nvPr>
        </p:nvSpPr>
        <p:spPr>
          <a:xfrm>
            <a:off x="4930705" y="1982052"/>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65" name="Google Shape;65;p15"/>
          <p:cNvSpPr txBox="1"/>
          <p:nvPr>
            <p:ph idx="4" type="body"/>
          </p:nvPr>
        </p:nvSpPr>
        <p:spPr>
          <a:xfrm>
            <a:off x="4930705" y="3342818"/>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66" name="Google Shape;66;p15"/>
          <p:cNvSpPr txBox="1"/>
          <p:nvPr>
            <p:ph idx="5" type="body"/>
          </p:nvPr>
        </p:nvSpPr>
        <p:spPr>
          <a:xfrm>
            <a:off x="4931592" y="2482189"/>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67" name="Google Shape;67;p15"/>
          <p:cNvSpPr txBox="1"/>
          <p:nvPr>
            <p:ph idx="6" type="body"/>
          </p:nvPr>
        </p:nvSpPr>
        <p:spPr>
          <a:xfrm>
            <a:off x="4931592" y="3842955"/>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68" name="Google Shape;68;p15"/>
          <p:cNvSpPr txBox="1"/>
          <p:nvPr>
            <p:ph idx="7" type="body"/>
          </p:nvPr>
        </p:nvSpPr>
        <p:spPr>
          <a:xfrm>
            <a:off x="400645" y="279713"/>
            <a:ext cx="3704100" cy="4399800"/>
          </a:xfrm>
          <a:prstGeom prst="rect">
            <a:avLst/>
          </a:prstGeom>
          <a:noFill/>
          <a:ln>
            <a:noFill/>
          </a:ln>
        </p:spPr>
        <p:txBody>
          <a:bodyPr anchorCtr="0" anchor="ctr" bIns="34275" lIns="34275" spcFirstLastPara="1" rIns="34275" wrap="square" tIns="34275"/>
          <a:lstStyle>
            <a:lvl1pPr indent="-228600" lvl="0" marL="4572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1pPr>
            <a:lvl2pPr indent="-228600" lvl="1" marL="9144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2pPr>
            <a:lvl3pPr indent="-228600" lvl="2" marL="13716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3pPr>
            <a:lvl4pPr indent="-228600" lvl="3" marL="18288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4pPr>
            <a:lvl5pPr indent="-228600" lvl="4" marL="22860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pic>
        <p:nvPicPr>
          <p:cNvPr id="69" name="Google Shape;69;p15"/>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 showMasterSp="0">
  <p:cSld name="Agenda ">
    <p:spTree>
      <p:nvGrpSpPr>
        <p:cNvPr id="70"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buckets" showMasterSp="0">
  <p:cSld name="Title + 3 buckets">
    <p:spTree>
      <p:nvGrpSpPr>
        <p:cNvPr id="72" name="Shape 72"/>
        <p:cNvGrpSpPr/>
        <p:nvPr/>
      </p:nvGrpSpPr>
      <p:grpSpPr>
        <a:xfrm>
          <a:off x="0" y="0"/>
          <a:ext cx="0" cy="0"/>
          <a:chOff x="0" y="0"/>
          <a:chExt cx="0" cy="0"/>
        </a:xfrm>
      </p:grpSpPr>
      <p:sp>
        <p:nvSpPr>
          <p:cNvPr id="73" name="Google Shape;73;p17"/>
          <p:cNvSpPr/>
          <p:nvPr>
            <p:ph idx="2" type="pic"/>
          </p:nvPr>
        </p:nvSpPr>
        <p:spPr>
          <a:xfrm>
            <a:off x="1020515"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a:buNone/>
              <a:defRPr b="0" i="0" sz="300" u="none" cap="none" strike="noStrike">
                <a:solidFill>
                  <a:srgbClr val="FFFFFF"/>
                </a:solidFill>
                <a:latin typeface="Helvetica Neue"/>
                <a:ea typeface="Helvetica Neue"/>
                <a:cs typeface="Helvetica Neue"/>
                <a:sym typeface="Helvetica Neue"/>
              </a:defRPr>
            </a:lvl1pPr>
            <a:lvl2pPr indent="-247650" lvl="1" marL="482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234950" lvl="2" marL="711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234950" lvl="3" marL="9525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247650" lvl="4" marL="1193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247650" lvl="5" marL="14351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234950" lvl="6" marL="16637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234950" lvl="7" marL="1905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247650" lvl="8" marL="2146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74" name="Google Shape;74;p17"/>
          <p:cNvSpPr/>
          <p:nvPr>
            <p:ph idx="3" type="pic"/>
          </p:nvPr>
        </p:nvSpPr>
        <p:spPr>
          <a:xfrm>
            <a:off x="3913287"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a:buNone/>
              <a:defRPr b="0" i="0" sz="300" u="none" cap="none" strike="noStrike">
                <a:solidFill>
                  <a:srgbClr val="FFFFFF"/>
                </a:solidFill>
                <a:latin typeface="Helvetica Neue"/>
                <a:ea typeface="Helvetica Neue"/>
                <a:cs typeface="Helvetica Neue"/>
                <a:sym typeface="Helvetica Neue"/>
              </a:defRPr>
            </a:lvl1pPr>
            <a:lvl2pPr indent="-247650" lvl="1" marL="482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234950" lvl="2" marL="711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234950" lvl="3" marL="9525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247650" lvl="4" marL="1193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247650" lvl="5" marL="14351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234950" lvl="6" marL="16637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234950" lvl="7" marL="1905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247650" lvl="8" marL="2146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75" name="Google Shape;75;p17"/>
          <p:cNvSpPr/>
          <p:nvPr>
            <p:ph idx="4" type="pic"/>
          </p:nvPr>
        </p:nvSpPr>
        <p:spPr>
          <a:xfrm>
            <a:off x="6770728"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a:buNone/>
              <a:defRPr b="0" i="0" sz="300" u="none" cap="none" strike="noStrike">
                <a:solidFill>
                  <a:srgbClr val="FFFFFF"/>
                </a:solidFill>
                <a:latin typeface="Helvetica Neue"/>
                <a:ea typeface="Helvetica Neue"/>
                <a:cs typeface="Helvetica Neue"/>
                <a:sym typeface="Helvetica Neue"/>
              </a:defRPr>
            </a:lvl1pPr>
            <a:lvl2pPr indent="-247650" lvl="1" marL="482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234950" lvl="2" marL="711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234950" lvl="3" marL="9525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247650" lvl="4" marL="1193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247650" lvl="5" marL="14351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234950" lvl="6" marL="16637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234950" lvl="7" marL="1905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247650" lvl="8" marL="2146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76" name="Google Shape;76;p17"/>
          <p:cNvSpPr txBox="1"/>
          <p:nvPr>
            <p:ph idx="1" type="body"/>
          </p:nvPr>
        </p:nvSpPr>
        <p:spPr>
          <a:xfrm>
            <a:off x="283299" y="273160"/>
            <a:ext cx="7937100" cy="5001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400"/>
              </a:spcBef>
              <a:spcAft>
                <a:spcPts val="0"/>
              </a:spcAft>
              <a:buClr>
                <a:srgbClr val="58AEE1"/>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77" name="Google Shape;77;p17"/>
          <p:cNvSpPr txBox="1"/>
          <p:nvPr>
            <p:ph idx="5" type="body"/>
          </p:nvPr>
        </p:nvSpPr>
        <p:spPr>
          <a:xfrm>
            <a:off x="861771"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78" name="Google Shape;78;p17"/>
          <p:cNvSpPr txBox="1"/>
          <p:nvPr>
            <p:ph idx="6" type="body"/>
          </p:nvPr>
        </p:nvSpPr>
        <p:spPr>
          <a:xfrm>
            <a:off x="3744410"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79" name="Google Shape;79;p17"/>
          <p:cNvSpPr txBox="1"/>
          <p:nvPr>
            <p:ph idx="7" type="body"/>
          </p:nvPr>
        </p:nvSpPr>
        <p:spPr>
          <a:xfrm>
            <a:off x="6549696"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80" name="Google Shape;80;p17"/>
          <p:cNvSpPr txBox="1"/>
          <p:nvPr>
            <p:ph idx="8" type="body"/>
          </p:nvPr>
        </p:nvSpPr>
        <p:spPr>
          <a:xfrm>
            <a:off x="861771" y="3109805"/>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81" name="Google Shape;81;p17"/>
          <p:cNvSpPr txBox="1"/>
          <p:nvPr>
            <p:ph idx="9" type="body"/>
          </p:nvPr>
        </p:nvSpPr>
        <p:spPr>
          <a:xfrm>
            <a:off x="3728774" y="3109805"/>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82" name="Google Shape;82;p17"/>
          <p:cNvSpPr txBox="1"/>
          <p:nvPr>
            <p:ph idx="13" type="body"/>
          </p:nvPr>
        </p:nvSpPr>
        <p:spPr>
          <a:xfrm>
            <a:off x="6549820" y="3109946"/>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pic>
        <p:nvPicPr>
          <p:cNvPr id="83" name="Google Shape;83;p17"/>
          <p:cNvPicPr preferRelativeResize="0"/>
          <p:nvPr/>
        </p:nvPicPr>
        <p:blipFill rotWithShape="1">
          <a:blip r:embed="rId3">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page screenshot with text" showMasterSp="0">
  <p:cSld name="Half page screenshot with text">
    <p:spTree>
      <p:nvGrpSpPr>
        <p:cNvPr id="84" name="Shape 84"/>
        <p:cNvGrpSpPr/>
        <p:nvPr/>
      </p:nvGrpSpPr>
      <p:grpSpPr>
        <a:xfrm>
          <a:off x="0" y="0"/>
          <a:ext cx="0" cy="0"/>
          <a:chOff x="0" y="0"/>
          <a:chExt cx="0" cy="0"/>
        </a:xfrm>
      </p:grpSpPr>
      <p:sp>
        <p:nvSpPr>
          <p:cNvPr id="85" name="Google Shape;85;p18"/>
          <p:cNvSpPr/>
          <p:nvPr>
            <p:ph idx="2" type="pic"/>
          </p:nvPr>
        </p:nvSpPr>
        <p:spPr>
          <a:xfrm>
            <a:off x="1800327" y="861538"/>
            <a:ext cx="6339000" cy="35658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1pPr>
            <a:lvl2pPr indent="-247650" lvl="1" marL="482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234950" lvl="2" marL="711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234950" lvl="3" marL="9525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247650" lvl="4" marL="1193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247650" lvl="5" marL="14351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234950" lvl="6" marL="16637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234950" lvl="7" marL="1905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247650" lvl="8" marL="2146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86" name="Google Shape;86;p18"/>
          <p:cNvSpPr/>
          <p:nvPr>
            <p:ph idx="3" type="pic"/>
          </p:nvPr>
        </p:nvSpPr>
        <p:spPr>
          <a:xfrm>
            <a:off x="3369129" y="1943099"/>
            <a:ext cx="1480500" cy="1480500"/>
          </a:xfrm>
          <a:prstGeom prst="ellipse">
            <a:avLst/>
          </a:prstGeom>
          <a:blipFill rotWithShape="1">
            <a:blip r:embed="rId3">
              <a:alphaModFix/>
            </a:blip>
            <a:stretch>
              <a:fillRect b="0" l="0" r="0" t="0"/>
            </a:stretch>
          </a:blipFill>
          <a:ln>
            <a:noFill/>
          </a:ln>
          <a:effectLst>
            <a:outerShdw blurRad="241300" rotWithShape="0" algn="t" dir="5400000" dist="38100">
              <a:srgbClr val="000000">
                <a:alpha val="40000"/>
              </a:srgbClr>
            </a:outerShdw>
          </a:effectLst>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1pPr>
            <a:lvl2pPr indent="-247650" lvl="1" marL="482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234950" lvl="2" marL="711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234950" lvl="3" marL="9525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247650" lvl="4" marL="1193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247650" lvl="5" marL="14351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234950" lvl="6" marL="16637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234950" lvl="7" marL="1905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247650" lvl="8" marL="2146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87" name="Google Shape;87;p18"/>
          <p:cNvSpPr/>
          <p:nvPr>
            <p:ph idx="4" type="pic"/>
          </p:nvPr>
        </p:nvSpPr>
        <p:spPr>
          <a:xfrm>
            <a:off x="5709813" y="2062673"/>
            <a:ext cx="2880300" cy="1419600"/>
          </a:xfrm>
          <a:prstGeom prst="rect">
            <a:avLst/>
          </a:prstGeom>
          <a:blipFill rotWithShape="1">
            <a:blip r:embed="rId4">
              <a:alphaModFix/>
            </a:blip>
            <a:stretch>
              <a:fillRect b="0" l="0" r="0" t="0"/>
            </a:stretch>
          </a:blipFill>
          <a:ln>
            <a:noFill/>
          </a:ln>
          <a:effectLst>
            <a:outerShdw blurRad="241300" rotWithShape="0" algn="t" dir="5400000" dist="38100">
              <a:srgbClr val="000000">
                <a:alpha val="40000"/>
              </a:srgbClr>
            </a:outerShdw>
          </a:effectLst>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1pPr>
            <a:lvl2pPr indent="-247650" lvl="1" marL="482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234950" lvl="2" marL="711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234950" lvl="3" marL="9525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247650" lvl="4" marL="1193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247650" lvl="5" marL="14351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234950" lvl="6" marL="16637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234950" lvl="7" marL="1905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247650" lvl="8" marL="2146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88" name="Google Shape;88;p18"/>
          <p:cNvSpPr txBox="1"/>
          <p:nvPr>
            <p:ph idx="1" type="body"/>
          </p:nvPr>
        </p:nvSpPr>
        <p:spPr>
          <a:xfrm>
            <a:off x="355581" y="2914446"/>
            <a:ext cx="2257800" cy="5679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89" name="Google Shape;89;p18"/>
          <p:cNvSpPr txBox="1"/>
          <p:nvPr>
            <p:ph idx="5" type="body"/>
          </p:nvPr>
        </p:nvSpPr>
        <p:spPr>
          <a:xfrm>
            <a:off x="355581" y="2644379"/>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a:buNone/>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90" name="Google Shape;90;p18"/>
          <p:cNvSpPr txBox="1"/>
          <p:nvPr>
            <p:ph idx="6" type="body"/>
          </p:nvPr>
        </p:nvSpPr>
        <p:spPr>
          <a:xfrm>
            <a:off x="355581" y="1830820"/>
            <a:ext cx="2257800" cy="6966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91" name="Google Shape;91;p18"/>
          <p:cNvSpPr txBox="1"/>
          <p:nvPr>
            <p:ph idx="7" type="body"/>
          </p:nvPr>
        </p:nvSpPr>
        <p:spPr>
          <a:xfrm>
            <a:off x="355581" y="1560753"/>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a:buNone/>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92" name="Google Shape;92;p18"/>
          <p:cNvSpPr txBox="1"/>
          <p:nvPr>
            <p:ph idx="8" type="body"/>
          </p:nvPr>
        </p:nvSpPr>
        <p:spPr>
          <a:xfrm>
            <a:off x="355581" y="3965346"/>
            <a:ext cx="2257800" cy="8934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93" name="Google Shape;93;p18"/>
          <p:cNvSpPr txBox="1"/>
          <p:nvPr>
            <p:ph idx="9" type="body"/>
          </p:nvPr>
        </p:nvSpPr>
        <p:spPr>
          <a:xfrm>
            <a:off x="355581" y="3672192"/>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a:buNone/>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94" name="Google Shape;94;p18"/>
          <p:cNvSpPr txBox="1"/>
          <p:nvPr>
            <p:ph idx="13" type="body"/>
          </p:nvPr>
        </p:nvSpPr>
        <p:spPr>
          <a:xfrm>
            <a:off x="283299" y="273160"/>
            <a:ext cx="7937100" cy="5001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400"/>
              </a:spcBef>
              <a:spcAft>
                <a:spcPts val="0"/>
              </a:spcAft>
              <a:buClr>
                <a:srgbClr val="58AEE1"/>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pic>
        <p:nvPicPr>
          <p:cNvPr id="95" name="Google Shape;95;p18"/>
          <p:cNvPicPr preferRelativeResize="0"/>
          <p:nvPr/>
        </p:nvPicPr>
        <p:blipFill rotWithShape="1">
          <a:blip r:embed="rId5">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howMasterSp="0">
  <p:cSld name="Quote">
    <p:spTree>
      <p:nvGrpSpPr>
        <p:cNvPr id="96" name="Shape 96"/>
        <p:cNvGrpSpPr/>
        <p:nvPr/>
      </p:nvGrpSpPr>
      <p:grpSpPr>
        <a:xfrm>
          <a:off x="0" y="0"/>
          <a:ext cx="0" cy="0"/>
          <a:chOff x="0" y="0"/>
          <a:chExt cx="0" cy="0"/>
        </a:xfrm>
      </p:grpSpPr>
      <p:sp>
        <p:nvSpPr>
          <p:cNvPr id="97" name="Google Shape;97;p19"/>
          <p:cNvSpPr txBox="1"/>
          <p:nvPr>
            <p:ph idx="1" type="body"/>
          </p:nvPr>
        </p:nvSpPr>
        <p:spPr>
          <a:xfrm>
            <a:off x="1143000" y="1457325"/>
            <a:ext cx="6858000" cy="2228700"/>
          </a:xfrm>
          <a:prstGeom prst="rect">
            <a:avLst/>
          </a:prstGeom>
          <a:noFill/>
          <a:ln>
            <a:noFill/>
          </a:ln>
        </p:spPr>
        <p:txBody>
          <a:bodyPr anchorCtr="0" anchor="t" bIns="34275" lIns="34275" spcFirstLastPara="1" rIns="34275" wrap="square" tIns="34275"/>
          <a:lstStyle>
            <a:lvl1pPr indent="-228600" lvl="0" marL="457200" marR="0" rtl="0" algn="l">
              <a:lnSpc>
                <a:spcPct val="120000"/>
              </a:lnSpc>
              <a:spcBef>
                <a:spcPts val="800"/>
              </a:spcBef>
              <a:spcAft>
                <a:spcPts val="0"/>
              </a:spcAft>
              <a:buClr>
                <a:schemeClr val="dk1"/>
              </a:buClr>
              <a:buSzPts val="2000"/>
              <a:buFont typeface="Helvetica Neue"/>
              <a:buNone/>
              <a:defRPr b="0" i="0" sz="2700" u="none" cap="none" strike="noStrike">
                <a:solidFill>
                  <a:schemeClr val="dk1"/>
                </a:solidFill>
                <a:latin typeface="Helvetica Neue"/>
                <a:ea typeface="Helvetica Neue"/>
                <a:cs typeface="Helvetica Neue"/>
                <a:sym typeface="Helvetica Neue"/>
              </a:defRPr>
            </a:lvl1pPr>
            <a:lvl2pPr indent="-228600" lvl="1" marL="914400" marR="0" rtl="0" algn="l">
              <a:spcBef>
                <a:spcPts val="1300"/>
              </a:spcBef>
              <a:spcAft>
                <a:spcPts val="0"/>
              </a:spcAft>
              <a:buClr>
                <a:srgbClr val="FFFFFF"/>
              </a:buClr>
              <a:buSzPts val="2000"/>
              <a:buFont typeface="Helvetica Neue"/>
              <a:buNone/>
              <a:defRPr b="0" i="0" sz="2700" u="none" cap="none" strike="noStrike">
                <a:solidFill>
                  <a:srgbClr val="FFFFFF"/>
                </a:solidFill>
                <a:latin typeface="Helvetica Neue"/>
                <a:ea typeface="Helvetica Neue"/>
                <a:cs typeface="Helvetica Neue"/>
                <a:sym typeface="Helvetica Neue"/>
              </a:defRPr>
            </a:lvl2pPr>
            <a:lvl3pPr indent="-228600" lvl="2" marL="1371600" marR="0" rtl="0" algn="l">
              <a:spcBef>
                <a:spcPts val="1300"/>
              </a:spcBef>
              <a:spcAft>
                <a:spcPts val="0"/>
              </a:spcAft>
              <a:buClr>
                <a:srgbClr val="FFFFFF"/>
              </a:buClr>
              <a:buSzPts val="2000"/>
              <a:buFont typeface="Helvetica Neue"/>
              <a:buNone/>
              <a:defRPr b="0" i="0" sz="2700" u="none" cap="none" strike="noStrike">
                <a:solidFill>
                  <a:srgbClr val="FFFFFF"/>
                </a:solidFill>
                <a:latin typeface="Helvetica Neue"/>
                <a:ea typeface="Helvetica Neue"/>
                <a:cs typeface="Helvetica Neue"/>
                <a:sym typeface="Helvetica Neue"/>
              </a:defRPr>
            </a:lvl3pPr>
            <a:lvl4pPr indent="-228600" lvl="3" marL="1828800" marR="0" rtl="0" algn="l">
              <a:spcBef>
                <a:spcPts val="1300"/>
              </a:spcBef>
              <a:spcAft>
                <a:spcPts val="0"/>
              </a:spcAft>
              <a:buClr>
                <a:srgbClr val="FFFFFF"/>
              </a:buClr>
              <a:buSzPts val="2000"/>
              <a:buFont typeface="Helvetica Neue"/>
              <a:buNone/>
              <a:defRPr b="0" i="0" sz="2700" u="none" cap="none" strike="noStrike">
                <a:solidFill>
                  <a:srgbClr val="FFFFFF"/>
                </a:solidFill>
                <a:latin typeface="Helvetica Neue"/>
                <a:ea typeface="Helvetica Neue"/>
                <a:cs typeface="Helvetica Neue"/>
                <a:sym typeface="Helvetica Neue"/>
              </a:defRPr>
            </a:lvl4pPr>
            <a:lvl5pPr indent="-228600" lvl="4" marL="2286000" marR="0" rtl="0" algn="l">
              <a:spcBef>
                <a:spcPts val="1300"/>
              </a:spcBef>
              <a:spcAft>
                <a:spcPts val="0"/>
              </a:spcAft>
              <a:buClr>
                <a:srgbClr val="FFFFFF"/>
              </a:buClr>
              <a:buSzPts val="2000"/>
              <a:buFont typeface="Helvetica Neue"/>
              <a:buNone/>
              <a:defRPr b="0" i="0" sz="27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pic>
        <p:nvPicPr>
          <p:cNvPr id="98" name="Google Shape;98;p19"/>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utro" showMasterSp="0">
  <p:cSld name="Outro">
    <p:bg>
      <p:bgPr>
        <a:solidFill>
          <a:srgbClr val="FFFFFF"/>
        </a:solidFill>
      </p:bgPr>
    </p:bg>
    <p:spTree>
      <p:nvGrpSpPr>
        <p:cNvPr id="99" name="Shape 99"/>
        <p:cNvGrpSpPr/>
        <p:nvPr/>
      </p:nvGrpSpPr>
      <p:grpSpPr>
        <a:xfrm>
          <a:off x="0" y="0"/>
          <a:ext cx="0" cy="0"/>
          <a:chOff x="0" y="0"/>
          <a:chExt cx="0" cy="0"/>
        </a:xfrm>
      </p:grpSpPr>
      <p:sp>
        <p:nvSpPr>
          <p:cNvPr id="100" name="Google Shape;100;p20"/>
          <p:cNvSpPr/>
          <p:nvPr>
            <p:ph idx="2" type="pic"/>
          </p:nvPr>
        </p:nvSpPr>
        <p:spPr>
          <a:xfrm>
            <a:off x="4231556" y="3544491"/>
            <a:ext cx="681000" cy="6810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a:buNone/>
              <a:defRPr b="0" i="0" sz="300" u="none" cap="none" strike="noStrike">
                <a:solidFill>
                  <a:srgbClr val="FFFFFF"/>
                </a:solidFill>
                <a:latin typeface="Helvetica Neue"/>
                <a:ea typeface="Helvetica Neue"/>
                <a:cs typeface="Helvetica Neue"/>
                <a:sym typeface="Helvetica Neue"/>
              </a:defRPr>
            </a:lvl1pPr>
            <a:lvl2pPr indent="-247650" lvl="1" marL="482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234950" lvl="2" marL="711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234950" lvl="3" marL="9525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247650" lvl="4" marL="1193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247650" lvl="5" marL="14351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234950" lvl="6" marL="16637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234950" lvl="7" marL="1905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247650" lvl="8" marL="21463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101" name="Google Shape;101;p20"/>
          <p:cNvSpPr txBox="1"/>
          <p:nvPr>
            <p:ph idx="1" type="body"/>
          </p:nvPr>
        </p:nvSpPr>
        <p:spPr>
          <a:xfrm>
            <a:off x="1638283" y="4376379"/>
            <a:ext cx="5867400" cy="342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205080"/>
              </a:buClr>
              <a:buSzPts val="800"/>
              <a:buFont typeface="Helvetica Neue"/>
              <a:buNone/>
              <a:defRPr b="1" i="0" sz="1100" u="none" cap="none" strike="noStrike">
                <a:solidFill>
                  <a:srgbClr val="205080"/>
                </a:solidFill>
                <a:latin typeface="Helvetica Neue"/>
                <a:ea typeface="Helvetica Neue"/>
                <a:cs typeface="Helvetica Neue"/>
                <a:sym typeface="Helvetica Neue"/>
              </a:defRPr>
            </a:lvl1pPr>
            <a:lvl2pPr indent="-323850" lvl="1" marL="914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2pPr>
            <a:lvl3pPr indent="-323850" lvl="2" marL="1371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3pPr>
            <a:lvl4pPr indent="-323850" lvl="3" marL="1828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4pPr>
            <a:lvl5pPr indent="-323850" lvl="4" marL="22860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5pPr>
            <a:lvl6pPr indent="-323850" lvl="5" marL="27432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6pPr>
            <a:lvl7pPr indent="-323850" lvl="6" marL="32004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7pPr>
            <a:lvl8pPr indent="-323850" lvl="7" marL="36576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8pPr>
            <a:lvl9pPr indent="-323850" lvl="8" marL="4114800" marR="0" rtl="0" algn="l">
              <a:spcBef>
                <a:spcPts val="1300"/>
              </a:spcBef>
              <a:spcAft>
                <a:spcPts val="0"/>
              </a:spcAft>
              <a:buClr>
                <a:srgbClr val="FFFFFF"/>
              </a:buClr>
              <a:buSzPts val="1500"/>
              <a:buFont typeface="Helvetica Neue"/>
              <a:buChar char="•"/>
              <a:defRPr b="0" i="0" sz="2000" u="none" cap="none" strike="noStrike">
                <a:solidFill>
                  <a:srgbClr val="FFFFFF"/>
                </a:solidFill>
                <a:latin typeface="Helvetica Neue"/>
                <a:ea typeface="Helvetica Neue"/>
                <a:cs typeface="Helvetica Neue"/>
                <a:sym typeface="Helvetica Neue"/>
              </a:defRPr>
            </a:lvl9pPr>
          </a:lstStyle>
          <a:p/>
        </p:txBody>
      </p:sp>
      <p:sp>
        <p:nvSpPr>
          <p:cNvPr id="102" name="Google Shape;102;p20"/>
          <p:cNvSpPr txBox="1"/>
          <p:nvPr>
            <p:ph type="title"/>
          </p:nvPr>
        </p:nvSpPr>
        <p:spPr>
          <a:xfrm>
            <a:off x="457200" y="1805529"/>
            <a:ext cx="8229600" cy="857400"/>
          </a:xfrm>
          <a:prstGeom prst="rect">
            <a:avLst/>
          </a:prstGeom>
          <a:noFill/>
          <a:ln>
            <a:noFill/>
          </a:ln>
        </p:spPr>
        <p:txBody>
          <a:bodyPr anchorCtr="0" anchor="t" bIns="34275" lIns="34275" spcFirstLastPara="1" rIns="34275" wrap="square" tIns="34275"/>
          <a:lstStyle>
            <a:lvl1pPr indent="0" lvl="0" marL="0" marR="0" rtl="0" algn="ctr">
              <a:spcBef>
                <a:spcPts val="0"/>
              </a:spcBef>
              <a:spcAft>
                <a:spcPts val="0"/>
              </a:spcAft>
              <a:buSzPts val="500"/>
              <a:buNone/>
              <a:defRPr b="0" i="0" sz="4900" u="none" cap="none" strike="noStrike">
                <a:solidFill>
                  <a:srgbClr val="205080"/>
                </a:solidFill>
                <a:latin typeface="Arial"/>
                <a:ea typeface="Arial"/>
                <a:cs typeface="Arial"/>
                <a:sym typeface="Arial"/>
              </a:defRPr>
            </a:lvl1pPr>
            <a:lvl2pPr indent="88900" lvl="1" marL="0" marR="0" rtl="0" algn="ctr">
              <a:spcBef>
                <a:spcPts val="0"/>
              </a:spcBef>
              <a:spcAft>
                <a:spcPts val="0"/>
              </a:spcAft>
              <a:buSzPts val="500"/>
              <a:buNone/>
              <a:defRPr b="0" i="0" sz="4200" u="none" cap="none" strike="noStrike">
                <a:solidFill>
                  <a:srgbClr val="FFFFFF"/>
                </a:solidFill>
                <a:latin typeface="Helvetica Neue"/>
                <a:ea typeface="Helvetica Neue"/>
                <a:cs typeface="Helvetica Neue"/>
                <a:sym typeface="Helvetica Neue"/>
              </a:defRPr>
            </a:lvl2pPr>
            <a:lvl3pPr indent="177800" lvl="2" marL="0" marR="0" rtl="0" algn="ctr">
              <a:spcBef>
                <a:spcPts val="0"/>
              </a:spcBef>
              <a:spcAft>
                <a:spcPts val="0"/>
              </a:spcAft>
              <a:buSzPts val="500"/>
              <a:buNone/>
              <a:defRPr b="0" i="0" sz="4200" u="none" cap="none" strike="noStrike">
                <a:solidFill>
                  <a:srgbClr val="FFFFFF"/>
                </a:solidFill>
                <a:latin typeface="Helvetica Neue"/>
                <a:ea typeface="Helvetica Neue"/>
                <a:cs typeface="Helvetica Neue"/>
                <a:sym typeface="Helvetica Neue"/>
              </a:defRPr>
            </a:lvl3pPr>
            <a:lvl4pPr indent="254000" lvl="3" marL="0" marR="0" rtl="0" algn="ctr">
              <a:spcBef>
                <a:spcPts val="0"/>
              </a:spcBef>
              <a:spcAft>
                <a:spcPts val="0"/>
              </a:spcAft>
              <a:buSzPts val="500"/>
              <a:buNone/>
              <a:defRPr b="0" i="0" sz="4200" u="none" cap="none" strike="noStrike">
                <a:solidFill>
                  <a:srgbClr val="FFFFFF"/>
                </a:solidFill>
                <a:latin typeface="Helvetica Neue"/>
                <a:ea typeface="Helvetica Neue"/>
                <a:cs typeface="Helvetica Neue"/>
                <a:sym typeface="Helvetica Neue"/>
              </a:defRPr>
            </a:lvl4pPr>
            <a:lvl5pPr indent="342900" lvl="4" marL="0" marR="0" rtl="0" algn="ctr">
              <a:spcBef>
                <a:spcPts val="0"/>
              </a:spcBef>
              <a:spcAft>
                <a:spcPts val="0"/>
              </a:spcAft>
              <a:buSzPts val="500"/>
              <a:buNone/>
              <a:defRPr b="0" i="0" sz="4200" u="none" cap="none" strike="noStrike">
                <a:solidFill>
                  <a:srgbClr val="FFFFFF"/>
                </a:solidFill>
                <a:latin typeface="Helvetica Neue"/>
                <a:ea typeface="Helvetica Neue"/>
                <a:cs typeface="Helvetica Neue"/>
                <a:sym typeface="Helvetica Neue"/>
              </a:defRPr>
            </a:lvl5pPr>
            <a:lvl6pPr indent="431800" lvl="5" marL="0" marR="0" rtl="0" algn="ctr">
              <a:spcBef>
                <a:spcPts val="0"/>
              </a:spcBef>
              <a:spcAft>
                <a:spcPts val="0"/>
              </a:spcAft>
              <a:buSzPts val="500"/>
              <a:buNone/>
              <a:defRPr b="0" i="0" sz="4200" u="none" cap="none" strike="noStrike">
                <a:solidFill>
                  <a:srgbClr val="FFFFFF"/>
                </a:solidFill>
                <a:latin typeface="Helvetica Neue"/>
                <a:ea typeface="Helvetica Neue"/>
                <a:cs typeface="Helvetica Neue"/>
                <a:sym typeface="Helvetica Neue"/>
              </a:defRPr>
            </a:lvl6pPr>
            <a:lvl7pPr indent="520700" lvl="6" marL="0" marR="0" rtl="0" algn="ctr">
              <a:spcBef>
                <a:spcPts val="0"/>
              </a:spcBef>
              <a:spcAft>
                <a:spcPts val="0"/>
              </a:spcAft>
              <a:buSzPts val="500"/>
              <a:buNone/>
              <a:defRPr b="0" i="0" sz="4200" u="none" cap="none" strike="noStrike">
                <a:solidFill>
                  <a:srgbClr val="FFFFFF"/>
                </a:solidFill>
                <a:latin typeface="Helvetica Neue"/>
                <a:ea typeface="Helvetica Neue"/>
                <a:cs typeface="Helvetica Neue"/>
                <a:sym typeface="Helvetica Neue"/>
              </a:defRPr>
            </a:lvl7pPr>
            <a:lvl8pPr indent="596900" lvl="7" marL="0" marR="0" rtl="0" algn="ctr">
              <a:spcBef>
                <a:spcPts val="0"/>
              </a:spcBef>
              <a:spcAft>
                <a:spcPts val="0"/>
              </a:spcAft>
              <a:buSzPts val="500"/>
              <a:buNone/>
              <a:defRPr b="0" i="0" sz="4200" u="none" cap="none" strike="noStrike">
                <a:solidFill>
                  <a:srgbClr val="FFFFFF"/>
                </a:solidFill>
                <a:latin typeface="Helvetica Neue"/>
                <a:ea typeface="Helvetica Neue"/>
                <a:cs typeface="Helvetica Neue"/>
                <a:sym typeface="Helvetica Neue"/>
              </a:defRPr>
            </a:lvl8pPr>
            <a:lvl9pPr indent="685800" lvl="8" marL="0" marR="0" rtl="0" algn="ctr">
              <a:spcBef>
                <a:spcPts val="0"/>
              </a:spcBef>
              <a:spcAft>
                <a:spcPts val="0"/>
              </a:spcAft>
              <a:buSzPts val="500"/>
              <a:buNone/>
              <a:defRPr b="0" i="0" sz="4200" u="none" cap="none" strike="noStrike">
                <a:solidFill>
                  <a:srgbClr val="FFFFFF"/>
                </a:solidFill>
                <a:latin typeface="Helvetica Neue"/>
                <a:ea typeface="Helvetica Neue"/>
                <a:cs typeface="Helvetica Neue"/>
                <a:sym typeface="Helvetica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8615889" y="4653239"/>
            <a:ext cx="300037" cy="2714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70.png"/><Relationship Id="rId4" Type="http://schemas.openxmlformats.org/officeDocument/2006/relationships/image" Target="../media/image66.png"/><Relationship Id="rId5"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30.png"/><Relationship Id="rId5" Type="http://schemas.openxmlformats.org/officeDocument/2006/relationships/image" Target="../media/image41.png"/><Relationship Id="rId6" Type="http://schemas.openxmlformats.org/officeDocument/2006/relationships/image" Target="../media/image38.png"/><Relationship Id="rId7"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39.png"/><Relationship Id="rId5" Type="http://schemas.openxmlformats.org/officeDocument/2006/relationships/image" Target="../media/image31.png"/><Relationship Id="rId6"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51.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7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56.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72.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45.png"/><Relationship Id="rId4" Type="http://schemas.openxmlformats.org/officeDocument/2006/relationships/image" Target="../media/image52.png"/><Relationship Id="rId5"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56.png"/><Relationship Id="rId4" Type="http://schemas.openxmlformats.org/officeDocument/2006/relationships/image" Target="../media/image57.png"/><Relationship Id="rId9" Type="http://schemas.openxmlformats.org/officeDocument/2006/relationships/image" Target="../media/image62.png"/><Relationship Id="rId5" Type="http://schemas.openxmlformats.org/officeDocument/2006/relationships/image" Target="../media/image50.png"/><Relationship Id="rId6" Type="http://schemas.openxmlformats.org/officeDocument/2006/relationships/image" Target="../media/image55.png"/><Relationship Id="rId7" Type="http://schemas.openxmlformats.org/officeDocument/2006/relationships/image" Target="../media/image65.png"/><Relationship Id="rId8" Type="http://schemas.openxmlformats.org/officeDocument/2006/relationships/image" Target="../media/image6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64.png"/><Relationship Id="rId4"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35.png"/><Relationship Id="rId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lt1">
            <a:alpha val="0"/>
          </a:schemeClr>
        </a:solidFill>
      </p:bgPr>
    </p:bg>
    <p:spTree>
      <p:nvGrpSpPr>
        <p:cNvPr id="106" name="Shape 106"/>
        <p:cNvGrpSpPr/>
        <p:nvPr/>
      </p:nvGrpSpPr>
      <p:grpSpPr>
        <a:xfrm>
          <a:off x="0" y="0"/>
          <a:ext cx="0" cy="0"/>
          <a:chOff x="0" y="0"/>
          <a:chExt cx="0" cy="0"/>
        </a:xfrm>
      </p:grpSpPr>
      <p:sp>
        <p:nvSpPr>
          <p:cNvPr id="107" name="Google Shape;107;p21"/>
          <p:cNvSpPr txBox="1"/>
          <p:nvPr>
            <p:ph idx="1" type="body"/>
          </p:nvPr>
        </p:nvSpPr>
        <p:spPr>
          <a:xfrm>
            <a:off x="785813" y="1888706"/>
            <a:ext cx="7572300" cy="1054500"/>
          </a:xfrm>
          <a:prstGeom prst="rect">
            <a:avLst/>
          </a:prstGeom>
          <a:noFill/>
          <a:ln>
            <a:noFill/>
          </a:ln>
        </p:spPr>
        <p:txBody>
          <a:bodyPr anchorCtr="0" anchor="t" bIns="17150" lIns="34275" spcFirstLastPara="1" rIns="34275" wrap="square" tIns="1715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chemeClr val="lt1"/>
                </a:solidFill>
                <a:latin typeface="Roboto"/>
                <a:ea typeface="Roboto"/>
                <a:cs typeface="Roboto"/>
                <a:sym typeface="Roboto"/>
              </a:rPr>
              <a:t>How to create custom Excel reports</a:t>
            </a:r>
            <a:br>
              <a:rPr b="1" lang="en" sz="2300">
                <a:solidFill>
                  <a:schemeClr val="lt1"/>
                </a:solidFill>
                <a:latin typeface="Roboto"/>
                <a:ea typeface="Roboto"/>
                <a:cs typeface="Roboto"/>
                <a:sym typeface="Roboto"/>
              </a:rPr>
            </a:br>
            <a:r>
              <a:rPr b="1" lang="en" sz="2300">
                <a:solidFill>
                  <a:schemeClr val="lt1"/>
                </a:solidFill>
                <a:latin typeface="Roboto"/>
                <a:ea typeface="Roboto"/>
                <a:cs typeface="Roboto"/>
                <a:sym typeface="Roboto"/>
              </a:rPr>
              <a:t>from Jira issues in no time</a:t>
            </a:r>
            <a:endParaRPr i="0" sz="2300" u="none" cap="none" strike="noStrike">
              <a:solidFill>
                <a:schemeClr val="lt1"/>
              </a:solidFill>
              <a:latin typeface="Roboto"/>
              <a:ea typeface="Roboto"/>
              <a:cs typeface="Roboto"/>
              <a:sym typeface="Roboto"/>
            </a:endParaRPr>
          </a:p>
        </p:txBody>
      </p:sp>
      <p:pic>
        <p:nvPicPr>
          <p:cNvPr descr="midori-logo-1024.png" id="108" name="Google Shape;108;p21"/>
          <p:cNvPicPr preferRelativeResize="0"/>
          <p:nvPr/>
        </p:nvPicPr>
        <p:blipFill rotWithShape="1">
          <a:blip r:embed="rId3">
            <a:alphaModFix/>
          </a:blip>
          <a:srcRect b="0" l="0" r="0" t="0"/>
          <a:stretch/>
        </p:blipFill>
        <p:spPr>
          <a:xfrm>
            <a:off x="4004651" y="3903722"/>
            <a:ext cx="1134694" cy="1134694"/>
          </a:xfrm>
          <a:prstGeom prst="rect">
            <a:avLst/>
          </a:prstGeom>
          <a:noFill/>
          <a:ln>
            <a:noFill/>
          </a:ln>
        </p:spPr>
      </p:pic>
      <p:pic>
        <p:nvPicPr>
          <p:cNvPr id="109" name="Google Shape;109;p21"/>
          <p:cNvPicPr preferRelativeResize="0"/>
          <p:nvPr/>
        </p:nvPicPr>
        <p:blipFill rotWithShape="1">
          <a:blip r:embed="rId4">
            <a:alphaModFix/>
          </a:blip>
          <a:srcRect b="0" l="0" r="0" t="0"/>
          <a:stretch/>
        </p:blipFill>
        <p:spPr>
          <a:xfrm>
            <a:off x="4314806" y="1243013"/>
            <a:ext cx="514350" cy="514350"/>
          </a:xfrm>
          <a:prstGeom prst="rect">
            <a:avLst/>
          </a:prstGeom>
          <a:noFill/>
          <a:ln>
            <a:noFill/>
          </a:ln>
        </p:spPr>
      </p:pic>
      <p:sp>
        <p:nvSpPr>
          <p:cNvPr id="110" name="Google Shape;110;p21"/>
          <p:cNvSpPr txBox="1"/>
          <p:nvPr/>
        </p:nvSpPr>
        <p:spPr>
          <a:xfrm>
            <a:off x="872825" y="3074525"/>
            <a:ext cx="7398300" cy="514200"/>
          </a:xfrm>
          <a:prstGeom prst="rect">
            <a:avLst/>
          </a:prstGeom>
          <a:noFill/>
          <a:ln>
            <a:noFill/>
          </a:ln>
        </p:spPr>
        <p:txBody>
          <a:bodyPr anchorCtr="0" anchor="t" bIns="26775" lIns="26775" spcFirstLastPara="1" rIns="26775" wrap="square" tIns="26775">
            <a:noAutofit/>
          </a:bodyPr>
          <a:lstStyle/>
          <a:p>
            <a:pPr indent="0" lvl="0" marL="0" marR="0" rtl="0" algn="ctr">
              <a:lnSpc>
                <a:spcPct val="110000"/>
              </a:lnSpc>
              <a:spcBef>
                <a:spcPts val="0"/>
              </a:spcBef>
              <a:spcAft>
                <a:spcPts val="0"/>
              </a:spcAft>
              <a:buClr>
                <a:schemeClr val="dk1"/>
              </a:buClr>
              <a:buSzPts val="2300"/>
              <a:buFont typeface="Helvetica Neue"/>
              <a:buNone/>
            </a:pPr>
            <a:r>
              <a:rPr lang="en">
                <a:solidFill>
                  <a:schemeClr val="dk2"/>
                </a:solidFill>
                <a:latin typeface="Roboto"/>
                <a:ea typeface="Roboto"/>
                <a:cs typeface="Roboto"/>
                <a:sym typeface="Roboto"/>
              </a:rPr>
              <a:t>Business Intelligence and native Excel reports </a:t>
            </a:r>
            <a:r>
              <a:rPr lang="en" sz="1400">
                <a:solidFill>
                  <a:schemeClr val="dk2"/>
                </a:solidFill>
                <a:latin typeface="Roboto"/>
                <a:ea typeface="Roboto"/>
                <a:cs typeface="Roboto"/>
                <a:sym typeface="Roboto"/>
              </a:rPr>
              <a:t>f</a:t>
            </a:r>
            <a:r>
              <a:rPr lang="en">
                <a:solidFill>
                  <a:schemeClr val="dk2"/>
                </a:solidFill>
                <a:latin typeface="Roboto"/>
                <a:ea typeface="Roboto"/>
                <a:cs typeface="Roboto"/>
                <a:sym typeface="Roboto"/>
              </a:rPr>
              <a:t>rom</a:t>
            </a:r>
            <a:r>
              <a:rPr lang="en" sz="1400">
                <a:solidFill>
                  <a:schemeClr val="dk2"/>
                </a:solidFill>
                <a:latin typeface="Roboto"/>
                <a:ea typeface="Roboto"/>
                <a:cs typeface="Roboto"/>
                <a:sym typeface="Roboto"/>
              </a:rPr>
              <a:t> Jira data</a:t>
            </a:r>
            <a:r>
              <a:rPr lang="en">
                <a:solidFill>
                  <a:schemeClr val="dk2"/>
                </a:solidFill>
                <a:latin typeface="Roboto"/>
                <a:ea typeface="Roboto"/>
                <a:cs typeface="Roboto"/>
                <a:sym typeface="Roboto"/>
              </a:rPr>
              <a:t> </a:t>
            </a:r>
            <a:r>
              <a:rPr lang="en" sz="1400">
                <a:solidFill>
                  <a:schemeClr val="dk2"/>
                </a:solidFill>
                <a:latin typeface="Roboto"/>
                <a:ea typeface="Roboto"/>
                <a:cs typeface="Roboto"/>
                <a:sym typeface="Roboto"/>
              </a:rPr>
              <a:t>with </a:t>
            </a:r>
            <a:r>
              <a:rPr lang="en">
                <a:solidFill>
                  <a:schemeClr val="dk2"/>
                </a:solidFill>
                <a:latin typeface="Roboto"/>
                <a:ea typeface="Roboto"/>
                <a:cs typeface="Roboto"/>
                <a:sym typeface="Roboto"/>
              </a:rPr>
              <a:t>Better Excel Exporter</a:t>
            </a:r>
            <a:endParaRPr i="0" sz="1400" u="none" cap="none" strike="noStrike">
              <a:solidFill>
                <a:schemeClr val="dk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0"/>
          <p:cNvSpPr/>
          <p:nvPr/>
        </p:nvSpPr>
        <p:spPr>
          <a:xfrm>
            <a:off x="342900" y="252950"/>
            <a:ext cx="57552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Exporting Jira user accounts to Excel</a:t>
            </a:r>
            <a:endParaRPr b="1" sz="2700">
              <a:solidFill>
                <a:schemeClr val="lt1"/>
              </a:solidFill>
              <a:latin typeface="Roboto"/>
              <a:ea typeface="Roboto"/>
              <a:cs typeface="Roboto"/>
              <a:sym typeface="Roboto"/>
            </a:endParaRPr>
          </a:p>
        </p:txBody>
      </p:sp>
      <p:sp>
        <p:nvSpPr>
          <p:cNvPr id="202" name="Google Shape;202;p30"/>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a:solidFill>
                  <a:schemeClr val="dk2"/>
                </a:solidFill>
                <a:latin typeface="Roboto"/>
                <a:ea typeface="Roboto"/>
                <a:cs typeface="Roboto"/>
                <a:sym typeface="Roboto"/>
              </a:rPr>
              <a:t>Export Jira user accounts and </a:t>
            </a:r>
            <a:r>
              <a:rPr b="1" lang="en">
                <a:solidFill>
                  <a:schemeClr val="dk2"/>
                </a:solidFill>
                <a:latin typeface="Roboto"/>
                <a:ea typeface="Roboto"/>
                <a:cs typeface="Roboto"/>
                <a:sym typeface="Roboto"/>
              </a:rPr>
              <a:t>any</a:t>
            </a:r>
            <a:r>
              <a:rPr lang="en">
                <a:solidFill>
                  <a:schemeClr val="dk2"/>
                </a:solidFill>
                <a:latin typeface="Roboto"/>
                <a:ea typeface="Roboto"/>
                <a:cs typeface="Roboto"/>
                <a:sym typeface="Roboto"/>
              </a:rPr>
              <a:t> other information for analysis</a:t>
            </a:r>
            <a:endParaRPr sz="1400">
              <a:solidFill>
                <a:schemeClr val="dk2"/>
              </a:solidFill>
              <a:latin typeface="Roboto"/>
              <a:ea typeface="Roboto"/>
              <a:cs typeface="Roboto"/>
              <a:sym typeface="Roboto"/>
            </a:endParaRPr>
          </a:p>
        </p:txBody>
      </p:sp>
      <p:pic>
        <p:nvPicPr>
          <p:cNvPr id="203" name="Google Shape;203;p30"/>
          <p:cNvPicPr preferRelativeResize="0"/>
          <p:nvPr/>
        </p:nvPicPr>
        <p:blipFill>
          <a:blip r:embed="rId3">
            <a:alphaModFix/>
          </a:blip>
          <a:stretch>
            <a:fillRect/>
          </a:stretch>
        </p:blipFill>
        <p:spPr>
          <a:xfrm>
            <a:off x="342900" y="1035400"/>
            <a:ext cx="8458202" cy="3765199"/>
          </a:xfrm>
          <a:prstGeom prst="rect">
            <a:avLst/>
          </a:prstGeom>
          <a:noFill/>
          <a:ln>
            <a:noFill/>
          </a:ln>
          <a:effectLst>
            <a:outerShdw blurRad="714375" rotWithShape="0" algn="bl" dir="3540000" dist="66675">
              <a:srgbClr val="000000">
                <a:alpha val="19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1"/>
          <p:cNvSpPr/>
          <p:nvPr/>
        </p:nvSpPr>
        <p:spPr>
          <a:xfrm>
            <a:off x="342900" y="252950"/>
            <a:ext cx="51288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Exporting a list of issues to Excel</a:t>
            </a:r>
            <a:endParaRPr b="1" sz="2700">
              <a:solidFill>
                <a:schemeClr val="lt1"/>
              </a:solidFill>
              <a:latin typeface="Roboto"/>
              <a:ea typeface="Roboto"/>
              <a:cs typeface="Roboto"/>
              <a:sym typeface="Roboto"/>
            </a:endParaRPr>
          </a:p>
        </p:txBody>
      </p:sp>
      <p:sp>
        <p:nvSpPr>
          <p:cNvPr id="209" name="Google Shape;209;p31"/>
          <p:cNvSpPr txBox="1"/>
          <p:nvPr/>
        </p:nvSpPr>
        <p:spPr>
          <a:xfrm>
            <a:off x="342900" y="644006"/>
            <a:ext cx="78033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Better Excel Exporter</a:t>
            </a:r>
            <a:r>
              <a:rPr lang="en" sz="1400">
                <a:solidFill>
                  <a:schemeClr val="dk2"/>
                </a:solidFill>
                <a:latin typeface="Roboto"/>
                <a:ea typeface="Roboto"/>
                <a:cs typeface="Roboto"/>
                <a:sym typeface="Roboto"/>
              </a:rPr>
              <a:t> speaks your language and supports your character set</a:t>
            </a:r>
            <a:endParaRPr sz="1400">
              <a:solidFill>
                <a:schemeClr val="dk2"/>
              </a:solidFill>
              <a:latin typeface="Roboto"/>
              <a:ea typeface="Roboto"/>
              <a:cs typeface="Roboto"/>
              <a:sym typeface="Roboto"/>
            </a:endParaRPr>
          </a:p>
        </p:txBody>
      </p:sp>
      <p:pic>
        <p:nvPicPr>
          <p:cNvPr id="210" name="Google Shape;210;p31"/>
          <p:cNvPicPr preferRelativeResize="0"/>
          <p:nvPr/>
        </p:nvPicPr>
        <p:blipFill rotWithShape="1">
          <a:blip r:embed="rId3">
            <a:alphaModFix/>
          </a:blip>
          <a:srcRect b="0" l="0" r="27719" t="0"/>
          <a:stretch/>
        </p:blipFill>
        <p:spPr>
          <a:xfrm>
            <a:off x="342900" y="1035400"/>
            <a:ext cx="6350327" cy="3765199"/>
          </a:xfrm>
          <a:prstGeom prst="rect">
            <a:avLst/>
          </a:prstGeom>
          <a:noFill/>
          <a:ln>
            <a:noFill/>
          </a:ln>
          <a:effectLst>
            <a:outerShdw blurRad="685800" rotWithShape="0" algn="bl" dir="3900000" dist="85725">
              <a:srgbClr val="000000">
                <a:alpha val="20000"/>
              </a:srgbClr>
            </a:outerShdw>
          </a:effectLst>
        </p:spPr>
      </p:pic>
      <p:pic>
        <p:nvPicPr>
          <p:cNvPr id="211" name="Google Shape;211;p31"/>
          <p:cNvPicPr preferRelativeResize="0"/>
          <p:nvPr/>
        </p:nvPicPr>
        <p:blipFill rotWithShape="1">
          <a:blip r:embed="rId4">
            <a:alphaModFix/>
          </a:blip>
          <a:srcRect b="0" l="0" r="37488" t="0"/>
          <a:stretch/>
        </p:blipFill>
        <p:spPr>
          <a:xfrm>
            <a:off x="3309175" y="1035400"/>
            <a:ext cx="5491924" cy="3765199"/>
          </a:xfrm>
          <a:prstGeom prst="rect">
            <a:avLst/>
          </a:prstGeom>
          <a:noFill/>
          <a:ln>
            <a:noFill/>
          </a:ln>
          <a:effectLst>
            <a:outerShdw blurRad="742950" rotWithShape="0" algn="bl" dir="3720000" dist="66675">
              <a:srgbClr val="000000">
                <a:alpha val="22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2"/>
          <p:cNvSpPr/>
          <p:nvPr/>
        </p:nvSpPr>
        <p:spPr>
          <a:xfrm>
            <a:off x="342900" y="252950"/>
            <a:ext cx="8140500" cy="321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None/>
            </a:pPr>
            <a:r>
              <a:rPr b="1" lang="en" sz="2700">
                <a:solidFill>
                  <a:schemeClr val="lt1"/>
                </a:solidFill>
                <a:latin typeface="Roboto"/>
                <a:ea typeface="Roboto"/>
                <a:cs typeface="Roboto"/>
                <a:sym typeface="Roboto"/>
              </a:rPr>
              <a:t>Exporting a list of issues to Excel</a:t>
            </a:r>
            <a:endParaRPr b="1" sz="2700">
              <a:solidFill>
                <a:schemeClr val="lt1"/>
              </a:solidFill>
              <a:latin typeface="Roboto"/>
              <a:ea typeface="Roboto"/>
              <a:cs typeface="Roboto"/>
              <a:sym typeface="Roboto"/>
            </a:endParaRPr>
          </a:p>
        </p:txBody>
      </p:sp>
      <p:sp>
        <p:nvSpPr>
          <p:cNvPr id="217" name="Google Shape;217;p32"/>
          <p:cNvSpPr txBox="1"/>
          <p:nvPr/>
        </p:nvSpPr>
        <p:spPr>
          <a:xfrm>
            <a:off x="342900" y="632306"/>
            <a:ext cx="8140500" cy="2100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Integrated with many popular third-party apps (Tempo, Insight, nFeed, Zephyr, Time to SLA, etc.)</a:t>
            </a:r>
            <a:endParaRPr sz="1400">
              <a:solidFill>
                <a:schemeClr val="dk2"/>
              </a:solidFill>
              <a:latin typeface="Roboto"/>
              <a:ea typeface="Roboto"/>
              <a:cs typeface="Roboto"/>
              <a:sym typeface="Roboto"/>
            </a:endParaRPr>
          </a:p>
        </p:txBody>
      </p:sp>
      <p:pic>
        <p:nvPicPr>
          <p:cNvPr id="218" name="Google Shape;218;p32"/>
          <p:cNvPicPr preferRelativeResize="0"/>
          <p:nvPr/>
        </p:nvPicPr>
        <p:blipFill rotWithShape="1">
          <a:blip r:embed="rId3">
            <a:alphaModFix/>
          </a:blip>
          <a:srcRect b="22270" l="24454" r="25465" t="19522"/>
          <a:stretch/>
        </p:blipFill>
        <p:spPr>
          <a:xfrm>
            <a:off x="342900" y="1035400"/>
            <a:ext cx="4579876" cy="2281001"/>
          </a:xfrm>
          <a:prstGeom prst="rect">
            <a:avLst/>
          </a:prstGeom>
          <a:noFill/>
          <a:ln>
            <a:noFill/>
          </a:ln>
          <a:effectLst>
            <a:outerShdw blurRad="700088" rotWithShape="0" algn="bl" dir="3540000" dist="66675">
              <a:srgbClr val="000000">
                <a:alpha val="21000"/>
              </a:srgbClr>
            </a:outerShdw>
          </a:effectLst>
        </p:spPr>
      </p:pic>
      <p:sp>
        <p:nvSpPr>
          <p:cNvPr id="219" name="Google Shape;219;p32"/>
          <p:cNvSpPr/>
          <p:nvPr/>
        </p:nvSpPr>
        <p:spPr>
          <a:xfrm>
            <a:off x="355500" y="1518275"/>
            <a:ext cx="4567200" cy="1467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pic>
        <p:nvPicPr>
          <p:cNvPr id="220" name="Google Shape;220;p32"/>
          <p:cNvPicPr preferRelativeResize="0"/>
          <p:nvPr/>
        </p:nvPicPr>
        <p:blipFill rotWithShape="1">
          <a:blip r:embed="rId4">
            <a:alphaModFix/>
          </a:blip>
          <a:srcRect b="26415" l="0" r="54611" t="15373"/>
          <a:stretch/>
        </p:blipFill>
        <p:spPr>
          <a:xfrm>
            <a:off x="1526600" y="1470625"/>
            <a:ext cx="4150349" cy="2281001"/>
          </a:xfrm>
          <a:prstGeom prst="rect">
            <a:avLst/>
          </a:prstGeom>
          <a:noFill/>
          <a:ln>
            <a:noFill/>
          </a:ln>
          <a:effectLst>
            <a:outerShdw blurRad="714375" rotWithShape="0" algn="bl" dir="4020000" dist="66675">
              <a:srgbClr val="000000">
                <a:alpha val="20000"/>
              </a:srgbClr>
            </a:outerShdw>
          </a:effectLst>
        </p:spPr>
      </p:pic>
      <p:sp>
        <p:nvSpPr>
          <p:cNvPr id="221" name="Google Shape;221;p32"/>
          <p:cNvSpPr/>
          <p:nvPr/>
        </p:nvSpPr>
        <p:spPr>
          <a:xfrm>
            <a:off x="1689225" y="2115200"/>
            <a:ext cx="3987900" cy="1467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222" name="Google Shape;222;p32"/>
          <p:cNvSpPr txBox="1"/>
          <p:nvPr/>
        </p:nvSpPr>
        <p:spPr>
          <a:xfrm>
            <a:off x="2094337" y="3316400"/>
            <a:ext cx="1077000" cy="3213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nFeed</a:t>
            </a:r>
            <a:br>
              <a:rPr lang="en" sz="1100">
                <a:solidFill>
                  <a:srgbClr val="FF0000"/>
                </a:solidFill>
                <a:latin typeface="Roboto"/>
                <a:ea typeface="Roboto"/>
                <a:cs typeface="Roboto"/>
                <a:sym typeface="Roboto"/>
              </a:rPr>
            </a:br>
            <a:r>
              <a:rPr lang="en" sz="1100">
                <a:solidFill>
                  <a:srgbClr val="FF0000"/>
                </a:solidFill>
                <a:latin typeface="Roboto"/>
                <a:ea typeface="Roboto"/>
                <a:cs typeface="Roboto"/>
                <a:sym typeface="Roboto"/>
              </a:rPr>
              <a:t>custom fields</a:t>
            </a:r>
            <a:endParaRPr sz="1100">
              <a:solidFill>
                <a:srgbClr val="FF0000"/>
              </a:solidFill>
              <a:latin typeface="Roboto"/>
              <a:ea typeface="Roboto"/>
              <a:cs typeface="Roboto"/>
              <a:sym typeface="Roboto"/>
            </a:endParaRPr>
          </a:p>
        </p:txBody>
      </p:sp>
      <p:sp>
        <p:nvSpPr>
          <p:cNvPr id="223" name="Google Shape;223;p32"/>
          <p:cNvSpPr txBox="1"/>
          <p:nvPr/>
        </p:nvSpPr>
        <p:spPr>
          <a:xfrm>
            <a:off x="3063287" y="3778825"/>
            <a:ext cx="1077000" cy="3213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Insight</a:t>
            </a:r>
            <a:br>
              <a:rPr lang="en" sz="1100">
                <a:solidFill>
                  <a:srgbClr val="FF0000"/>
                </a:solidFill>
                <a:latin typeface="Roboto"/>
                <a:ea typeface="Roboto"/>
                <a:cs typeface="Roboto"/>
                <a:sym typeface="Roboto"/>
              </a:rPr>
            </a:br>
            <a:r>
              <a:rPr lang="en" sz="1100">
                <a:solidFill>
                  <a:srgbClr val="FF0000"/>
                </a:solidFill>
                <a:latin typeface="Roboto"/>
                <a:ea typeface="Roboto"/>
                <a:cs typeface="Roboto"/>
                <a:sym typeface="Roboto"/>
              </a:rPr>
              <a:t>custom fields</a:t>
            </a:r>
            <a:endParaRPr sz="1100">
              <a:solidFill>
                <a:srgbClr val="FF0000"/>
              </a:solidFill>
              <a:latin typeface="Roboto"/>
              <a:ea typeface="Roboto"/>
              <a:cs typeface="Roboto"/>
              <a:sym typeface="Roboto"/>
            </a:endParaRPr>
          </a:p>
        </p:txBody>
      </p:sp>
      <p:pic>
        <p:nvPicPr>
          <p:cNvPr id="224" name="Google Shape;224;p32"/>
          <p:cNvPicPr preferRelativeResize="0"/>
          <p:nvPr/>
        </p:nvPicPr>
        <p:blipFill rotWithShape="1">
          <a:blip r:embed="rId5">
            <a:alphaModFix/>
          </a:blip>
          <a:srcRect b="25727" l="36079" r="23947" t="16065"/>
          <a:stretch/>
        </p:blipFill>
        <p:spPr>
          <a:xfrm>
            <a:off x="2935000" y="1790350"/>
            <a:ext cx="3655001" cy="2281001"/>
          </a:xfrm>
          <a:prstGeom prst="rect">
            <a:avLst/>
          </a:prstGeom>
          <a:noFill/>
          <a:ln>
            <a:noFill/>
          </a:ln>
          <a:effectLst>
            <a:outerShdw blurRad="714375" rotWithShape="0" algn="bl" dir="4020000" dist="66675">
              <a:srgbClr val="000000">
                <a:alpha val="20000"/>
              </a:srgbClr>
            </a:outerShdw>
          </a:effectLst>
        </p:spPr>
      </p:pic>
      <p:sp>
        <p:nvSpPr>
          <p:cNvPr id="225" name="Google Shape;225;p32"/>
          <p:cNvSpPr txBox="1"/>
          <p:nvPr/>
        </p:nvSpPr>
        <p:spPr>
          <a:xfrm>
            <a:off x="4224150" y="4071350"/>
            <a:ext cx="1077000" cy="353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Tempo</a:t>
            </a:r>
            <a:br>
              <a:rPr lang="en" sz="1100">
                <a:solidFill>
                  <a:srgbClr val="FF0000"/>
                </a:solidFill>
                <a:latin typeface="Roboto"/>
                <a:ea typeface="Roboto"/>
                <a:cs typeface="Roboto"/>
                <a:sym typeface="Roboto"/>
              </a:rPr>
            </a:br>
            <a:r>
              <a:rPr lang="en" sz="1100">
                <a:solidFill>
                  <a:srgbClr val="FF0000"/>
                </a:solidFill>
                <a:latin typeface="Roboto"/>
                <a:ea typeface="Roboto"/>
                <a:cs typeface="Roboto"/>
                <a:sym typeface="Roboto"/>
              </a:rPr>
              <a:t>custom fields</a:t>
            </a:r>
            <a:endParaRPr sz="1100">
              <a:solidFill>
                <a:srgbClr val="FF0000"/>
              </a:solidFill>
              <a:latin typeface="Roboto"/>
              <a:ea typeface="Roboto"/>
              <a:cs typeface="Roboto"/>
              <a:sym typeface="Roboto"/>
            </a:endParaRPr>
          </a:p>
        </p:txBody>
      </p:sp>
      <p:sp>
        <p:nvSpPr>
          <p:cNvPr id="226" name="Google Shape;226;p32"/>
          <p:cNvSpPr/>
          <p:nvPr/>
        </p:nvSpPr>
        <p:spPr>
          <a:xfrm>
            <a:off x="2949375" y="2417275"/>
            <a:ext cx="3640500" cy="1467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pic>
        <p:nvPicPr>
          <p:cNvPr id="227" name="Google Shape;227;p32"/>
          <p:cNvPicPr preferRelativeResize="0"/>
          <p:nvPr/>
        </p:nvPicPr>
        <p:blipFill rotWithShape="1">
          <a:blip r:embed="rId6">
            <a:alphaModFix/>
          </a:blip>
          <a:srcRect b="22013" l="6455" r="43926" t="19778"/>
          <a:stretch/>
        </p:blipFill>
        <p:spPr>
          <a:xfrm>
            <a:off x="4264200" y="2091150"/>
            <a:ext cx="4536899" cy="2281001"/>
          </a:xfrm>
          <a:prstGeom prst="rect">
            <a:avLst/>
          </a:prstGeom>
          <a:noFill/>
          <a:ln>
            <a:noFill/>
          </a:ln>
          <a:effectLst>
            <a:outerShdw blurRad="714375" rotWithShape="0" algn="bl" dir="4020000" dist="66675">
              <a:srgbClr val="000000">
                <a:alpha val="20000"/>
              </a:srgbClr>
            </a:outerShdw>
          </a:effectLst>
        </p:spPr>
      </p:pic>
      <p:sp>
        <p:nvSpPr>
          <p:cNvPr id="228" name="Google Shape;228;p32"/>
          <p:cNvSpPr txBox="1"/>
          <p:nvPr/>
        </p:nvSpPr>
        <p:spPr>
          <a:xfrm>
            <a:off x="5994150" y="4424450"/>
            <a:ext cx="1077000" cy="353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Zephyr</a:t>
            </a:r>
            <a:endParaRPr sz="1100">
              <a:solidFill>
                <a:srgbClr val="FF0000"/>
              </a:solidFill>
              <a:latin typeface="Roboto"/>
              <a:ea typeface="Roboto"/>
              <a:cs typeface="Roboto"/>
              <a:sym typeface="Roboto"/>
            </a:endParaRPr>
          </a:p>
          <a:p>
            <a:pPr indent="0" lvl="0" marL="0" rtl="0" algn="ctr">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custom fields</a:t>
            </a:r>
            <a:endParaRPr sz="1100">
              <a:solidFill>
                <a:srgbClr val="FF0000"/>
              </a:solidFill>
              <a:latin typeface="Roboto"/>
              <a:ea typeface="Roboto"/>
              <a:cs typeface="Roboto"/>
              <a:sym typeface="Roboto"/>
            </a:endParaRPr>
          </a:p>
        </p:txBody>
      </p:sp>
      <p:sp>
        <p:nvSpPr>
          <p:cNvPr id="229" name="Google Shape;229;p32"/>
          <p:cNvSpPr/>
          <p:nvPr/>
        </p:nvSpPr>
        <p:spPr>
          <a:xfrm>
            <a:off x="5511175" y="2571425"/>
            <a:ext cx="3281400" cy="1467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xit" presetID="10" presetSubtype="0">
                                  <p:stCondLst>
                                    <p:cond delay="0"/>
                                  </p:stCondLst>
                                  <p:childTnLst>
                                    <p:animEffect filter="fade" transition="out">
                                      <p:cBhvr>
                                        <p:cTn dur="1000"/>
                                        <p:tgtEl>
                                          <p:spTgt spid="222"/>
                                        </p:tgtEl>
                                      </p:cBhvr>
                                    </p:animEffect>
                                    <p:set>
                                      <p:cBhvr>
                                        <p:cTn dur="1" fill="hold">
                                          <p:stCondLst>
                                            <p:cond delay="1000"/>
                                          </p:stCondLst>
                                        </p:cTn>
                                        <p:tgtEl>
                                          <p:spTgt spid="2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9"/>
                                        </p:tgtEl>
                                      </p:cBhvr>
                                    </p:animEffect>
                                    <p:set>
                                      <p:cBhvr>
                                        <p:cTn dur="1" fill="hold">
                                          <p:stCondLst>
                                            <p:cond delay="1000"/>
                                          </p:stCondLst>
                                        </p:cTn>
                                        <p:tgtEl>
                                          <p:spTgt spid="21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xit" presetID="10" presetSubtype="0">
                                  <p:stCondLst>
                                    <p:cond delay="0"/>
                                  </p:stCondLst>
                                  <p:childTnLst>
                                    <p:animEffect filter="fade" transition="out">
                                      <p:cBhvr>
                                        <p:cTn dur="1000"/>
                                        <p:tgtEl>
                                          <p:spTgt spid="221"/>
                                        </p:tgtEl>
                                      </p:cBhvr>
                                    </p:animEffect>
                                    <p:set>
                                      <p:cBhvr>
                                        <p:cTn dur="1" fill="hold">
                                          <p:stCondLst>
                                            <p:cond delay="1000"/>
                                          </p:stCondLst>
                                        </p:cTn>
                                        <p:tgtEl>
                                          <p:spTgt spid="22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xit" presetID="10" presetSubtype="0">
                                  <p:stCondLst>
                                    <p:cond delay="0"/>
                                  </p:stCondLst>
                                  <p:childTnLst>
                                    <p:animEffect filter="fade" transition="out">
                                      <p:cBhvr>
                                        <p:cTn dur="1000"/>
                                        <p:tgtEl>
                                          <p:spTgt spid="223"/>
                                        </p:tgtEl>
                                      </p:cBhvr>
                                    </p:animEffect>
                                    <p:set>
                                      <p:cBhvr>
                                        <p:cTn dur="1" fill="hold">
                                          <p:stCondLst>
                                            <p:cond delay="1000"/>
                                          </p:stCondLst>
                                        </p:cTn>
                                        <p:tgtEl>
                                          <p:spTgt spid="2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xit" presetID="10" presetSubtype="0">
                                  <p:stCondLst>
                                    <p:cond delay="0"/>
                                  </p:stCondLst>
                                  <p:childTnLst>
                                    <p:animEffect filter="fade" transition="out">
                                      <p:cBhvr>
                                        <p:cTn dur="1000"/>
                                        <p:tgtEl>
                                          <p:spTgt spid="226"/>
                                        </p:tgtEl>
                                      </p:cBhvr>
                                    </p:animEffect>
                                    <p:set>
                                      <p:cBhvr>
                                        <p:cTn dur="1" fill="hold">
                                          <p:stCondLst>
                                            <p:cond delay="1000"/>
                                          </p:stCondLst>
                                        </p:cTn>
                                        <p:tgtEl>
                                          <p:spTgt spid="2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25"/>
                                        </p:tgtEl>
                                      </p:cBhvr>
                                    </p:animEffect>
                                    <p:set>
                                      <p:cBhvr>
                                        <p:cTn dur="1" fill="hold">
                                          <p:stCondLst>
                                            <p:cond delay="1000"/>
                                          </p:stCondLst>
                                        </p:cTn>
                                        <p:tgtEl>
                                          <p:spTgt spid="22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3"/>
          <p:cNvSpPr/>
          <p:nvPr/>
        </p:nvSpPr>
        <p:spPr>
          <a:xfrm>
            <a:off x="342900" y="252950"/>
            <a:ext cx="51732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Exporting a list of issues to Excel</a:t>
            </a:r>
            <a:endParaRPr b="1" sz="2700">
              <a:solidFill>
                <a:schemeClr val="lt1"/>
              </a:solidFill>
              <a:latin typeface="Roboto"/>
              <a:ea typeface="Roboto"/>
              <a:cs typeface="Roboto"/>
              <a:sym typeface="Roboto"/>
            </a:endParaRPr>
          </a:p>
        </p:txBody>
      </p:sp>
      <p:sp>
        <p:nvSpPr>
          <p:cNvPr id="235" name="Google Shape;235;p33"/>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sz="1400">
                <a:solidFill>
                  <a:schemeClr val="dk2"/>
                </a:solidFill>
                <a:latin typeface="Roboto"/>
                <a:ea typeface="Roboto"/>
                <a:cs typeface="Roboto"/>
                <a:sym typeface="Roboto"/>
              </a:rPr>
              <a:t>Typical Jira contexts where you work with a list of issues</a:t>
            </a:r>
            <a:endParaRPr sz="1400">
              <a:solidFill>
                <a:schemeClr val="dk2"/>
              </a:solidFill>
              <a:latin typeface="Roboto"/>
              <a:ea typeface="Roboto"/>
              <a:cs typeface="Roboto"/>
              <a:sym typeface="Roboto"/>
            </a:endParaRPr>
          </a:p>
        </p:txBody>
      </p:sp>
      <p:pic>
        <p:nvPicPr>
          <p:cNvPr id="236" name="Google Shape;236;p33"/>
          <p:cNvPicPr preferRelativeResize="0"/>
          <p:nvPr/>
        </p:nvPicPr>
        <p:blipFill>
          <a:blip r:embed="rId3">
            <a:alphaModFix/>
          </a:blip>
          <a:stretch>
            <a:fillRect/>
          </a:stretch>
        </p:blipFill>
        <p:spPr>
          <a:xfrm>
            <a:off x="6331563" y="1035400"/>
            <a:ext cx="2470776" cy="3804651"/>
          </a:xfrm>
          <a:prstGeom prst="rect">
            <a:avLst/>
          </a:prstGeom>
          <a:noFill/>
          <a:ln>
            <a:noFill/>
          </a:ln>
          <a:effectLst>
            <a:outerShdw blurRad="700088" rotWithShape="0" algn="bl" dir="3360000" dist="66675">
              <a:srgbClr val="000000">
                <a:alpha val="19000"/>
              </a:srgbClr>
            </a:outerShdw>
          </a:effectLst>
        </p:spPr>
      </p:pic>
      <p:pic>
        <p:nvPicPr>
          <p:cNvPr id="237" name="Google Shape;237;p33"/>
          <p:cNvPicPr preferRelativeResize="0"/>
          <p:nvPr/>
        </p:nvPicPr>
        <p:blipFill>
          <a:blip r:embed="rId4">
            <a:alphaModFix/>
          </a:blip>
          <a:stretch>
            <a:fillRect/>
          </a:stretch>
        </p:blipFill>
        <p:spPr>
          <a:xfrm>
            <a:off x="341663" y="1035400"/>
            <a:ext cx="2556500" cy="3804651"/>
          </a:xfrm>
          <a:prstGeom prst="rect">
            <a:avLst/>
          </a:prstGeom>
          <a:noFill/>
          <a:ln>
            <a:noFill/>
          </a:ln>
          <a:effectLst>
            <a:outerShdw blurRad="700088" rotWithShape="0" algn="bl" dir="3360000" dist="66675">
              <a:srgbClr val="000000">
                <a:alpha val="19000"/>
              </a:srgbClr>
            </a:outerShdw>
          </a:effectLst>
        </p:spPr>
      </p:pic>
      <p:pic>
        <p:nvPicPr>
          <p:cNvPr id="238" name="Google Shape;238;p33"/>
          <p:cNvPicPr preferRelativeResize="0"/>
          <p:nvPr/>
        </p:nvPicPr>
        <p:blipFill>
          <a:blip r:embed="rId5">
            <a:alphaModFix/>
          </a:blip>
          <a:stretch>
            <a:fillRect/>
          </a:stretch>
        </p:blipFill>
        <p:spPr>
          <a:xfrm>
            <a:off x="3336613" y="1035400"/>
            <a:ext cx="2556500" cy="3804651"/>
          </a:xfrm>
          <a:prstGeom prst="rect">
            <a:avLst/>
          </a:prstGeom>
          <a:noFill/>
          <a:ln>
            <a:noFill/>
          </a:ln>
          <a:effectLst>
            <a:outerShdw blurRad="700088" rotWithShape="0" algn="bl" dir="3360000" dist="66675">
              <a:srgbClr val="000000">
                <a:alpha val="19000"/>
              </a:srgbClr>
            </a:outerShdw>
          </a:effectLst>
        </p:spPr>
      </p:pic>
      <p:sp>
        <p:nvSpPr>
          <p:cNvPr id="239" name="Google Shape;239;p33"/>
          <p:cNvSpPr txBox="1"/>
          <p:nvPr/>
        </p:nvSpPr>
        <p:spPr>
          <a:xfrm>
            <a:off x="6685453" y="4485728"/>
            <a:ext cx="1674900" cy="272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rgbClr val="FF0000"/>
                </a:solidFill>
                <a:latin typeface="Roboto"/>
                <a:ea typeface="Roboto"/>
                <a:cs typeface="Roboto"/>
                <a:sym typeface="Roboto"/>
              </a:rPr>
              <a:t>Tempo timesheets</a:t>
            </a:r>
            <a:endParaRPr sz="1100">
              <a:solidFill>
                <a:srgbClr val="FF0000"/>
              </a:solidFill>
              <a:latin typeface="Roboto"/>
              <a:ea typeface="Roboto"/>
              <a:cs typeface="Roboto"/>
              <a:sym typeface="Roboto"/>
            </a:endParaRPr>
          </a:p>
        </p:txBody>
      </p:sp>
      <p:sp>
        <p:nvSpPr>
          <p:cNvPr id="240" name="Google Shape;240;p33"/>
          <p:cNvSpPr txBox="1"/>
          <p:nvPr/>
        </p:nvSpPr>
        <p:spPr>
          <a:xfrm>
            <a:off x="3778656" y="4485728"/>
            <a:ext cx="1674900" cy="272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rgbClr val="FF0000"/>
                </a:solidFill>
                <a:latin typeface="Roboto"/>
                <a:ea typeface="Roboto"/>
                <a:cs typeface="Roboto"/>
                <a:sym typeface="Roboto"/>
              </a:rPr>
              <a:t>Jira Service Desk queues</a:t>
            </a:r>
            <a:endParaRPr sz="1100">
              <a:solidFill>
                <a:srgbClr val="FF0000"/>
              </a:solidFill>
              <a:latin typeface="Roboto"/>
              <a:ea typeface="Roboto"/>
              <a:cs typeface="Roboto"/>
              <a:sym typeface="Roboto"/>
            </a:endParaRPr>
          </a:p>
        </p:txBody>
      </p:sp>
      <p:sp>
        <p:nvSpPr>
          <p:cNvPr id="241" name="Google Shape;241;p33"/>
          <p:cNvSpPr txBox="1"/>
          <p:nvPr/>
        </p:nvSpPr>
        <p:spPr>
          <a:xfrm>
            <a:off x="783650" y="4508525"/>
            <a:ext cx="1674900" cy="2265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rgbClr val="FF0000"/>
                </a:solidFill>
                <a:latin typeface="Roboto"/>
                <a:ea typeface="Roboto"/>
                <a:cs typeface="Roboto"/>
                <a:sym typeface="Roboto"/>
              </a:rPr>
              <a:t>Jira Software boards</a:t>
            </a:r>
            <a:endParaRPr sz="11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4"/>
          <p:cNvSpPr/>
          <p:nvPr/>
        </p:nvSpPr>
        <p:spPr>
          <a:xfrm>
            <a:off x="342900" y="252950"/>
            <a:ext cx="51732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Exporting a list of issues to Excel</a:t>
            </a:r>
            <a:endParaRPr b="1" sz="2700">
              <a:solidFill>
                <a:schemeClr val="lt1"/>
              </a:solidFill>
              <a:latin typeface="Roboto"/>
              <a:ea typeface="Roboto"/>
              <a:cs typeface="Roboto"/>
              <a:sym typeface="Roboto"/>
            </a:endParaRPr>
          </a:p>
        </p:txBody>
      </p:sp>
      <p:sp>
        <p:nvSpPr>
          <p:cNvPr id="247" name="Google Shape;247;p34"/>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a:solidFill>
                  <a:schemeClr val="dk2"/>
                </a:solidFill>
                <a:latin typeface="Roboto"/>
                <a:ea typeface="Roboto"/>
                <a:cs typeface="Roboto"/>
                <a:sym typeface="Roboto"/>
              </a:rPr>
              <a:t>Exports are compatible with any spreadsheet tool that supports the XLSX fileformat</a:t>
            </a:r>
            <a:endParaRPr sz="1400">
              <a:solidFill>
                <a:schemeClr val="dk2"/>
              </a:solidFill>
              <a:latin typeface="Roboto"/>
              <a:ea typeface="Roboto"/>
              <a:cs typeface="Roboto"/>
              <a:sym typeface="Roboto"/>
            </a:endParaRPr>
          </a:p>
        </p:txBody>
      </p:sp>
      <p:pic>
        <p:nvPicPr>
          <p:cNvPr id="248" name="Google Shape;248;p34"/>
          <p:cNvPicPr preferRelativeResize="0"/>
          <p:nvPr/>
        </p:nvPicPr>
        <p:blipFill>
          <a:blip r:embed="rId3">
            <a:alphaModFix/>
          </a:blip>
          <a:stretch>
            <a:fillRect/>
          </a:stretch>
        </p:blipFill>
        <p:spPr>
          <a:xfrm>
            <a:off x="6265875" y="1035401"/>
            <a:ext cx="2535231" cy="3765199"/>
          </a:xfrm>
          <a:prstGeom prst="rect">
            <a:avLst/>
          </a:prstGeom>
          <a:noFill/>
          <a:ln>
            <a:noFill/>
          </a:ln>
          <a:effectLst>
            <a:outerShdw blurRad="714375" rotWithShape="0" algn="bl" dir="3660000" dist="76200">
              <a:srgbClr val="000000">
                <a:alpha val="21000"/>
              </a:srgbClr>
            </a:outerShdw>
          </a:effectLst>
        </p:spPr>
      </p:pic>
      <p:pic>
        <p:nvPicPr>
          <p:cNvPr id="249" name="Google Shape;249;p34"/>
          <p:cNvPicPr preferRelativeResize="0"/>
          <p:nvPr/>
        </p:nvPicPr>
        <p:blipFill>
          <a:blip r:embed="rId4">
            <a:alphaModFix/>
          </a:blip>
          <a:stretch>
            <a:fillRect/>
          </a:stretch>
        </p:blipFill>
        <p:spPr>
          <a:xfrm>
            <a:off x="3348487" y="1035401"/>
            <a:ext cx="2535225" cy="3765191"/>
          </a:xfrm>
          <a:prstGeom prst="rect">
            <a:avLst/>
          </a:prstGeom>
          <a:noFill/>
          <a:ln>
            <a:noFill/>
          </a:ln>
          <a:effectLst>
            <a:outerShdw blurRad="714375" rotWithShape="0" algn="bl" dir="3660000" dist="76200">
              <a:srgbClr val="000000">
                <a:alpha val="21000"/>
              </a:srgbClr>
            </a:outerShdw>
          </a:effectLst>
        </p:spPr>
      </p:pic>
      <p:pic>
        <p:nvPicPr>
          <p:cNvPr id="250" name="Google Shape;250;p34"/>
          <p:cNvPicPr preferRelativeResize="0"/>
          <p:nvPr/>
        </p:nvPicPr>
        <p:blipFill>
          <a:blip r:embed="rId5">
            <a:alphaModFix/>
          </a:blip>
          <a:stretch>
            <a:fillRect/>
          </a:stretch>
        </p:blipFill>
        <p:spPr>
          <a:xfrm>
            <a:off x="353487" y="1035401"/>
            <a:ext cx="2535225" cy="3765191"/>
          </a:xfrm>
          <a:prstGeom prst="rect">
            <a:avLst/>
          </a:prstGeom>
          <a:noFill/>
          <a:ln>
            <a:noFill/>
          </a:ln>
          <a:effectLst>
            <a:outerShdw blurRad="714375" rotWithShape="0" algn="bl" dir="3660000" dist="76200">
              <a:srgbClr val="000000">
                <a:alpha val="21000"/>
              </a:srgbClr>
            </a:outerShdw>
          </a:effectLst>
        </p:spPr>
      </p:pic>
      <p:sp>
        <p:nvSpPr>
          <p:cNvPr id="251" name="Google Shape;251;p34"/>
          <p:cNvSpPr txBox="1"/>
          <p:nvPr/>
        </p:nvSpPr>
        <p:spPr>
          <a:xfrm>
            <a:off x="4022550" y="4508525"/>
            <a:ext cx="1187100" cy="226500"/>
          </a:xfrm>
          <a:prstGeom prst="rect">
            <a:avLst/>
          </a:prstGeom>
          <a:solidFill>
            <a:srgbClr val="F4CCCC">
              <a:alpha val="48460"/>
            </a:srgbClr>
          </a:solid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rgbClr val="FF0000"/>
                </a:solidFill>
                <a:latin typeface="Roboto"/>
                <a:ea typeface="Roboto"/>
                <a:cs typeface="Roboto"/>
                <a:sym typeface="Roboto"/>
              </a:rPr>
              <a:t>Google Sheets</a:t>
            </a:r>
            <a:endParaRPr sz="1100">
              <a:solidFill>
                <a:srgbClr val="FF0000"/>
              </a:solidFill>
              <a:latin typeface="Roboto"/>
              <a:ea typeface="Roboto"/>
              <a:cs typeface="Roboto"/>
              <a:sym typeface="Roboto"/>
            </a:endParaRPr>
          </a:p>
        </p:txBody>
      </p:sp>
      <p:sp>
        <p:nvSpPr>
          <p:cNvPr id="252" name="Google Shape;252;p34"/>
          <p:cNvSpPr txBox="1"/>
          <p:nvPr/>
        </p:nvSpPr>
        <p:spPr>
          <a:xfrm>
            <a:off x="1027538" y="4508525"/>
            <a:ext cx="1187100" cy="226500"/>
          </a:xfrm>
          <a:prstGeom prst="rect">
            <a:avLst/>
          </a:prstGeom>
          <a:solidFill>
            <a:srgbClr val="F4CCCC">
              <a:alpha val="48460"/>
            </a:srgbClr>
          </a:solid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rgbClr val="FF0000"/>
                </a:solidFill>
                <a:latin typeface="Roboto"/>
                <a:ea typeface="Roboto"/>
                <a:cs typeface="Roboto"/>
                <a:sym typeface="Roboto"/>
              </a:rPr>
              <a:t>Microsoft Excel</a:t>
            </a:r>
            <a:endParaRPr sz="1100">
              <a:solidFill>
                <a:srgbClr val="FF0000"/>
              </a:solidFill>
              <a:latin typeface="Roboto"/>
              <a:ea typeface="Roboto"/>
              <a:cs typeface="Roboto"/>
              <a:sym typeface="Roboto"/>
            </a:endParaRPr>
          </a:p>
        </p:txBody>
      </p:sp>
      <p:sp>
        <p:nvSpPr>
          <p:cNvPr id="253" name="Google Shape;253;p34"/>
          <p:cNvSpPr txBox="1"/>
          <p:nvPr/>
        </p:nvSpPr>
        <p:spPr>
          <a:xfrm>
            <a:off x="6563600" y="4508525"/>
            <a:ext cx="1939800" cy="226500"/>
          </a:xfrm>
          <a:prstGeom prst="rect">
            <a:avLst/>
          </a:prstGeom>
          <a:solidFill>
            <a:srgbClr val="F4CCCC">
              <a:alpha val="48460"/>
            </a:srgbClr>
          </a:solid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1100"/>
              <a:buFont typeface="Arial"/>
              <a:buNone/>
            </a:pPr>
            <a:r>
              <a:rPr lang="en" sz="1100">
                <a:solidFill>
                  <a:srgbClr val="FF0000"/>
                </a:solidFill>
                <a:latin typeface="Roboto"/>
                <a:ea typeface="Roboto"/>
                <a:cs typeface="Roboto"/>
                <a:sym typeface="Roboto"/>
              </a:rPr>
              <a:t>LibreOffice (OpenOffice) Calc</a:t>
            </a:r>
            <a:endParaRPr sz="1100">
              <a:solidFill>
                <a:srgbClr val="FF0000"/>
              </a:solidFill>
              <a:latin typeface="Roboto"/>
              <a:ea typeface="Roboto"/>
              <a:cs typeface="Roboto"/>
              <a:sym typeface="Roboto"/>
            </a:endParaRPr>
          </a:p>
          <a:p>
            <a:pPr indent="0" lvl="0" marL="0" rtl="0" algn="ctr">
              <a:spcBef>
                <a:spcPts val="0"/>
              </a:spcBef>
              <a:spcAft>
                <a:spcPts val="0"/>
              </a:spcAft>
              <a:buNone/>
            </a:pPr>
            <a:r>
              <a:t/>
            </a:r>
            <a:endParaRPr sz="11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7" name="Shape 257"/>
        <p:cNvGrpSpPr/>
        <p:nvPr/>
      </p:nvGrpSpPr>
      <p:grpSpPr>
        <a:xfrm>
          <a:off x="0" y="0"/>
          <a:ext cx="0" cy="0"/>
          <a:chOff x="0" y="0"/>
          <a:chExt cx="0" cy="0"/>
        </a:xfrm>
      </p:grpSpPr>
      <p:sp>
        <p:nvSpPr>
          <p:cNvPr id="258" name="Google Shape;258;p35"/>
          <p:cNvSpPr txBox="1"/>
          <p:nvPr>
            <p:ph idx="1" type="body"/>
          </p:nvPr>
        </p:nvSpPr>
        <p:spPr>
          <a:xfrm>
            <a:off x="1419750" y="423200"/>
            <a:ext cx="63045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rgbClr val="FFFFFF"/>
                </a:solidFill>
                <a:latin typeface="Roboto"/>
                <a:ea typeface="Roboto"/>
                <a:cs typeface="Roboto"/>
                <a:sym typeface="Roboto"/>
              </a:rPr>
              <a:t>How to export custom Excel reports from Jira</a:t>
            </a:r>
            <a:endParaRPr b="1" i="0" sz="2300" u="none" cap="none" strike="noStrike">
              <a:solidFill>
                <a:srgbClr val="FFFFFF"/>
              </a:solidFill>
              <a:latin typeface="Roboto"/>
              <a:ea typeface="Roboto"/>
              <a:cs typeface="Roboto"/>
              <a:sym typeface="Roboto"/>
            </a:endParaRPr>
          </a:p>
        </p:txBody>
      </p:sp>
      <p:sp>
        <p:nvSpPr>
          <p:cNvPr id="259" name="Google Shape;259;p35"/>
          <p:cNvSpPr txBox="1"/>
          <p:nvPr>
            <p:ph idx="2"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Exporting a list of issues to Excel</a:t>
            </a:r>
            <a:endParaRPr sz="500">
              <a:solidFill>
                <a:srgbClr val="FFFFFF"/>
              </a:solidFill>
              <a:latin typeface="Roboto"/>
              <a:ea typeface="Roboto"/>
              <a:cs typeface="Roboto"/>
              <a:sym typeface="Roboto"/>
            </a:endParaRPr>
          </a:p>
        </p:txBody>
      </p:sp>
      <p:sp>
        <p:nvSpPr>
          <p:cNvPr id="260" name="Google Shape;260;p35"/>
          <p:cNvSpPr txBox="1"/>
          <p:nvPr>
            <p:ph idx="3"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a:t>
            </a:r>
            <a:r>
              <a:rPr lang="en" sz="1100">
                <a:solidFill>
                  <a:srgbClr val="FFFFFF"/>
                </a:solidFill>
                <a:latin typeface="Roboto"/>
                <a:ea typeface="Roboto"/>
                <a:cs typeface="Roboto"/>
                <a:sym typeface="Roboto"/>
              </a:rPr>
              <a:t>v</a:t>
            </a:r>
            <a:r>
              <a:rPr i="0" lang="en"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261" name="Google Shape;261;p35"/>
          <p:cNvSpPr txBox="1"/>
          <p:nvPr>
            <p:ph idx="4"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templates</a:t>
            </a:r>
            <a:endParaRPr sz="500">
              <a:solidFill>
                <a:srgbClr val="FFFFFF"/>
              </a:solidFill>
              <a:latin typeface="Roboto"/>
              <a:ea typeface="Roboto"/>
              <a:cs typeface="Roboto"/>
              <a:sym typeface="Roboto"/>
            </a:endParaRPr>
          </a:p>
        </p:txBody>
      </p:sp>
      <p:sp>
        <p:nvSpPr>
          <p:cNvPr id="262" name="Google Shape;262;p35"/>
          <p:cNvSpPr txBox="1"/>
          <p:nvPr>
            <p:ph idx="5" type="body"/>
          </p:nvPr>
        </p:nvSpPr>
        <p:spPr>
          <a:xfrm>
            <a:off x="3175562" y="2420605"/>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Creating Excel reports from Jira</a:t>
            </a:r>
            <a:endParaRPr sz="1100">
              <a:solidFill>
                <a:schemeClr val="lt1"/>
              </a:solidFill>
              <a:latin typeface="Roboto"/>
              <a:ea typeface="Roboto"/>
              <a:cs typeface="Roboto"/>
              <a:sym typeface="Roboto"/>
            </a:endParaRPr>
          </a:p>
        </p:txBody>
      </p:sp>
      <p:sp>
        <p:nvSpPr>
          <p:cNvPr id="263" name="Google Shape;263;p35"/>
          <p:cNvSpPr txBox="1"/>
          <p:nvPr>
            <p:ph idx="6"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API, REST API, Automation</a:t>
            </a:r>
            <a:endParaRPr sz="1100">
              <a:solidFill>
                <a:srgbClr val="FFFFFF"/>
              </a:solidFill>
              <a:latin typeface="Roboto"/>
              <a:ea typeface="Roboto"/>
              <a:cs typeface="Roboto"/>
              <a:sym typeface="Roboto"/>
            </a:endParaRPr>
          </a:p>
        </p:txBody>
      </p:sp>
      <p:sp>
        <p:nvSpPr>
          <p:cNvPr id="264" name="Google Shape;264;p35"/>
          <p:cNvSpPr txBox="1"/>
          <p:nvPr>
            <p:ph idx="7"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265" name="Google Shape;265;p35"/>
          <p:cNvSpPr txBox="1"/>
          <p:nvPr>
            <p:ph idx="8"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Comparison of Jira Excel export options</a:t>
            </a:r>
            <a:endParaRPr sz="500">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6"/>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Creating custom reports from Jira data</a:t>
            </a:r>
            <a:endParaRPr b="1" sz="2700">
              <a:solidFill>
                <a:schemeClr val="lt1"/>
              </a:solidFill>
              <a:latin typeface="Roboto"/>
              <a:ea typeface="Roboto"/>
              <a:cs typeface="Roboto"/>
              <a:sym typeface="Roboto"/>
            </a:endParaRPr>
          </a:p>
        </p:txBody>
      </p:sp>
      <p:sp>
        <p:nvSpPr>
          <p:cNvPr id="271" name="Google Shape;271;p36"/>
          <p:cNvSpPr txBox="1"/>
          <p:nvPr/>
        </p:nvSpPr>
        <p:spPr>
          <a:xfrm>
            <a:off x="342900" y="644000"/>
            <a:ext cx="62865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rgbClr val="666666"/>
                </a:solidFill>
                <a:latin typeface="Roboto"/>
                <a:ea typeface="Roboto"/>
                <a:cs typeface="Roboto"/>
                <a:sym typeface="Roboto"/>
              </a:rPr>
              <a:t>Analyze Jira data using Excel pivot tables</a:t>
            </a:r>
            <a:endParaRPr sz="1400">
              <a:solidFill>
                <a:srgbClr val="666666"/>
              </a:solidFill>
              <a:latin typeface="Roboto"/>
              <a:ea typeface="Roboto"/>
              <a:cs typeface="Roboto"/>
              <a:sym typeface="Roboto"/>
            </a:endParaRPr>
          </a:p>
        </p:txBody>
      </p:sp>
      <p:pic>
        <p:nvPicPr>
          <p:cNvPr id="272" name="Google Shape;272;p36"/>
          <p:cNvPicPr preferRelativeResize="0"/>
          <p:nvPr/>
        </p:nvPicPr>
        <p:blipFill>
          <a:blip r:embed="rId3">
            <a:alphaModFix/>
          </a:blip>
          <a:stretch>
            <a:fillRect/>
          </a:stretch>
        </p:blipFill>
        <p:spPr>
          <a:xfrm>
            <a:off x="342900" y="1035400"/>
            <a:ext cx="7697741" cy="3765199"/>
          </a:xfrm>
          <a:prstGeom prst="rect">
            <a:avLst/>
          </a:prstGeom>
          <a:noFill/>
          <a:ln>
            <a:noFill/>
          </a:ln>
          <a:effectLst>
            <a:outerShdw blurRad="700088" rotWithShape="0" algn="bl" dir="3540000" dist="76200">
              <a:srgbClr val="000000">
                <a:alpha val="22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7"/>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Creating custom reports from Jira data</a:t>
            </a:r>
            <a:endParaRPr b="1" sz="2700">
              <a:solidFill>
                <a:schemeClr val="lt1"/>
              </a:solidFill>
              <a:latin typeface="Roboto"/>
              <a:ea typeface="Roboto"/>
              <a:cs typeface="Roboto"/>
              <a:sym typeface="Roboto"/>
            </a:endParaRPr>
          </a:p>
        </p:txBody>
      </p:sp>
      <p:sp>
        <p:nvSpPr>
          <p:cNvPr id="278" name="Google Shape;278;p37"/>
          <p:cNvSpPr txBox="1"/>
          <p:nvPr/>
        </p:nvSpPr>
        <p:spPr>
          <a:xfrm>
            <a:off x="342900" y="644000"/>
            <a:ext cx="77241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rgbClr val="666666"/>
                </a:solidFill>
                <a:latin typeface="Roboto"/>
                <a:ea typeface="Roboto"/>
                <a:cs typeface="Roboto"/>
                <a:sym typeface="Roboto"/>
              </a:rPr>
              <a:t>Visualize</a:t>
            </a:r>
            <a:r>
              <a:rPr lang="en">
                <a:solidFill>
                  <a:srgbClr val="666666"/>
                </a:solidFill>
                <a:latin typeface="Roboto"/>
                <a:ea typeface="Roboto"/>
                <a:cs typeface="Roboto"/>
                <a:sym typeface="Roboto"/>
              </a:rPr>
              <a:t> Jira data using Excel pivot charts</a:t>
            </a:r>
            <a:endParaRPr sz="1400">
              <a:solidFill>
                <a:srgbClr val="666666"/>
              </a:solidFill>
              <a:latin typeface="Roboto"/>
              <a:ea typeface="Roboto"/>
              <a:cs typeface="Roboto"/>
              <a:sym typeface="Roboto"/>
            </a:endParaRPr>
          </a:p>
        </p:txBody>
      </p:sp>
      <p:pic>
        <p:nvPicPr>
          <p:cNvPr id="279" name="Google Shape;279;p37"/>
          <p:cNvPicPr preferRelativeResize="0"/>
          <p:nvPr/>
        </p:nvPicPr>
        <p:blipFill>
          <a:blip r:embed="rId3">
            <a:alphaModFix/>
          </a:blip>
          <a:stretch>
            <a:fillRect/>
          </a:stretch>
        </p:blipFill>
        <p:spPr>
          <a:xfrm>
            <a:off x="342900" y="1035400"/>
            <a:ext cx="7697741" cy="3765199"/>
          </a:xfrm>
          <a:prstGeom prst="rect">
            <a:avLst/>
          </a:prstGeom>
          <a:noFill/>
          <a:ln>
            <a:noFill/>
          </a:ln>
          <a:effectLst>
            <a:outerShdw blurRad="700088" rotWithShape="0" algn="bl" dir="3540000" dist="76200">
              <a:srgbClr val="000000">
                <a:alpha val="2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8"/>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Creating custom reports from Jira data</a:t>
            </a:r>
            <a:endParaRPr b="1" sz="2700">
              <a:solidFill>
                <a:schemeClr val="lt1"/>
              </a:solidFill>
              <a:latin typeface="Roboto"/>
              <a:ea typeface="Roboto"/>
              <a:cs typeface="Roboto"/>
              <a:sym typeface="Roboto"/>
            </a:endParaRPr>
          </a:p>
        </p:txBody>
      </p:sp>
      <p:sp>
        <p:nvSpPr>
          <p:cNvPr id="285" name="Google Shape;285;p38"/>
          <p:cNvSpPr txBox="1"/>
          <p:nvPr/>
        </p:nvSpPr>
        <p:spPr>
          <a:xfrm>
            <a:off x="342900" y="644000"/>
            <a:ext cx="53898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rgbClr val="666666"/>
                </a:solidFill>
                <a:latin typeface="Roboto"/>
                <a:ea typeface="Roboto"/>
                <a:cs typeface="Roboto"/>
                <a:sym typeface="Roboto"/>
              </a:rPr>
              <a:t>List of issues turned into </a:t>
            </a:r>
            <a:r>
              <a:rPr lang="en">
                <a:solidFill>
                  <a:srgbClr val="666666"/>
                </a:solidFill>
                <a:latin typeface="Roboto"/>
                <a:ea typeface="Roboto"/>
                <a:cs typeface="Roboto"/>
                <a:sym typeface="Roboto"/>
              </a:rPr>
              <a:t>business reports</a:t>
            </a:r>
            <a:r>
              <a:rPr lang="en" sz="1400">
                <a:solidFill>
                  <a:srgbClr val="666666"/>
                </a:solidFill>
                <a:latin typeface="Roboto"/>
                <a:ea typeface="Roboto"/>
                <a:cs typeface="Roboto"/>
                <a:sym typeface="Roboto"/>
              </a:rPr>
              <a:t> with the right template</a:t>
            </a:r>
            <a:endParaRPr sz="1400">
              <a:solidFill>
                <a:srgbClr val="666666"/>
              </a:solidFill>
              <a:latin typeface="Roboto"/>
              <a:ea typeface="Roboto"/>
              <a:cs typeface="Roboto"/>
              <a:sym typeface="Roboto"/>
            </a:endParaRPr>
          </a:p>
        </p:txBody>
      </p:sp>
      <p:sp>
        <p:nvSpPr>
          <p:cNvPr id="286" name="Google Shape;286;p38"/>
          <p:cNvSpPr txBox="1"/>
          <p:nvPr/>
        </p:nvSpPr>
        <p:spPr>
          <a:xfrm>
            <a:off x="3277650" y="4845375"/>
            <a:ext cx="18597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Created vs. Resolved reports</a:t>
            </a:r>
            <a:endParaRPr sz="1100">
              <a:solidFill>
                <a:srgbClr val="FF0000"/>
              </a:solidFill>
              <a:latin typeface="Roboto"/>
              <a:ea typeface="Roboto"/>
              <a:cs typeface="Roboto"/>
              <a:sym typeface="Roboto"/>
            </a:endParaRPr>
          </a:p>
        </p:txBody>
      </p:sp>
      <p:pic>
        <p:nvPicPr>
          <p:cNvPr id="287" name="Google Shape;287;p38"/>
          <p:cNvPicPr preferRelativeResize="0"/>
          <p:nvPr/>
        </p:nvPicPr>
        <p:blipFill>
          <a:blip r:embed="rId3">
            <a:alphaModFix/>
          </a:blip>
          <a:stretch>
            <a:fillRect/>
          </a:stretch>
        </p:blipFill>
        <p:spPr>
          <a:xfrm>
            <a:off x="342900" y="1046863"/>
            <a:ext cx="7650899" cy="3742286"/>
          </a:xfrm>
          <a:prstGeom prst="rect">
            <a:avLst/>
          </a:prstGeom>
          <a:noFill/>
          <a:ln>
            <a:noFill/>
          </a:ln>
          <a:effectLst>
            <a:outerShdw blurRad="714375" rotWithShape="0" algn="bl" dir="3660000" dist="66675">
              <a:srgbClr val="000000">
                <a:alpha val="22000"/>
              </a:srgbClr>
            </a:outerShdw>
          </a:effectLst>
        </p:spPr>
      </p:pic>
      <p:pic>
        <p:nvPicPr>
          <p:cNvPr id="288" name="Google Shape;288;p38"/>
          <p:cNvPicPr preferRelativeResize="0"/>
          <p:nvPr/>
        </p:nvPicPr>
        <p:blipFill>
          <a:blip r:embed="rId4">
            <a:alphaModFix/>
          </a:blip>
          <a:stretch>
            <a:fillRect/>
          </a:stretch>
        </p:blipFill>
        <p:spPr>
          <a:xfrm>
            <a:off x="342900" y="1035388"/>
            <a:ext cx="7650890" cy="3742274"/>
          </a:xfrm>
          <a:prstGeom prst="rect">
            <a:avLst/>
          </a:prstGeom>
          <a:noFill/>
          <a:ln>
            <a:noFill/>
          </a:ln>
          <a:effectLst>
            <a:outerShdw blurRad="714375" rotWithShape="0" algn="bl" dir="3720000" dist="66675">
              <a:srgbClr val="000000">
                <a:alpha val="20000"/>
              </a:srgbClr>
            </a:outerShdw>
          </a:effectLst>
        </p:spPr>
      </p:pic>
      <p:sp>
        <p:nvSpPr>
          <p:cNvPr id="289" name="Google Shape;289;p38"/>
          <p:cNvSpPr txBox="1"/>
          <p:nvPr/>
        </p:nvSpPr>
        <p:spPr>
          <a:xfrm>
            <a:off x="3629850" y="4845375"/>
            <a:ext cx="10770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Worklog reports</a:t>
            </a:r>
            <a:endParaRPr sz="1100">
              <a:solidFill>
                <a:srgbClr val="FF0000"/>
              </a:solidFill>
              <a:latin typeface="Roboto"/>
              <a:ea typeface="Roboto"/>
              <a:cs typeface="Roboto"/>
              <a:sym typeface="Roboto"/>
            </a:endParaRPr>
          </a:p>
        </p:txBody>
      </p:sp>
      <p:sp>
        <p:nvSpPr>
          <p:cNvPr id="290" name="Google Shape;290;p38"/>
          <p:cNvSpPr txBox="1"/>
          <p:nvPr/>
        </p:nvSpPr>
        <p:spPr>
          <a:xfrm>
            <a:off x="3308550" y="4845375"/>
            <a:ext cx="17196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Jira Software Agile reports</a:t>
            </a:r>
            <a:endParaRPr sz="1100">
              <a:solidFill>
                <a:srgbClr val="FF0000"/>
              </a:solidFill>
              <a:latin typeface="Roboto"/>
              <a:ea typeface="Roboto"/>
              <a:cs typeface="Roboto"/>
              <a:sym typeface="Roboto"/>
            </a:endParaRPr>
          </a:p>
        </p:txBody>
      </p:sp>
      <p:sp>
        <p:nvSpPr>
          <p:cNvPr id="291" name="Google Shape;291;p38"/>
          <p:cNvSpPr txBox="1"/>
          <p:nvPr/>
        </p:nvSpPr>
        <p:spPr>
          <a:xfrm>
            <a:off x="3343050" y="4845375"/>
            <a:ext cx="16506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Jira Service Desk reports</a:t>
            </a:r>
            <a:endParaRPr sz="1100">
              <a:solidFill>
                <a:srgbClr val="FF0000"/>
              </a:solidFill>
              <a:latin typeface="Roboto"/>
              <a:ea typeface="Roboto"/>
              <a:cs typeface="Roboto"/>
              <a:sym typeface="Roboto"/>
            </a:endParaRPr>
          </a:p>
        </p:txBody>
      </p:sp>
      <p:sp>
        <p:nvSpPr>
          <p:cNvPr id="292" name="Google Shape;292;p38"/>
          <p:cNvSpPr txBox="1"/>
          <p:nvPr/>
        </p:nvSpPr>
        <p:spPr>
          <a:xfrm>
            <a:off x="3598500" y="4845375"/>
            <a:ext cx="11397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 sz="1100">
                <a:solidFill>
                  <a:srgbClr val="FF0000"/>
                </a:solidFill>
                <a:latin typeface="Roboto"/>
                <a:ea typeface="Roboto"/>
                <a:cs typeface="Roboto"/>
                <a:sym typeface="Roboto"/>
              </a:rPr>
              <a:t>W</a:t>
            </a:r>
            <a:r>
              <a:rPr lang="en" sz="1100">
                <a:solidFill>
                  <a:srgbClr val="FF0000"/>
                </a:solidFill>
                <a:latin typeface="Roboto"/>
                <a:ea typeface="Roboto"/>
                <a:cs typeface="Roboto"/>
                <a:sym typeface="Roboto"/>
              </a:rPr>
              <a:t>orkflow reports</a:t>
            </a:r>
            <a:endParaRPr sz="1100">
              <a:solidFill>
                <a:srgbClr val="FF0000"/>
              </a:solidFill>
              <a:latin typeface="Roboto"/>
              <a:ea typeface="Roboto"/>
              <a:cs typeface="Roboto"/>
              <a:sym typeface="Roboto"/>
            </a:endParaRPr>
          </a:p>
        </p:txBody>
      </p:sp>
      <p:pic>
        <p:nvPicPr>
          <p:cNvPr id="293" name="Google Shape;293;p38"/>
          <p:cNvPicPr preferRelativeResize="0"/>
          <p:nvPr/>
        </p:nvPicPr>
        <p:blipFill>
          <a:blip r:embed="rId5">
            <a:alphaModFix/>
          </a:blip>
          <a:stretch>
            <a:fillRect/>
          </a:stretch>
        </p:blipFill>
        <p:spPr>
          <a:xfrm>
            <a:off x="342900" y="1035387"/>
            <a:ext cx="7650899" cy="3742286"/>
          </a:xfrm>
          <a:prstGeom prst="rect">
            <a:avLst/>
          </a:prstGeom>
          <a:noFill/>
          <a:ln>
            <a:noFill/>
          </a:ln>
        </p:spPr>
      </p:pic>
      <p:pic>
        <p:nvPicPr>
          <p:cNvPr id="294" name="Google Shape;294;p38"/>
          <p:cNvPicPr preferRelativeResize="0"/>
          <p:nvPr/>
        </p:nvPicPr>
        <p:blipFill>
          <a:blip r:embed="rId6">
            <a:alphaModFix/>
          </a:blip>
          <a:stretch>
            <a:fillRect/>
          </a:stretch>
        </p:blipFill>
        <p:spPr>
          <a:xfrm>
            <a:off x="342900" y="1035375"/>
            <a:ext cx="7650899" cy="3742295"/>
          </a:xfrm>
          <a:prstGeom prst="rect">
            <a:avLst/>
          </a:prstGeom>
          <a:noFill/>
          <a:ln>
            <a:noFill/>
          </a:ln>
          <a:effectLst>
            <a:outerShdw blurRad="714375" rotWithShape="0" algn="bl" dir="3480000" dist="66675">
              <a:srgbClr val="000000">
                <a:alpha val="22000"/>
              </a:srgbClr>
            </a:outerShdw>
          </a:effectLst>
        </p:spPr>
      </p:pic>
      <p:pic>
        <p:nvPicPr>
          <p:cNvPr id="295" name="Google Shape;295;p38"/>
          <p:cNvPicPr preferRelativeResize="0"/>
          <p:nvPr/>
        </p:nvPicPr>
        <p:blipFill>
          <a:blip r:embed="rId7">
            <a:alphaModFix/>
          </a:blip>
          <a:stretch>
            <a:fillRect/>
          </a:stretch>
        </p:blipFill>
        <p:spPr>
          <a:xfrm>
            <a:off x="342900" y="1035375"/>
            <a:ext cx="7650899" cy="3742279"/>
          </a:xfrm>
          <a:prstGeom prst="rect">
            <a:avLst/>
          </a:prstGeom>
          <a:noFill/>
          <a:ln>
            <a:noFill/>
          </a:ln>
          <a:effectLst>
            <a:outerShdw blurRad="714375" rotWithShape="0" algn="bl" dir="3540000" dist="66675">
              <a:srgbClr val="000000">
                <a:alpha val="22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1000"/>
                                        <p:tgtEl>
                                          <p:spTgt spid="288"/>
                                        </p:tgtEl>
                                        <p:attrNameLst>
                                          <p:attrName>ppt_x</p:attrName>
                                        </p:attrNameLst>
                                      </p:cBhvr>
                                      <p:tavLst>
                                        <p:tav fmla="" tm="0">
                                          <p:val>
                                            <p:strVal val="#ppt_x+1"/>
                                          </p:val>
                                        </p:tav>
                                        <p:tav fmla="" tm="100000">
                                          <p:val>
                                            <p:strVal val="#ppt_x"/>
                                          </p:val>
                                        </p:tav>
                                      </p:tavLst>
                                    </p:anim>
                                  </p:childTnLst>
                                </p:cTn>
                              </p:par>
                              <p:par>
                                <p:cTn fill="hold" nodeType="withEffect" presetClass="exit" presetID="10" presetSubtype="0">
                                  <p:stCondLst>
                                    <p:cond delay="0"/>
                                  </p:stCondLst>
                                  <p:childTnLst>
                                    <p:animEffect filter="fade" transition="out">
                                      <p:cBhvr>
                                        <p:cTn dur="1000"/>
                                        <p:tgtEl>
                                          <p:spTgt spid="286"/>
                                        </p:tgtEl>
                                      </p:cBhvr>
                                    </p:animEffect>
                                    <p:set>
                                      <p:cBhvr>
                                        <p:cTn dur="1" fill="hold">
                                          <p:stCondLst>
                                            <p:cond delay="1000"/>
                                          </p:stCondLst>
                                        </p:cTn>
                                        <p:tgtEl>
                                          <p:spTgt spid="28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xit" presetID="10" presetSubtype="0">
                                  <p:stCondLst>
                                    <p:cond delay="0"/>
                                  </p:stCondLst>
                                  <p:childTnLst>
                                    <p:animEffect filter="fade" transition="out">
                                      <p:cBhvr>
                                        <p:cTn dur="1000"/>
                                        <p:tgtEl>
                                          <p:spTgt spid="289"/>
                                        </p:tgtEl>
                                      </p:cBhvr>
                                    </p:animEffect>
                                    <p:set>
                                      <p:cBhvr>
                                        <p:cTn dur="1" fill="hold">
                                          <p:stCondLst>
                                            <p:cond delay="1000"/>
                                          </p:stCondLst>
                                        </p:cTn>
                                        <p:tgtEl>
                                          <p:spTgt spid="2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1000"/>
                                        <p:tgtEl>
                                          <p:spTgt spid="294"/>
                                        </p:tgtEl>
                                        <p:attrNameLst>
                                          <p:attrName>ppt_x</p:attrName>
                                        </p:attrNameLst>
                                      </p:cBhvr>
                                      <p:tavLst>
                                        <p:tav fmla="" tm="0">
                                          <p:val>
                                            <p:strVal val="#ppt_x+1"/>
                                          </p:val>
                                        </p:tav>
                                        <p:tav fmla="" tm="100000">
                                          <p:val>
                                            <p:strVal val="#ppt_x"/>
                                          </p:val>
                                        </p:tav>
                                      </p:tavLst>
                                    </p:anim>
                                  </p:childTnLst>
                                </p:cTn>
                              </p:par>
                              <p:par>
                                <p:cTn fill="hold" nodeType="withEffect" presetClass="exit" presetID="10" presetSubtype="0">
                                  <p:stCondLst>
                                    <p:cond delay="0"/>
                                  </p:stCondLst>
                                  <p:childTnLst>
                                    <p:animEffect filter="fade" transition="out">
                                      <p:cBhvr>
                                        <p:cTn dur="1000"/>
                                        <p:tgtEl>
                                          <p:spTgt spid="292"/>
                                        </p:tgtEl>
                                      </p:cBhvr>
                                    </p:animEffect>
                                    <p:set>
                                      <p:cBhvr>
                                        <p:cTn dur="1" fill="hold">
                                          <p:stCondLst>
                                            <p:cond delay="1000"/>
                                          </p:stCondLst>
                                        </p:cTn>
                                        <p:tgtEl>
                                          <p:spTgt spid="2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1000"/>
                                        <p:tgtEl>
                                          <p:spTgt spid="295"/>
                                        </p:tgtEl>
                                        <p:attrNameLst>
                                          <p:attrName>ppt_x</p:attrName>
                                        </p:attrNameLst>
                                      </p:cBhvr>
                                      <p:tavLst>
                                        <p:tav fmla="" tm="0">
                                          <p:val>
                                            <p:strVal val="#ppt_x+1"/>
                                          </p:val>
                                        </p:tav>
                                        <p:tav fmla="" tm="100000">
                                          <p:val>
                                            <p:strVal val="#ppt_x"/>
                                          </p:val>
                                        </p:tav>
                                      </p:tavLst>
                                    </p:anim>
                                  </p:childTnLst>
                                </p:cTn>
                              </p:par>
                              <p:par>
                                <p:cTn fill="hold" nodeType="withEffect" presetClass="exit" presetID="10" presetSubtype="0">
                                  <p:stCondLst>
                                    <p:cond delay="0"/>
                                  </p:stCondLst>
                                  <p:childTnLst>
                                    <p:animEffect filter="fade" transition="out">
                                      <p:cBhvr>
                                        <p:cTn dur="1000"/>
                                        <p:tgtEl>
                                          <p:spTgt spid="290"/>
                                        </p:tgtEl>
                                      </p:cBhvr>
                                    </p:animEffect>
                                    <p:set>
                                      <p:cBhvr>
                                        <p:cTn dur="1" fill="hold">
                                          <p:stCondLst>
                                            <p:cond delay="1000"/>
                                          </p:stCondLst>
                                        </p:cTn>
                                        <p:tgtEl>
                                          <p:spTgt spid="29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9" name="Shape 299"/>
        <p:cNvGrpSpPr/>
        <p:nvPr/>
      </p:nvGrpSpPr>
      <p:grpSpPr>
        <a:xfrm>
          <a:off x="0" y="0"/>
          <a:ext cx="0" cy="0"/>
          <a:chOff x="0" y="0"/>
          <a:chExt cx="0" cy="0"/>
        </a:xfrm>
      </p:grpSpPr>
      <p:sp>
        <p:nvSpPr>
          <p:cNvPr id="300" name="Google Shape;300;p39"/>
          <p:cNvSpPr txBox="1"/>
          <p:nvPr>
            <p:ph idx="1" type="body"/>
          </p:nvPr>
        </p:nvSpPr>
        <p:spPr>
          <a:xfrm>
            <a:off x="1419750" y="423200"/>
            <a:ext cx="63045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rgbClr val="FFFFFF"/>
                </a:solidFill>
                <a:latin typeface="Roboto"/>
                <a:ea typeface="Roboto"/>
                <a:cs typeface="Roboto"/>
                <a:sym typeface="Roboto"/>
              </a:rPr>
              <a:t>How to export custom Excel reports from Jira</a:t>
            </a:r>
            <a:endParaRPr b="1" i="0" sz="2300" u="none" cap="none" strike="noStrike">
              <a:solidFill>
                <a:srgbClr val="FFFFFF"/>
              </a:solidFill>
              <a:latin typeface="Roboto"/>
              <a:ea typeface="Roboto"/>
              <a:cs typeface="Roboto"/>
              <a:sym typeface="Roboto"/>
            </a:endParaRPr>
          </a:p>
        </p:txBody>
      </p:sp>
      <p:sp>
        <p:nvSpPr>
          <p:cNvPr id="301" name="Google Shape;301;p39"/>
          <p:cNvSpPr txBox="1"/>
          <p:nvPr>
            <p:ph idx="2"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Exporting a list of issues to Excel</a:t>
            </a:r>
            <a:endParaRPr sz="500">
              <a:solidFill>
                <a:srgbClr val="FFFFFF"/>
              </a:solidFill>
              <a:latin typeface="Roboto"/>
              <a:ea typeface="Roboto"/>
              <a:cs typeface="Roboto"/>
              <a:sym typeface="Roboto"/>
            </a:endParaRPr>
          </a:p>
        </p:txBody>
      </p:sp>
      <p:sp>
        <p:nvSpPr>
          <p:cNvPr id="302" name="Google Shape;302;p39"/>
          <p:cNvSpPr txBox="1"/>
          <p:nvPr>
            <p:ph idx="3" type="body"/>
          </p:nvPr>
        </p:nvSpPr>
        <p:spPr>
          <a:xfrm>
            <a:off x="3175450" y="2845973"/>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chemeClr val="lt1"/>
                </a:solidFill>
                <a:latin typeface="Roboto"/>
                <a:ea typeface="Roboto"/>
                <a:cs typeface="Roboto"/>
                <a:sym typeface="Roboto"/>
              </a:rPr>
              <a:t>Managing </a:t>
            </a:r>
            <a:r>
              <a:rPr lang="en" sz="1100">
                <a:solidFill>
                  <a:schemeClr val="lt1"/>
                </a:solidFill>
                <a:latin typeface="Roboto"/>
                <a:ea typeface="Roboto"/>
                <a:cs typeface="Roboto"/>
                <a:sym typeface="Roboto"/>
              </a:rPr>
              <a:t>Excel</a:t>
            </a:r>
            <a:r>
              <a:rPr i="0" lang="en" sz="1100" u="none" cap="none" strike="noStrike">
                <a:solidFill>
                  <a:schemeClr val="lt1"/>
                </a:solidFill>
                <a:latin typeface="Roboto"/>
                <a:ea typeface="Roboto"/>
                <a:cs typeface="Roboto"/>
                <a:sym typeface="Roboto"/>
              </a:rPr>
              <a:t> </a:t>
            </a:r>
            <a:r>
              <a:rPr lang="en" sz="1100">
                <a:solidFill>
                  <a:schemeClr val="lt1"/>
                </a:solidFill>
                <a:latin typeface="Roboto"/>
                <a:ea typeface="Roboto"/>
                <a:cs typeface="Roboto"/>
                <a:sym typeface="Roboto"/>
              </a:rPr>
              <a:t>v</a:t>
            </a:r>
            <a:r>
              <a:rPr i="0" lang="en" sz="1100" u="none" cap="none" strike="noStrike">
                <a:solidFill>
                  <a:schemeClr val="lt1"/>
                </a:solidFill>
                <a:latin typeface="Roboto"/>
                <a:ea typeface="Roboto"/>
                <a:cs typeface="Roboto"/>
                <a:sym typeface="Roboto"/>
              </a:rPr>
              <a:t>iews</a:t>
            </a:r>
            <a:endParaRPr sz="500">
              <a:solidFill>
                <a:schemeClr val="lt1"/>
              </a:solidFill>
              <a:latin typeface="Roboto"/>
              <a:ea typeface="Roboto"/>
              <a:cs typeface="Roboto"/>
              <a:sym typeface="Roboto"/>
            </a:endParaRPr>
          </a:p>
        </p:txBody>
      </p:sp>
      <p:sp>
        <p:nvSpPr>
          <p:cNvPr id="303" name="Google Shape;303;p39"/>
          <p:cNvSpPr txBox="1"/>
          <p:nvPr>
            <p:ph idx="4"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templates</a:t>
            </a:r>
            <a:endParaRPr sz="500">
              <a:solidFill>
                <a:srgbClr val="FFFFFF"/>
              </a:solidFill>
              <a:latin typeface="Roboto"/>
              <a:ea typeface="Roboto"/>
              <a:cs typeface="Roboto"/>
              <a:sym typeface="Roboto"/>
            </a:endParaRPr>
          </a:p>
        </p:txBody>
      </p:sp>
      <p:sp>
        <p:nvSpPr>
          <p:cNvPr id="304" name="Google Shape;304;p39"/>
          <p:cNvSpPr txBox="1"/>
          <p:nvPr>
            <p:ph idx="5"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Creating Excel reports from Jira</a:t>
            </a:r>
            <a:endParaRPr sz="1100">
              <a:solidFill>
                <a:srgbClr val="FFFFFF"/>
              </a:solidFill>
              <a:latin typeface="Roboto"/>
              <a:ea typeface="Roboto"/>
              <a:cs typeface="Roboto"/>
              <a:sym typeface="Roboto"/>
            </a:endParaRPr>
          </a:p>
        </p:txBody>
      </p:sp>
      <p:sp>
        <p:nvSpPr>
          <p:cNvPr id="305" name="Google Shape;305;p39"/>
          <p:cNvSpPr txBox="1"/>
          <p:nvPr>
            <p:ph idx="6"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API, REST API, Automation</a:t>
            </a:r>
            <a:endParaRPr sz="1100">
              <a:solidFill>
                <a:srgbClr val="FFFFFF"/>
              </a:solidFill>
              <a:latin typeface="Roboto"/>
              <a:ea typeface="Roboto"/>
              <a:cs typeface="Roboto"/>
              <a:sym typeface="Roboto"/>
            </a:endParaRPr>
          </a:p>
        </p:txBody>
      </p:sp>
      <p:sp>
        <p:nvSpPr>
          <p:cNvPr id="306" name="Google Shape;306;p39"/>
          <p:cNvSpPr txBox="1"/>
          <p:nvPr>
            <p:ph idx="7"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307" name="Google Shape;307;p39"/>
          <p:cNvSpPr txBox="1"/>
          <p:nvPr>
            <p:ph idx="8"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Comparison of Jira Excel export options</a:t>
            </a:r>
            <a:endParaRPr sz="5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idx="3" type="body"/>
          </p:nvPr>
        </p:nvSpPr>
        <p:spPr>
          <a:xfrm>
            <a:off x="4889275" y="333450"/>
            <a:ext cx="4046100" cy="363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100"/>
              <a:buFont typeface="Arial"/>
              <a:buNone/>
            </a:pPr>
            <a:r>
              <a:rPr b="1" i="0" lang="en" sz="2300" u="none" cap="none" strike="noStrike">
                <a:solidFill>
                  <a:srgbClr val="FFFFFF"/>
                </a:solidFill>
                <a:latin typeface="Roboto"/>
                <a:ea typeface="Roboto"/>
                <a:cs typeface="Roboto"/>
                <a:sym typeface="Roboto"/>
              </a:rPr>
              <a:t>What is</a:t>
            </a:r>
            <a:r>
              <a:rPr b="1" lang="en" sz="2300">
                <a:solidFill>
                  <a:srgbClr val="FFFFFF"/>
                </a:solidFill>
                <a:latin typeface="Roboto"/>
                <a:ea typeface="Roboto"/>
                <a:cs typeface="Roboto"/>
                <a:sym typeface="Roboto"/>
              </a:rPr>
              <a:t> </a:t>
            </a:r>
            <a:r>
              <a:rPr b="1" lang="en" sz="2300">
                <a:solidFill>
                  <a:srgbClr val="FFFFFF"/>
                </a:solidFill>
                <a:latin typeface="Roboto"/>
                <a:ea typeface="Roboto"/>
                <a:cs typeface="Roboto"/>
                <a:sym typeface="Roboto"/>
              </a:rPr>
              <a:t>Better Excel Exporter</a:t>
            </a:r>
            <a:r>
              <a:rPr b="1" i="0" lang="en" sz="2300" u="none" cap="none" strike="noStrike">
                <a:solidFill>
                  <a:srgbClr val="FFFFFF"/>
                </a:solidFill>
                <a:latin typeface="Roboto"/>
                <a:ea typeface="Roboto"/>
                <a:cs typeface="Roboto"/>
                <a:sym typeface="Roboto"/>
              </a:rPr>
              <a:t>?</a:t>
            </a:r>
            <a:endParaRPr b="1" i="0" sz="2300" u="none" cap="none" strike="noStrike">
              <a:solidFill>
                <a:srgbClr val="FFFFFF"/>
              </a:solidFill>
              <a:latin typeface="Roboto"/>
              <a:ea typeface="Roboto"/>
              <a:cs typeface="Roboto"/>
              <a:sym typeface="Roboto"/>
            </a:endParaRPr>
          </a:p>
        </p:txBody>
      </p:sp>
      <p:sp>
        <p:nvSpPr>
          <p:cNvPr id="116" name="Google Shape;116;p22"/>
          <p:cNvSpPr txBox="1"/>
          <p:nvPr>
            <p:ph idx="1" type="body"/>
          </p:nvPr>
        </p:nvSpPr>
        <p:spPr>
          <a:xfrm>
            <a:off x="156300" y="3062709"/>
            <a:ext cx="4343400" cy="192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 sz="1100">
                <a:solidFill>
                  <a:schemeClr val="lt1"/>
                </a:solidFill>
                <a:latin typeface="Roboto"/>
                <a:ea typeface="Roboto"/>
                <a:cs typeface="Roboto"/>
                <a:sym typeface="Roboto"/>
              </a:rPr>
              <a:t>Reliable maintenance, guaranteed support and top-notch docs</a:t>
            </a:r>
            <a:endParaRPr i="0" sz="1100" u="none" cap="none" strike="noStrike">
              <a:solidFill>
                <a:schemeClr val="lt1"/>
              </a:solidFill>
              <a:latin typeface="Roboto"/>
              <a:ea typeface="Roboto"/>
              <a:cs typeface="Roboto"/>
              <a:sym typeface="Roboto"/>
            </a:endParaRPr>
          </a:p>
        </p:txBody>
      </p:sp>
      <p:sp>
        <p:nvSpPr>
          <p:cNvPr id="117" name="Google Shape;117;p22"/>
          <p:cNvSpPr txBox="1"/>
          <p:nvPr>
            <p:ph idx="1" type="body"/>
          </p:nvPr>
        </p:nvSpPr>
        <p:spPr>
          <a:xfrm>
            <a:off x="230489" y="3977428"/>
            <a:ext cx="4154700" cy="47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800">
                <a:solidFill>
                  <a:schemeClr val="lt1"/>
                </a:solidFill>
                <a:latin typeface="Roboto"/>
                <a:ea typeface="Roboto"/>
                <a:cs typeface="Roboto"/>
                <a:sym typeface="Roboto"/>
              </a:rPr>
              <a:t>Powering 4000</a:t>
            </a:r>
            <a:r>
              <a:rPr b="1" lang="en" sz="1800">
                <a:solidFill>
                  <a:schemeClr val="lt1"/>
                </a:solidFill>
                <a:latin typeface="Roboto"/>
                <a:ea typeface="Roboto"/>
                <a:cs typeface="Roboto"/>
                <a:sym typeface="Roboto"/>
              </a:rPr>
              <a:t>+ customers</a:t>
            </a:r>
            <a:endParaRPr b="1" sz="1800">
              <a:solidFill>
                <a:schemeClr val="lt1"/>
              </a:solidFill>
              <a:latin typeface="Roboto"/>
              <a:ea typeface="Roboto"/>
              <a:cs typeface="Roboto"/>
              <a:sym typeface="Roboto"/>
            </a:endParaRPr>
          </a:p>
          <a:p>
            <a:pPr indent="0" lvl="0" marL="0" marR="0" rtl="0" algn="ctr">
              <a:spcBef>
                <a:spcPts val="0"/>
              </a:spcBef>
              <a:spcAft>
                <a:spcPts val="0"/>
              </a:spcAft>
              <a:buNone/>
            </a:pPr>
            <a:r>
              <a:rPr lang="en" sz="1100">
                <a:solidFill>
                  <a:schemeClr val="lt1"/>
                </a:solidFill>
                <a:latin typeface="Roboto"/>
                <a:ea typeface="Roboto"/>
                <a:cs typeface="Roboto"/>
                <a:sym typeface="Roboto"/>
              </a:rPr>
              <a:t>Amazon, Airbnb, </a:t>
            </a:r>
            <a:r>
              <a:rPr lang="en" sz="1100">
                <a:solidFill>
                  <a:schemeClr val="lt1"/>
                </a:solidFill>
                <a:latin typeface="Roboto"/>
                <a:ea typeface="Roboto"/>
                <a:cs typeface="Roboto"/>
                <a:sym typeface="Roboto"/>
              </a:rPr>
              <a:t>Boeing, </a:t>
            </a:r>
            <a:r>
              <a:rPr lang="en" sz="1100">
                <a:solidFill>
                  <a:schemeClr val="lt1"/>
                </a:solidFill>
                <a:latin typeface="Roboto"/>
                <a:ea typeface="Roboto"/>
                <a:cs typeface="Roboto"/>
                <a:sym typeface="Roboto"/>
              </a:rPr>
              <a:t>Mercedes, McDonald’s, NASA, etc.</a:t>
            </a:r>
            <a:endParaRPr sz="1100">
              <a:solidFill>
                <a:schemeClr val="lt1"/>
              </a:solidFill>
              <a:latin typeface="Roboto"/>
              <a:ea typeface="Roboto"/>
              <a:cs typeface="Roboto"/>
              <a:sym typeface="Roboto"/>
            </a:endParaRPr>
          </a:p>
        </p:txBody>
      </p:sp>
      <p:sp>
        <p:nvSpPr>
          <p:cNvPr id="118" name="Google Shape;118;p22"/>
          <p:cNvSpPr txBox="1"/>
          <p:nvPr/>
        </p:nvSpPr>
        <p:spPr>
          <a:xfrm>
            <a:off x="5552750" y="1582650"/>
            <a:ext cx="2719200" cy="3321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164F86"/>
              </a:buClr>
              <a:buSzPts val="2300"/>
              <a:buFont typeface="Arial"/>
              <a:buNone/>
            </a:pPr>
            <a:r>
              <a:rPr b="1" lang="en" sz="1800">
                <a:solidFill>
                  <a:srgbClr val="FFFFFF"/>
                </a:solidFill>
                <a:latin typeface="Roboto"/>
                <a:ea typeface="Roboto"/>
                <a:cs typeface="Roboto"/>
                <a:sym typeface="Roboto"/>
              </a:rPr>
              <a:t>On the market since 2014</a:t>
            </a:r>
            <a:endParaRPr b="1" sz="1800">
              <a:solidFill>
                <a:srgbClr val="FFFFFF"/>
              </a:solidFill>
              <a:latin typeface="Roboto"/>
              <a:ea typeface="Roboto"/>
              <a:cs typeface="Roboto"/>
              <a:sym typeface="Roboto"/>
            </a:endParaRPr>
          </a:p>
        </p:txBody>
      </p:sp>
      <p:sp>
        <p:nvSpPr>
          <p:cNvPr id="119" name="Google Shape;119;p22"/>
          <p:cNvSpPr txBox="1"/>
          <p:nvPr/>
        </p:nvSpPr>
        <p:spPr>
          <a:xfrm>
            <a:off x="5617100" y="3046950"/>
            <a:ext cx="2590500" cy="224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Top rated app for Jira Server</a:t>
            </a:r>
            <a:endParaRPr sz="1100">
              <a:solidFill>
                <a:srgbClr val="FFFFFF"/>
              </a:solidFill>
              <a:latin typeface="Roboto"/>
              <a:ea typeface="Roboto"/>
              <a:cs typeface="Roboto"/>
              <a:sym typeface="Roboto"/>
            </a:endParaRPr>
          </a:p>
        </p:txBody>
      </p:sp>
      <p:sp>
        <p:nvSpPr>
          <p:cNvPr id="120" name="Google Shape;120;p22"/>
          <p:cNvSpPr txBox="1"/>
          <p:nvPr>
            <p:ph idx="1" type="body"/>
          </p:nvPr>
        </p:nvSpPr>
        <p:spPr>
          <a:xfrm>
            <a:off x="245681" y="1582641"/>
            <a:ext cx="4124400" cy="47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800">
                <a:solidFill>
                  <a:schemeClr val="lt1"/>
                </a:solidFill>
                <a:latin typeface="Roboto"/>
                <a:ea typeface="Roboto"/>
                <a:cs typeface="Roboto"/>
                <a:sym typeface="Roboto"/>
              </a:rPr>
              <a:t>Experience</a:t>
            </a:r>
            <a:endParaRPr b="1" sz="1800">
              <a:solidFill>
                <a:schemeClr val="lt1"/>
              </a:solidFill>
              <a:latin typeface="Roboto"/>
              <a:ea typeface="Roboto"/>
              <a:cs typeface="Roboto"/>
              <a:sym typeface="Roboto"/>
            </a:endParaRPr>
          </a:p>
          <a:p>
            <a:pPr indent="0" lvl="0" marL="0" marR="0" rtl="0" algn="ctr">
              <a:spcBef>
                <a:spcPts val="0"/>
              </a:spcBef>
              <a:spcAft>
                <a:spcPts val="0"/>
              </a:spcAft>
              <a:buNone/>
            </a:pPr>
            <a:r>
              <a:rPr lang="en" sz="1100">
                <a:solidFill>
                  <a:schemeClr val="lt1"/>
                </a:solidFill>
                <a:latin typeface="Roboto"/>
                <a:ea typeface="Roboto"/>
                <a:cs typeface="Roboto"/>
                <a:sym typeface="Roboto"/>
              </a:rPr>
              <a:t>10+ years in the Atlassian Ecosystem</a:t>
            </a:r>
            <a:endParaRPr i="0" sz="1100" u="none" cap="none" strike="noStrike">
              <a:solidFill>
                <a:schemeClr val="lt1"/>
              </a:solidFill>
              <a:latin typeface="Roboto"/>
              <a:ea typeface="Roboto"/>
              <a:cs typeface="Roboto"/>
              <a:sym typeface="Roboto"/>
            </a:endParaRPr>
          </a:p>
        </p:txBody>
      </p:sp>
      <p:sp>
        <p:nvSpPr>
          <p:cNvPr id="121" name="Google Shape;121;p22"/>
          <p:cNvSpPr txBox="1"/>
          <p:nvPr/>
        </p:nvSpPr>
        <p:spPr>
          <a:xfrm>
            <a:off x="1149459" y="333459"/>
            <a:ext cx="2357100" cy="363600"/>
          </a:xfrm>
          <a:prstGeom prst="rect">
            <a:avLst/>
          </a:prstGeom>
          <a:no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 sz="2300">
                <a:solidFill>
                  <a:schemeClr val="lt1"/>
                </a:solidFill>
                <a:latin typeface="Roboto"/>
                <a:ea typeface="Roboto"/>
                <a:cs typeface="Roboto"/>
                <a:sym typeface="Roboto"/>
              </a:rPr>
              <a:t>Who is Midori?</a:t>
            </a:r>
            <a:endParaRPr b="1" sz="2300">
              <a:solidFill>
                <a:schemeClr val="lt1"/>
              </a:solidFill>
              <a:latin typeface="Roboto"/>
              <a:ea typeface="Roboto"/>
              <a:cs typeface="Roboto"/>
              <a:sym typeface="Roboto"/>
            </a:endParaRPr>
          </a:p>
        </p:txBody>
      </p:sp>
      <p:sp>
        <p:nvSpPr>
          <p:cNvPr id="122" name="Google Shape;122;p22"/>
          <p:cNvSpPr txBox="1"/>
          <p:nvPr/>
        </p:nvSpPr>
        <p:spPr>
          <a:xfrm>
            <a:off x="5147875" y="3829825"/>
            <a:ext cx="3528900" cy="7695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800">
                <a:solidFill>
                  <a:srgbClr val="FFFFFF"/>
                </a:solidFill>
                <a:latin typeface="Roboto"/>
                <a:ea typeface="Roboto"/>
                <a:cs typeface="Roboto"/>
                <a:sym typeface="Roboto"/>
              </a:rPr>
              <a:t>Jira reporting</a:t>
            </a:r>
            <a:endParaRPr b="1" sz="1800">
              <a:solidFill>
                <a:srgbClr val="FFFFFF"/>
              </a:solidFill>
              <a:latin typeface="Roboto"/>
              <a:ea typeface="Roboto"/>
              <a:cs typeface="Roboto"/>
              <a:sym typeface="Roboto"/>
            </a:endParaRPr>
          </a:p>
          <a:p>
            <a:pPr indent="0" lvl="0" marL="0" rtl="0" algn="ctr">
              <a:spcBef>
                <a:spcPts val="0"/>
              </a:spcBef>
              <a:spcAft>
                <a:spcPts val="0"/>
              </a:spcAft>
              <a:buNone/>
            </a:pPr>
            <a:r>
              <a:rPr b="1" lang="en" sz="1800">
                <a:solidFill>
                  <a:srgbClr val="FFFFFF"/>
                </a:solidFill>
                <a:latin typeface="Roboto"/>
                <a:ea typeface="Roboto"/>
                <a:cs typeface="Roboto"/>
                <a:sym typeface="Roboto"/>
              </a:rPr>
              <a:t>with native Excel spreadsheets</a:t>
            </a:r>
            <a:endParaRPr b="1" sz="18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All Excel data analysis features on all Jira data</a:t>
            </a:r>
            <a:endParaRPr sz="1100">
              <a:solidFill>
                <a:srgbClr val="FFFFFF"/>
              </a:solidFill>
              <a:latin typeface="Roboto"/>
              <a:ea typeface="Roboto"/>
              <a:cs typeface="Roboto"/>
              <a:sym typeface="Roboto"/>
            </a:endParaRPr>
          </a:p>
        </p:txBody>
      </p:sp>
      <p:pic>
        <p:nvPicPr>
          <p:cNvPr id="123" name="Google Shape;123;p22"/>
          <p:cNvPicPr preferRelativeResize="0"/>
          <p:nvPr/>
        </p:nvPicPr>
        <p:blipFill rotWithShape="1">
          <a:blip r:embed="rId3">
            <a:alphaModFix/>
          </a:blip>
          <a:srcRect b="0" l="0" r="0" t="0"/>
          <a:stretch/>
        </p:blipFill>
        <p:spPr>
          <a:xfrm>
            <a:off x="6655219" y="726909"/>
            <a:ext cx="514350" cy="514350"/>
          </a:xfrm>
          <a:prstGeom prst="rect">
            <a:avLst/>
          </a:prstGeom>
          <a:noFill/>
          <a:ln>
            <a:noFill/>
          </a:ln>
        </p:spPr>
      </p:pic>
      <p:pic>
        <p:nvPicPr>
          <p:cNvPr id="124" name="Google Shape;124;p22"/>
          <p:cNvPicPr preferRelativeResize="0"/>
          <p:nvPr/>
        </p:nvPicPr>
        <p:blipFill rotWithShape="1">
          <a:blip r:embed="rId4">
            <a:alphaModFix/>
          </a:blip>
          <a:srcRect b="0" l="0" r="0" t="0"/>
          <a:stretch/>
        </p:blipFill>
        <p:spPr>
          <a:xfrm>
            <a:off x="2070778" y="726905"/>
            <a:ext cx="514350" cy="514350"/>
          </a:xfrm>
          <a:prstGeom prst="rect">
            <a:avLst/>
          </a:prstGeom>
          <a:noFill/>
          <a:ln cap="flat" cmpd="sng" w="9525">
            <a:solidFill>
              <a:srgbClr val="FFFFFF"/>
            </a:solidFill>
            <a:prstDash val="solid"/>
            <a:round/>
            <a:headEnd len="sm" w="sm" type="none"/>
            <a:tailEnd len="sm" w="sm" type="none"/>
          </a:ln>
        </p:spPr>
      </p:pic>
      <p:pic>
        <p:nvPicPr>
          <p:cNvPr id="125" name="Google Shape;125;p22"/>
          <p:cNvPicPr preferRelativeResize="0"/>
          <p:nvPr/>
        </p:nvPicPr>
        <p:blipFill rotWithShape="1">
          <a:blip r:embed="rId5">
            <a:alphaModFix/>
          </a:blip>
          <a:srcRect b="0" l="0" r="29627" t="0"/>
          <a:stretch/>
        </p:blipFill>
        <p:spPr>
          <a:xfrm>
            <a:off x="6115861" y="2701800"/>
            <a:ext cx="1592975" cy="331975"/>
          </a:xfrm>
          <a:prstGeom prst="rect">
            <a:avLst/>
          </a:prstGeom>
          <a:noFill/>
          <a:ln>
            <a:noFill/>
          </a:ln>
        </p:spPr>
      </p:pic>
      <p:pic>
        <p:nvPicPr>
          <p:cNvPr id="126" name="Google Shape;126;p22"/>
          <p:cNvPicPr preferRelativeResize="0"/>
          <p:nvPr/>
        </p:nvPicPr>
        <p:blipFill>
          <a:blip r:embed="rId6">
            <a:alphaModFix/>
          </a:blip>
          <a:stretch>
            <a:fillRect/>
          </a:stretch>
        </p:blipFill>
        <p:spPr>
          <a:xfrm>
            <a:off x="1326778" y="2701800"/>
            <a:ext cx="1962281" cy="331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0"/>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i="0" lang="en" sz="2700" u="none" cap="none" strike="noStrike">
                <a:solidFill>
                  <a:schemeClr val="lt1"/>
                </a:solidFill>
                <a:latin typeface="Roboto"/>
                <a:ea typeface="Roboto"/>
                <a:cs typeface="Roboto"/>
                <a:sym typeface="Roboto"/>
              </a:rPr>
              <a:t>Managing </a:t>
            </a:r>
            <a:r>
              <a:rPr b="1" lang="en" sz="2700">
                <a:solidFill>
                  <a:schemeClr val="lt1"/>
                </a:solidFill>
                <a:latin typeface="Roboto"/>
                <a:ea typeface="Roboto"/>
                <a:cs typeface="Roboto"/>
                <a:sym typeface="Roboto"/>
              </a:rPr>
              <a:t>Excel</a:t>
            </a:r>
            <a:r>
              <a:rPr b="1" i="0" lang="en" sz="2700" u="none" cap="none" strike="noStrike">
                <a:solidFill>
                  <a:schemeClr val="lt1"/>
                </a:solidFill>
                <a:latin typeface="Roboto"/>
                <a:ea typeface="Roboto"/>
                <a:cs typeface="Roboto"/>
                <a:sym typeface="Roboto"/>
              </a:rPr>
              <a:t> </a:t>
            </a:r>
            <a:r>
              <a:rPr b="1" lang="en" sz="2700">
                <a:solidFill>
                  <a:schemeClr val="lt1"/>
                </a:solidFill>
                <a:latin typeface="Roboto"/>
                <a:ea typeface="Roboto"/>
                <a:cs typeface="Roboto"/>
                <a:sym typeface="Roboto"/>
              </a:rPr>
              <a:t>views</a:t>
            </a:r>
            <a:endParaRPr b="1" sz="2700">
              <a:solidFill>
                <a:schemeClr val="lt1"/>
              </a:solidFill>
              <a:latin typeface="Roboto"/>
              <a:ea typeface="Roboto"/>
              <a:cs typeface="Roboto"/>
              <a:sym typeface="Roboto"/>
            </a:endParaRPr>
          </a:p>
        </p:txBody>
      </p:sp>
      <p:sp>
        <p:nvSpPr>
          <p:cNvPr id="313" name="Google Shape;313;p40"/>
          <p:cNvSpPr txBox="1"/>
          <p:nvPr>
            <p:ph idx="5" type="body"/>
          </p:nvPr>
        </p:nvSpPr>
        <p:spPr>
          <a:xfrm>
            <a:off x="560306" y="2415047"/>
            <a:ext cx="2078100" cy="41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000"/>
              <a:buFont typeface="Arial"/>
              <a:buNone/>
            </a:pPr>
            <a:r>
              <a:rPr b="1" i="0" lang="en" u="none" cap="none" strike="noStrike">
                <a:solidFill>
                  <a:schemeClr val="lt1"/>
                </a:solidFill>
                <a:latin typeface="Roboto"/>
                <a:ea typeface="Roboto"/>
                <a:cs typeface="Roboto"/>
                <a:sym typeface="Roboto"/>
              </a:rPr>
              <a:t>What are</a:t>
            </a:r>
            <a:endParaRPr b="1">
              <a:solidFill>
                <a:schemeClr val="lt1"/>
              </a:solidFill>
              <a:latin typeface="Roboto"/>
              <a:ea typeface="Roboto"/>
              <a:cs typeface="Roboto"/>
              <a:sym typeface="Roboto"/>
            </a:endParaRPr>
          </a:p>
          <a:p>
            <a:pPr indent="0" lvl="0" marL="0" marR="0" rtl="0" algn="ctr">
              <a:spcBef>
                <a:spcPts val="0"/>
              </a:spcBef>
              <a:spcAft>
                <a:spcPts val="0"/>
              </a:spcAft>
              <a:buClr>
                <a:srgbClr val="164F86"/>
              </a:buClr>
              <a:buSzPts val="1000"/>
              <a:buFont typeface="Arial"/>
              <a:buNone/>
            </a:pPr>
            <a:r>
              <a:rPr b="1" i="0" lang="en" u="none" cap="none" strike="noStrike">
                <a:solidFill>
                  <a:schemeClr val="lt1"/>
                </a:solidFill>
                <a:latin typeface="Roboto"/>
                <a:ea typeface="Roboto"/>
                <a:cs typeface="Roboto"/>
                <a:sym typeface="Roboto"/>
              </a:rPr>
              <a:t>the </a:t>
            </a:r>
            <a:r>
              <a:rPr b="1" lang="en">
                <a:solidFill>
                  <a:schemeClr val="lt1"/>
                </a:solidFill>
                <a:latin typeface="Roboto"/>
                <a:ea typeface="Roboto"/>
                <a:cs typeface="Roboto"/>
                <a:sym typeface="Roboto"/>
              </a:rPr>
              <a:t>Excel</a:t>
            </a:r>
            <a:r>
              <a:rPr b="1" i="0" lang="en" u="none" cap="none" strike="noStrike">
                <a:solidFill>
                  <a:schemeClr val="lt1"/>
                </a:solidFill>
                <a:latin typeface="Roboto"/>
                <a:ea typeface="Roboto"/>
                <a:cs typeface="Roboto"/>
                <a:sym typeface="Roboto"/>
              </a:rPr>
              <a:t> </a:t>
            </a:r>
            <a:r>
              <a:rPr b="1" lang="en">
                <a:solidFill>
                  <a:schemeClr val="lt1"/>
                </a:solidFill>
                <a:latin typeface="Roboto"/>
                <a:ea typeface="Roboto"/>
                <a:cs typeface="Roboto"/>
                <a:sym typeface="Roboto"/>
              </a:rPr>
              <a:t>views</a:t>
            </a:r>
            <a:r>
              <a:rPr b="1" lang="en">
                <a:solidFill>
                  <a:schemeClr val="lt1"/>
                </a:solidFill>
                <a:latin typeface="Roboto"/>
                <a:ea typeface="Roboto"/>
                <a:cs typeface="Roboto"/>
                <a:sym typeface="Roboto"/>
              </a:rPr>
              <a:t>?</a:t>
            </a:r>
            <a:endParaRPr b="1" i="0" u="none" cap="none" strike="noStrike">
              <a:solidFill>
                <a:schemeClr val="lt1"/>
              </a:solidFill>
              <a:latin typeface="Roboto"/>
              <a:ea typeface="Roboto"/>
              <a:cs typeface="Roboto"/>
              <a:sym typeface="Roboto"/>
            </a:endParaRPr>
          </a:p>
        </p:txBody>
      </p:sp>
      <p:sp>
        <p:nvSpPr>
          <p:cNvPr id="314" name="Google Shape;314;p40"/>
          <p:cNvSpPr txBox="1"/>
          <p:nvPr>
            <p:ph idx="6" type="body"/>
          </p:nvPr>
        </p:nvSpPr>
        <p:spPr>
          <a:xfrm>
            <a:off x="3620100" y="2402950"/>
            <a:ext cx="1903800" cy="434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000"/>
              <a:buFont typeface="Arial"/>
              <a:buNone/>
            </a:pPr>
            <a:r>
              <a:rPr b="1" lang="en">
                <a:solidFill>
                  <a:schemeClr val="lt1"/>
                </a:solidFill>
                <a:latin typeface="Roboto"/>
                <a:ea typeface="Roboto"/>
                <a:cs typeface="Roboto"/>
                <a:sym typeface="Roboto"/>
              </a:rPr>
              <a:t>How do</a:t>
            </a:r>
            <a:r>
              <a:rPr b="1" lang="en">
                <a:solidFill>
                  <a:schemeClr val="lt1"/>
                </a:solidFill>
                <a:latin typeface="Roboto"/>
                <a:ea typeface="Roboto"/>
                <a:cs typeface="Roboto"/>
                <a:sym typeface="Roboto"/>
              </a:rPr>
              <a:t> </a:t>
            </a:r>
            <a:endParaRPr b="1">
              <a:solidFill>
                <a:schemeClr val="lt1"/>
              </a:solidFill>
              <a:latin typeface="Roboto"/>
              <a:ea typeface="Roboto"/>
              <a:cs typeface="Roboto"/>
              <a:sym typeface="Roboto"/>
            </a:endParaRPr>
          </a:p>
          <a:p>
            <a:pPr indent="0" lvl="0" marL="0" marR="0" rtl="0" algn="ctr">
              <a:spcBef>
                <a:spcPts val="0"/>
              </a:spcBef>
              <a:spcAft>
                <a:spcPts val="0"/>
              </a:spcAft>
              <a:buClr>
                <a:srgbClr val="164F86"/>
              </a:buClr>
              <a:buSzPts val="1000"/>
              <a:buFont typeface="Arial"/>
              <a:buNone/>
            </a:pPr>
            <a:r>
              <a:rPr b="1" lang="en">
                <a:solidFill>
                  <a:schemeClr val="lt1"/>
                </a:solidFill>
                <a:latin typeface="Roboto"/>
                <a:ea typeface="Roboto"/>
                <a:cs typeface="Roboto"/>
                <a:sym typeface="Roboto"/>
              </a:rPr>
              <a:t>the Excel views work</a:t>
            </a:r>
            <a:r>
              <a:rPr b="1" lang="en">
                <a:solidFill>
                  <a:schemeClr val="lt1"/>
                </a:solidFill>
                <a:latin typeface="Roboto"/>
                <a:ea typeface="Roboto"/>
                <a:cs typeface="Roboto"/>
                <a:sym typeface="Roboto"/>
              </a:rPr>
              <a:t>?</a:t>
            </a:r>
            <a:endParaRPr b="1" i="0" u="none" cap="none" strike="noStrike">
              <a:solidFill>
                <a:schemeClr val="lt1"/>
              </a:solidFill>
              <a:latin typeface="Roboto"/>
              <a:ea typeface="Roboto"/>
              <a:cs typeface="Roboto"/>
              <a:sym typeface="Roboto"/>
            </a:endParaRPr>
          </a:p>
        </p:txBody>
      </p:sp>
      <p:sp>
        <p:nvSpPr>
          <p:cNvPr id="315" name="Google Shape;315;p40"/>
          <p:cNvSpPr txBox="1"/>
          <p:nvPr>
            <p:ph idx="7" type="body"/>
          </p:nvPr>
        </p:nvSpPr>
        <p:spPr>
          <a:xfrm>
            <a:off x="6163716" y="2402953"/>
            <a:ext cx="2576400" cy="43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164F86"/>
              </a:buClr>
              <a:buSzPts val="1000"/>
              <a:buFont typeface="Arial"/>
              <a:buNone/>
            </a:pPr>
            <a:r>
              <a:rPr b="1" lang="en">
                <a:solidFill>
                  <a:schemeClr val="lt1"/>
                </a:solidFill>
                <a:latin typeface="Roboto"/>
                <a:ea typeface="Roboto"/>
                <a:cs typeface="Roboto"/>
                <a:sym typeface="Roboto"/>
              </a:rPr>
              <a:t>How to create, delete, rename, reorder Excel views?</a:t>
            </a:r>
            <a:endParaRPr b="1">
              <a:solidFill>
                <a:schemeClr val="lt1"/>
              </a:solidFill>
              <a:latin typeface="Roboto"/>
              <a:ea typeface="Roboto"/>
              <a:cs typeface="Roboto"/>
              <a:sym typeface="Roboto"/>
            </a:endParaRPr>
          </a:p>
        </p:txBody>
      </p:sp>
      <p:sp>
        <p:nvSpPr>
          <p:cNvPr id="316" name="Google Shape;316;p40"/>
          <p:cNvSpPr txBox="1"/>
          <p:nvPr>
            <p:ph idx="8" type="body"/>
          </p:nvPr>
        </p:nvSpPr>
        <p:spPr>
          <a:xfrm>
            <a:off x="727875" y="3011016"/>
            <a:ext cx="1743000" cy="7674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The options that appear in the “Export” drop-down menus.</a:t>
            </a:r>
            <a:endParaRPr i="0" sz="1100" u="none" cap="none" strike="noStrike">
              <a:solidFill>
                <a:schemeClr val="dk2"/>
              </a:solidFill>
              <a:latin typeface="Roboto"/>
              <a:ea typeface="Roboto"/>
              <a:cs typeface="Roboto"/>
              <a:sym typeface="Roboto"/>
            </a:endParaRPr>
          </a:p>
        </p:txBody>
      </p:sp>
      <p:sp>
        <p:nvSpPr>
          <p:cNvPr id="317" name="Google Shape;317;p40"/>
          <p:cNvSpPr txBox="1"/>
          <p:nvPr>
            <p:ph idx="9" type="body"/>
          </p:nvPr>
        </p:nvSpPr>
        <p:spPr>
          <a:xfrm>
            <a:off x="3573725" y="3011023"/>
            <a:ext cx="2126700" cy="14667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Each Excel view has a name plus a position in the “Export” menu.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You can select which Jira screen should offer this.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Each Excel view renders an Excel template.</a:t>
            </a:r>
            <a:endParaRPr sz="1100">
              <a:solidFill>
                <a:schemeClr val="dk2"/>
              </a:solidFill>
              <a:latin typeface="Roboto"/>
              <a:ea typeface="Roboto"/>
              <a:cs typeface="Roboto"/>
              <a:sym typeface="Roboto"/>
            </a:endParaRPr>
          </a:p>
        </p:txBody>
      </p:sp>
      <p:sp>
        <p:nvSpPr>
          <p:cNvPr id="318" name="Google Shape;318;p40"/>
          <p:cNvSpPr txBox="1"/>
          <p:nvPr>
            <p:ph idx="13" type="body"/>
          </p:nvPr>
        </p:nvSpPr>
        <p:spPr>
          <a:xfrm>
            <a:off x="6412734" y="3011016"/>
            <a:ext cx="2078100" cy="549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Just go to </a:t>
            </a:r>
            <a:br>
              <a:rPr lang="en" sz="1100">
                <a:solidFill>
                  <a:schemeClr val="dk2"/>
                </a:solidFill>
                <a:latin typeface="Roboto"/>
                <a:ea typeface="Roboto"/>
                <a:cs typeface="Roboto"/>
                <a:sym typeface="Roboto"/>
              </a:rPr>
            </a:br>
            <a:r>
              <a:rPr i="1" lang="en" sz="1100">
                <a:solidFill>
                  <a:schemeClr val="dk2"/>
                </a:solidFill>
                <a:latin typeface="Roboto"/>
                <a:ea typeface="Roboto"/>
                <a:cs typeface="Roboto"/>
                <a:sym typeface="Roboto"/>
              </a:rPr>
              <a:t>Administration </a:t>
            </a:r>
            <a:r>
              <a:rPr lang="en" sz="1100">
                <a:solidFill>
                  <a:schemeClr val="dk2"/>
                </a:solidFill>
                <a:latin typeface="Roboto"/>
                <a:ea typeface="Roboto"/>
                <a:cs typeface="Roboto"/>
                <a:sym typeface="Roboto"/>
              </a:rPr>
              <a:t>→ </a:t>
            </a:r>
            <a:r>
              <a:rPr i="1" lang="en" sz="1100">
                <a:solidFill>
                  <a:schemeClr val="dk2"/>
                </a:solidFill>
                <a:latin typeface="Roboto"/>
                <a:ea typeface="Roboto"/>
                <a:cs typeface="Roboto"/>
                <a:sym typeface="Roboto"/>
              </a:rPr>
              <a:t>Add-ons</a:t>
            </a:r>
            <a:r>
              <a:rPr lang="en" sz="1100">
                <a:solidFill>
                  <a:schemeClr val="dk2"/>
                </a:solidFill>
                <a:latin typeface="Roboto"/>
                <a:ea typeface="Roboto"/>
                <a:cs typeface="Roboto"/>
                <a:sym typeface="Roboto"/>
              </a:rPr>
              <a:t> → </a:t>
            </a:r>
            <a:r>
              <a:rPr i="1" lang="en" sz="1100">
                <a:solidFill>
                  <a:schemeClr val="dk2"/>
                </a:solidFill>
                <a:latin typeface="Roboto"/>
                <a:ea typeface="Roboto"/>
                <a:cs typeface="Roboto"/>
                <a:sym typeface="Roboto"/>
              </a:rPr>
              <a:t>Excel</a:t>
            </a:r>
            <a:r>
              <a:rPr i="1" lang="en" sz="1100">
                <a:solidFill>
                  <a:schemeClr val="dk2"/>
                </a:solidFill>
                <a:latin typeface="Roboto"/>
                <a:ea typeface="Roboto"/>
                <a:cs typeface="Roboto"/>
                <a:sym typeface="Roboto"/>
              </a:rPr>
              <a:t> Views</a:t>
            </a:r>
            <a:r>
              <a:rPr lang="en" sz="1100">
                <a:solidFill>
                  <a:schemeClr val="dk2"/>
                </a:solidFill>
                <a:latin typeface="Roboto"/>
                <a:ea typeface="Roboto"/>
                <a:cs typeface="Roboto"/>
                <a:sym typeface="Roboto"/>
              </a:rPr>
              <a:t>.</a:t>
            </a:r>
            <a:endParaRPr sz="1100">
              <a:solidFill>
                <a:schemeClr val="dk2"/>
              </a:solidFill>
              <a:latin typeface="Roboto"/>
              <a:ea typeface="Roboto"/>
              <a:cs typeface="Roboto"/>
              <a:sym typeface="Roboto"/>
            </a:endParaRPr>
          </a:p>
        </p:txBody>
      </p:sp>
      <p:pic>
        <p:nvPicPr>
          <p:cNvPr id="319" name="Google Shape;319;p40"/>
          <p:cNvPicPr preferRelativeResize="0"/>
          <p:nvPr/>
        </p:nvPicPr>
        <p:blipFill>
          <a:blip r:embed="rId3">
            <a:alphaModFix/>
          </a:blip>
          <a:stretch>
            <a:fillRect/>
          </a:stretch>
        </p:blipFill>
        <p:spPr>
          <a:xfrm>
            <a:off x="1302947" y="1587356"/>
            <a:ext cx="592931" cy="717947"/>
          </a:xfrm>
          <a:prstGeom prst="rect">
            <a:avLst/>
          </a:prstGeom>
          <a:noFill/>
          <a:ln>
            <a:noFill/>
          </a:ln>
        </p:spPr>
      </p:pic>
      <p:pic>
        <p:nvPicPr>
          <p:cNvPr id="320" name="Google Shape;320;p40"/>
          <p:cNvPicPr preferRelativeResize="0"/>
          <p:nvPr/>
        </p:nvPicPr>
        <p:blipFill>
          <a:blip r:embed="rId4">
            <a:alphaModFix/>
          </a:blip>
          <a:stretch>
            <a:fillRect/>
          </a:stretch>
        </p:blipFill>
        <p:spPr>
          <a:xfrm>
            <a:off x="4228266" y="1587356"/>
            <a:ext cx="592931" cy="717947"/>
          </a:xfrm>
          <a:prstGeom prst="rect">
            <a:avLst/>
          </a:prstGeom>
          <a:noFill/>
          <a:ln>
            <a:noFill/>
          </a:ln>
        </p:spPr>
      </p:pic>
      <p:pic>
        <p:nvPicPr>
          <p:cNvPr id="321" name="Google Shape;321;p40"/>
          <p:cNvPicPr preferRelativeResize="0"/>
          <p:nvPr/>
        </p:nvPicPr>
        <p:blipFill>
          <a:blip r:embed="rId5">
            <a:alphaModFix/>
          </a:blip>
          <a:stretch>
            <a:fillRect/>
          </a:stretch>
        </p:blipFill>
        <p:spPr>
          <a:xfrm>
            <a:off x="7153584" y="1587356"/>
            <a:ext cx="596503" cy="717947"/>
          </a:xfrm>
          <a:prstGeom prst="rect">
            <a:avLst/>
          </a:prstGeom>
          <a:noFill/>
          <a:ln>
            <a:noFill/>
          </a:ln>
        </p:spPr>
      </p:pic>
      <p:sp>
        <p:nvSpPr>
          <p:cNvPr id="322" name="Google Shape;322;p40"/>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Concepts</a:t>
            </a:r>
            <a:endParaRPr sz="1400">
              <a:solidFill>
                <a:schemeClr val="dk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1"/>
          <p:cNvSpPr/>
          <p:nvPr/>
        </p:nvSpPr>
        <p:spPr>
          <a:xfrm>
            <a:off x="342900" y="252950"/>
            <a:ext cx="34383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Managing Excel views</a:t>
            </a:r>
            <a:endParaRPr b="1" sz="2700">
              <a:solidFill>
                <a:schemeClr val="lt1"/>
              </a:solidFill>
              <a:latin typeface="Roboto"/>
              <a:ea typeface="Roboto"/>
              <a:cs typeface="Roboto"/>
              <a:sym typeface="Roboto"/>
            </a:endParaRPr>
          </a:p>
        </p:txBody>
      </p:sp>
      <p:sp>
        <p:nvSpPr>
          <p:cNvPr id="328" name="Google Shape;328;p41"/>
          <p:cNvSpPr txBox="1"/>
          <p:nvPr/>
        </p:nvSpPr>
        <p:spPr>
          <a:xfrm>
            <a:off x="342900" y="644000"/>
            <a:ext cx="42342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Excel </a:t>
            </a:r>
            <a:r>
              <a:rPr lang="en" sz="1400">
                <a:solidFill>
                  <a:schemeClr val="dk2"/>
                </a:solidFill>
                <a:latin typeface="Roboto"/>
                <a:ea typeface="Roboto"/>
                <a:cs typeface="Roboto"/>
                <a:sym typeface="Roboto"/>
              </a:rPr>
              <a:t>views are </a:t>
            </a:r>
            <a:r>
              <a:rPr lang="en" sz="1400">
                <a:solidFill>
                  <a:schemeClr val="dk2"/>
                </a:solidFill>
                <a:latin typeface="Roboto"/>
                <a:ea typeface="Roboto"/>
                <a:cs typeface="Roboto"/>
                <a:sym typeface="Roboto"/>
              </a:rPr>
              <a:t>managed in the Jira admin interface</a:t>
            </a:r>
            <a:endParaRPr sz="1400">
              <a:solidFill>
                <a:schemeClr val="dk2"/>
              </a:solidFill>
              <a:latin typeface="Roboto"/>
              <a:ea typeface="Roboto"/>
              <a:cs typeface="Roboto"/>
              <a:sym typeface="Roboto"/>
            </a:endParaRPr>
          </a:p>
          <a:p>
            <a:pPr indent="0" lvl="0" marL="0" rtl="0" algn="l">
              <a:lnSpc>
                <a:spcPct val="110000"/>
              </a:lnSpc>
              <a:spcBef>
                <a:spcPts val="0"/>
              </a:spcBef>
              <a:spcAft>
                <a:spcPts val="0"/>
              </a:spcAft>
              <a:buSzPts val="900"/>
              <a:buNone/>
            </a:pPr>
            <a:r>
              <a:t/>
            </a:r>
            <a:endParaRPr sz="1400">
              <a:solidFill>
                <a:schemeClr val="dk2"/>
              </a:solidFill>
              <a:latin typeface="Roboto"/>
              <a:ea typeface="Roboto"/>
              <a:cs typeface="Roboto"/>
              <a:sym typeface="Roboto"/>
            </a:endParaRPr>
          </a:p>
        </p:txBody>
      </p:sp>
      <p:pic>
        <p:nvPicPr>
          <p:cNvPr id="329" name="Google Shape;329;p41"/>
          <p:cNvPicPr preferRelativeResize="0"/>
          <p:nvPr/>
        </p:nvPicPr>
        <p:blipFill>
          <a:blip r:embed="rId3">
            <a:alphaModFix/>
          </a:blip>
          <a:stretch>
            <a:fillRect/>
          </a:stretch>
        </p:blipFill>
        <p:spPr>
          <a:xfrm>
            <a:off x="342900" y="1035400"/>
            <a:ext cx="8458200" cy="37651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42"/>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Managing Excel views</a:t>
            </a:r>
            <a:endParaRPr b="1" sz="2700">
              <a:solidFill>
                <a:schemeClr val="lt1"/>
              </a:solidFill>
              <a:latin typeface="Roboto"/>
              <a:ea typeface="Roboto"/>
              <a:cs typeface="Roboto"/>
              <a:sym typeface="Roboto"/>
            </a:endParaRPr>
          </a:p>
        </p:txBody>
      </p:sp>
      <p:sp>
        <p:nvSpPr>
          <p:cNvPr id="335" name="Google Shape;335;p42"/>
          <p:cNvSpPr txBox="1"/>
          <p:nvPr/>
        </p:nvSpPr>
        <p:spPr>
          <a:xfrm>
            <a:off x="342900" y="644006"/>
            <a:ext cx="8265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Easily configure the </a:t>
            </a:r>
            <a:r>
              <a:rPr lang="en">
                <a:solidFill>
                  <a:schemeClr val="dk2"/>
                </a:solidFill>
                <a:latin typeface="Roboto"/>
                <a:ea typeface="Roboto"/>
                <a:cs typeface="Roboto"/>
                <a:sym typeface="Roboto"/>
              </a:rPr>
              <a:t>Excel</a:t>
            </a:r>
            <a:r>
              <a:rPr lang="en" sz="1400">
                <a:solidFill>
                  <a:schemeClr val="dk2"/>
                </a:solidFill>
                <a:latin typeface="Roboto"/>
                <a:ea typeface="Roboto"/>
                <a:cs typeface="Roboto"/>
                <a:sym typeface="Roboto"/>
              </a:rPr>
              <a:t> views</a:t>
            </a:r>
            <a:endParaRPr sz="1400">
              <a:solidFill>
                <a:schemeClr val="dk2"/>
              </a:solidFill>
              <a:latin typeface="Roboto"/>
              <a:ea typeface="Roboto"/>
              <a:cs typeface="Roboto"/>
              <a:sym typeface="Roboto"/>
            </a:endParaRPr>
          </a:p>
        </p:txBody>
      </p:sp>
      <p:pic>
        <p:nvPicPr>
          <p:cNvPr id="336" name="Google Shape;336;p42"/>
          <p:cNvPicPr preferRelativeResize="0"/>
          <p:nvPr/>
        </p:nvPicPr>
        <p:blipFill rotWithShape="1">
          <a:blip r:embed="rId3">
            <a:alphaModFix/>
          </a:blip>
          <a:srcRect b="0" l="0" r="0" t="0"/>
          <a:stretch/>
        </p:blipFill>
        <p:spPr>
          <a:xfrm>
            <a:off x="342900" y="1035400"/>
            <a:ext cx="8458202" cy="3624941"/>
          </a:xfrm>
          <a:prstGeom prst="rect">
            <a:avLst/>
          </a:prstGeom>
          <a:noFill/>
          <a:ln>
            <a:noFill/>
          </a:ln>
          <a:effectLst>
            <a:outerShdw blurRad="671513" rotWithShape="0" algn="bl" dir="3720000" dist="66675">
              <a:srgbClr val="000000">
                <a:alpha val="21000"/>
              </a:srgbClr>
            </a:outerShdw>
          </a:effectLst>
        </p:spPr>
      </p:pic>
      <p:sp>
        <p:nvSpPr>
          <p:cNvPr id="337" name="Google Shape;337;p42"/>
          <p:cNvSpPr/>
          <p:nvPr/>
        </p:nvSpPr>
        <p:spPr>
          <a:xfrm>
            <a:off x="2327700" y="1659900"/>
            <a:ext cx="1330500" cy="967500"/>
          </a:xfrm>
          <a:prstGeom prst="rect">
            <a:avLst/>
          </a:prstGeom>
          <a:noFill/>
          <a:ln cap="flat" cmpd="sng" w="28575">
            <a:solidFill>
              <a:srgbClr val="FF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38" name="Google Shape;338;p42"/>
          <p:cNvSpPr/>
          <p:nvPr/>
        </p:nvSpPr>
        <p:spPr>
          <a:xfrm>
            <a:off x="2297725" y="3017875"/>
            <a:ext cx="2016000" cy="226800"/>
          </a:xfrm>
          <a:prstGeom prst="rect">
            <a:avLst/>
          </a:prstGeom>
          <a:noFill/>
          <a:ln cap="flat" cmpd="sng" w="28575">
            <a:solidFill>
              <a:srgbClr val="FF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39" name="Google Shape;339;p42"/>
          <p:cNvSpPr/>
          <p:nvPr/>
        </p:nvSpPr>
        <p:spPr>
          <a:xfrm>
            <a:off x="1918575" y="3396225"/>
            <a:ext cx="4088400" cy="10239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rPr lang="en" sz="900">
                <a:solidFill>
                  <a:srgbClr val="FF0000"/>
                </a:solidFill>
                <a:latin typeface="Roboto"/>
                <a:ea typeface="Roboto"/>
                <a:cs typeface="Roboto"/>
                <a:sym typeface="Roboto"/>
              </a:rPr>
              <a:t>visibility of this export type</a:t>
            </a:r>
            <a:endParaRPr sz="900">
              <a:solidFill>
                <a:srgbClr val="FF0000"/>
              </a:solidFill>
              <a:latin typeface="Roboto"/>
              <a:ea typeface="Roboto"/>
              <a:cs typeface="Roboto"/>
              <a:sym typeface="Roboto"/>
            </a:endParaRPr>
          </a:p>
        </p:txBody>
      </p:sp>
      <p:sp>
        <p:nvSpPr>
          <p:cNvPr id="340" name="Google Shape;340;p42"/>
          <p:cNvSpPr/>
          <p:nvPr/>
        </p:nvSpPr>
        <p:spPr>
          <a:xfrm>
            <a:off x="2415675" y="1402175"/>
            <a:ext cx="1898100" cy="220500"/>
          </a:xfrm>
          <a:prstGeom prst="rect">
            <a:avLst/>
          </a:prstGeom>
          <a:noFill/>
          <a:ln cap="flat" cmpd="sng" w="28575">
            <a:solidFill>
              <a:srgbClr val="FF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41" name="Google Shape;341;p42"/>
          <p:cNvSpPr/>
          <p:nvPr/>
        </p:nvSpPr>
        <p:spPr>
          <a:xfrm>
            <a:off x="2211425" y="2780950"/>
            <a:ext cx="3611700" cy="226800"/>
          </a:xfrm>
          <a:prstGeom prst="rect">
            <a:avLst/>
          </a:prstGeom>
          <a:noFill/>
          <a:ln cap="flat" cmpd="sng" w="28575">
            <a:solidFill>
              <a:srgbClr val="FF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xit" presetID="10" presetSubtype="0">
                                  <p:stCondLst>
                                    <p:cond delay="0"/>
                                  </p:stCondLst>
                                  <p:childTnLst>
                                    <p:animEffect filter="fade" transition="out">
                                      <p:cBhvr>
                                        <p:cTn dur="1000"/>
                                        <p:tgtEl>
                                          <p:spTgt spid="340"/>
                                        </p:tgtEl>
                                      </p:cBhvr>
                                    </p:animEffect>
                                    <p:set>
                                      <p:cBhvr>
                                        <p:cTn dur="1" fill="hold">
                                          <p:stCondLst>
                                            <p:cond delay="1000"/>
                                          </p:stCondLst>
                                        </p:cTn>
                                        <p:tgtEl>
                                          <p:spTgt spid="3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xit" presetID="10" presetSubtype="0">
                                  <p:stCondLst>
                                    <p:cond delay="0"/>
                                  </p:stCondLst>
                                  <p:childTnLst>
                                    <p:animEffect filter="fade" transition="out">
                                      <p:cBhvr>
                                        <p:cTn dur="1000"/>
                                        <p:tgtEl>
                                          <p:spTgt spid="337"/>
                                        </p:tgtEl>
                                      </p:cBhvr>
                                    </p:animEffect>
                                    <p:set>
                                      <p:cBhvr>
                                        <p:cTn dur="1" fill="hold">
                                          <p:stCondLst>
                                            <p:cond delay="1000"/>
                                          </p:stCondLst>
                                        </p:cTn>
                                        <p:tgtEl>
                                          <p:spTgt spid="3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41"/>
                                        </p:tgtEl>
                                      </p:cBhvr>
                                    </p:animEffect>
                                    <p:set>
                                      <p:cBhvr>
                                        <p:cTn dur="1" fill="hold">
                                          <p:stCondLst>
                                            <p:cond delay="1000"/>
                                          </p:stCondLst>
                                        </p:cTn>
                                        <p:tgtEl>
                                          <p:spTgt spid="34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8"/>
                                        </p:tgtEl>
                                      </p:cBhvr>
                                    </p:animEffect>
                                    <p:set>
                                      <p:cBhvr>
                                        <p:cTn dur="1" fill="hold">
                                          <p:stCondLst>
                                            <p:cond delay="1000"/>
                                          </p:stCondLst>
                                        </p:cTn>
                                        <p:tgtEl>
                                          <p:spTgt spid="3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5" name="Shape 345"/>
        <p:cNvGrpSpPr/>
        <p:nvPr/>
      </p:nvGrpSpPr>
      <p:grpSpPr>
        <a:xfrm>
          <a:off x="0" y="0"/>
          <a:ext cx="0" cy="0"/>
          <a:chOff x="0" y="0"/>
          <a:chExt cx="0" cy="0"/>
        </a:xfrm>
      </p:grpSpPr>
      <p:sp>
        <p:nvSpPr>
          <p:cNvPr id="346" name="Google Shape;346;p43"/>
          <p:cNvSpPr txBox="1"/>
          <p:nvPr>
            <p:ph idx="1" type="body"/>
          </p:nvPr>
        </p:nvSpPr>
        <p:spPr>
          <a:xfrm>
            <a:off x="1419750" y="423200"/>
            <a:ext cx="63045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rgbClr val="FFFFFF"/>
                </a:solidFill>
                <a:latin typeface="Roboto"/>
                <a:ea typeface="Roboto"/>
                <a:cs typeface="Roboto"/>
                <a:sym typeface="Roboto"/>
              </a:rPr>
              <a:t>How to export custom Excel reports from Jira</a:t>
            </a:r>
            <a:endParaRPr b="1" i="0" sz="2300" u="none" cap="none" strike="noStrike">
              <a:solidFill>
                <a:srgbClr val="FFFFFF"/>
              </a:solidFill>
              <a:latin typeface="Roboto"/>
              <a:ea typeface="Roboto"/>
              <a:cs typeface="Roboto"/>
              <a:sym typeface="Roboto"/>
            </a:endParaRPr>
          </a:p>
        </p:txBody>
      </p:sp>
      <p:sp>
        <p:nvSpPr>
          <p:cNvPr id="347" name="Google Shape;347;p43"/>
          <p:cNvSpPr txBox="1"/>
          <p:nvPr>
            <p:ph idx="2"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Exporting a list of issues to Excel</a:t>
            </a:r>
            <a:endParaRPr sz="500">
              <a:solidFill>
                <a:srgbClr val="FFFFFF"/>
              </a:solidFill>
              <a:latin typeface="Roboto"/>
              <a:ea typeface="Roboto"/>
              <a:cs typeface="Roboto"/>
              <a:sym typeface="Roboto"/>
            </a:endParaRPr>
          </a:p>
        </p:txBody>
      </p:sp>
      <p:sp>
        <p:nvSpPr>
          <p:cNvPr id="348" name="Google Shape;348;p43"/>
          <p:cNvSpPr txBox="1"/>
          <p:nvPr>
            <p:ph idx="3"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a:t>
            </a:r>
            <a:r>
              <a:rPr lang="en" sz="1100">
                <a:solidFill>
                  <a:srgbClr val="FFFFFF"/>
                </a:solidFill>
                <a:latin typeface="Roboto"/>
                <a:ea typeface="Roboto"/>
                <a:cs typeface="Roboto"/>
                <a:sym typeface="Roboto"/>
              </a:rPr>
              <a:t>v</a:t>
            </a:r>
            <a:r>
              <a:rPr i="0" lang="en"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349" name="Google Shape;349;p43"/>
          <p:cNvSpPr txBox="1"/>
          <p:nvPr>
            <p:ph idx="4" type="body"/>
          </p:nvPr>
        </p:nvSpPr>
        <p:spPr>
          <a:xfrm>
            <a:off x="3175450" y="3271346"/>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chemeClr val="lt1"/>
                </a:solidFill>
                <a:latin typeface="Roboto"/>
                <a:ea typeface="Roboto"/>
                <a:cs typeface="Roboto"/>
                <a:sym typeface="Roboto"/>
              </a:rPr>
              <a:t>Managing </a:t>
            </a:r>
            <a:r>
              <a:rPr lang="en" sz="1100">
                <a:solidFill>
                  <a:schemeClr val="lt1"/>
                </a:solidFill>
                <a:latin typeface="Roboto"/>
                <a:ea typeface="Roboto"/>
                <a:cs typeface="Roboto"/>
                <a:sym typeface="Roboto"/>
              </a:rPr>
              <a:t>Excel</a:t>
            </a:r>
            <a:r>
              <a:rPr i="0" lang="en" sz="1100" u="none" cap="none" strike="noStrike">
                <a:solidFill>
                  <a:schemeClr val="lt1"/>
                </a:solidFill>
                <a:latin typeface="Roboto"/>
                <a:ea typeface="Roboto"/>
                <a:cs typeface="Roboto"/>
                <a:sym typeface="Roboto"/>
              </a:rPr>
              <a:t> templates</a:t>
            </a:r>
            <a:endParaRPr sz="500">
              <a:solidFill>
                <a:schemeClr val="lt1"/>
              </a:solidFill>
              <a:latin typeface="Roboto"/>
              <a:ea typeface="Roboto"/>
              <a:cs typeface="Roboto"/>
              <a:sym typeface="Roboto"/>
            </a:endParaRPr>
          </a:p>
        </p:txBody>
      </p:sp>
      <p:sp>
        <p:nvSpPr>
          <p:cNvPr id="350" name="Google Shape;350;p43"/>
          <p:cNvSpPr txBox="1"/>
          <p:nvPr>
            <p:ph idx="5"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Creating Excel reports from Jira</a:t>
            </a:r>
            <a:endParaRPr sz="1100">
              <a:solidFill>
                <a:srgbClr val="FFFFFF"/>
              </a:solidFill>
              <a:latin typeface="Roboto"/>
              <a:ea typeface="Roboto"/>
              <a:cs typeface="Roboto"/>
              <a:sym typeface="Roboto"/>
            </a:endParaRPr>
          </a:p>
        </p:txBody>
      </p:sp>
      <p:sp>
        <p:nvSpPr>
          <p:cNvPr id="351" name="Google Shape;351;p43"/>
          <p:cNvSpPr txBox="1"/>
          <p:nvPr>
            <p:ph idx="6"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API, REST API, Automation</a:t>
            </a:r>
            <a:endParaRPr sz="1100">
              <a:solidFill>
                <a:srgbClr val="FFFFFF"/>
              </a:solidFill>
              <a:latin typeface="Roboto"/>
              <a:ea typeface="Roboto"/>
              <a:cs typeface="Roboto"/>
              <a:sym typeface="Roboto"/>
            </a:endParaRPr>
          </a:p>
        </p:txBody>
      </p:sp>
      <p:sp>
        <p:nvSpPr>
          <p:cNvPr id="352" name="Google Shape;352;p43"/>
          <p:cNvSpPr txBox="1"/>
          <p:nvPr>
            <p:ph idx="7"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353" name="Google Shape;353;p43"/>
          <p:cNvSpPr txBox="1"/>
          <p:nvPr>
            <p:ph idx="8"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Comparison of Jira Excel export options</a:t>
            </a:r>
            <a:endParaRPr sz="500">
              <a:solidFill>
                <a:srgbClr val="FFFF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44"/>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i="0" lang="en" sz="2700" u="none" cap="none" strike="noStrike">
                <a:solidFill>
                  <a:schemeClr val="lt1"/>
                </a:solidFill>
                <a:latin typeface="Roboto"/>
                <a:ea typeface="Roboto"/>
                <a:cs typeface="Roboto"/>
                <a:sym typeface="Roboto"/>
              </a:rPr>
              <a:t>Managing </a:t>
            </a:r>
            <a:r>
              <a:rPr b="1" lang="en" sz="2700">
                <a:solidFill>
                  <a:schemeClr val="lt1"/>
                </a:solidFill>
                <a:latin typeface="Roboto"/>
                <a:ea typeface="Roboto"/>
                <a:cs typeface="Roboto"/>
                <a:sym typeface="Roboto"/>
              </a:rPr>
              <a:t>Excel</a:t>
            </a:r>
            <a:r>
              <a:rPr b="1" i="0" lang="en" sz="2700" u="none" cap="none" strike="noStrike">
                <a:solidFill>
                  <a:schemeClr val="lt1"/>
                </a:solidFill>
                <a:latin typeface="Roboto"/>
                <a:ea typeface="Roboto"/>
                <a:cs typeface="Roboto"/>
                <a:sym typeface="Roboto"/>
              </a:rPr>
              <a:t> </a:t>
            </a:r>
            <a:r>
              <a:rPr b="1" lang="en" sz="2700">
                <a:solidFill>
                  <a:schemeClr val="lt1"/>
                </a:solidFill>
                <a:latin typeface="Roboto"/>
                <a:ea typeface="Roboto"/>
                <a:cs typeface="Roboto"/>
                <a:sym typeface="Roboto"/>
              </a:rPr>
              <a:t>templates</a:t>
            </a:r>
            <a:endParaRPr b="1" sz="2700">
              <a:solidFill>
                <a:schemeClr val="lt1"/>
              </a:solidFill>
              <a:latin typeface="Roboto"/>
              <a:ea typeface="Roboto"/>
              <a:cs typeface="Roboto"/>
              <a:sym typeface="Roboto"/>
            </a:endParaRPr>
          </a:p>
        </p:txBody>
      </p:sp>
      <p:sp>
        <p:nvSpPr>
          <p:cNvPr id="359" name="Google Shape;359;p44"/>
          <p:cNvSpPr txBox="1"/>
          <p:nvPr>
            <p:ph idx="5" type="body"/>
          </p:nvPr>
        </p:nvSpPr>
        <p:spPr>
          <a:xfrm>
            <a:off x="560306" y="2415047"/>
            <a:ext cx="2078100" cy="41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000"/>
              <a:buFont typeface="Arial"/>
              <a:buNone/>
            </a:pPr>
            <a:r>
              <a:rPr b="1" i="0" lang="en" u="none" cap="none" strike="noStrike">
                <a:solidFill>
                  <a:schemeClr val="lt1"/>
                </a:solidFill>
                <a:latin typeface="Roboto"/>
                <a:ea typeface="Roboto"/>
                <a:cs typeface="Roboto"/>
                <a:sym typeface="Roboto"/>
              </a:rPr>
              <a:t>What are</a:t>
            </a:r>
            <a:endParaRPr b="1">
              <a:solidFill>
                <a:schemeClr val="lt1"/>
              </a:solidFill>
              <a:latin typeface="Roboto"/>
              <a:ea typeface="Roboto"/>
              <a:cs typeface="Roboto"/>
              <a:sym typeface="Roboto"/>
            </a:endParaRPr>
          </a:p>
          <a:p>
            <a:pPr indent="0" lvl="0" marL="0" marR="0" rtl="0" algn="ctr">
              <a:spcBef>
                <a:spcPts val="0"/>
              </a:spcBef>
              <a:spcAft>
                <a:spcPts val="0"/>
              </a:spcAft>
              <a:buClr>
                <a:srgbClr val="164F86"/>
              </a:buClr>
              <a:buSzPts val="1000"/>
              <a:buFont typeface="Arial"/>
              <a:buNone/>
            </a:pPr>
            <a:r>
              <a:rPr b="1" i="0" lang="en" u="none" cap="none" strike="noStrike">
                <a:solidFill>
                  <a:schemeClr val="lt1"/>
                </a:solidFill>
                <a:latin typeface="Roboto"/>
                <a:ea typeface="Roboto"/>
                <a:cs typeface="Roboto"/>
                <a:sym typeface="Roboto"/>
              </a:rPr>
              <a:t>the </a:t>
            </a:r>
            <a:r>
              <a:rPr b="1" lang="en">
                <a:solidFill>
                  <a:schemeClr val="lt1"/>
                </a:solidFill>
                <a:latin typeface="Roboto"/>
                <a:ea typeface="Roboto"/>
                <a:cs typeface="Roboto"/>
                <a:sym typeface="Roboto"/>
              </a:rPr>
              <a:t>Excel</a:t>
            </a:r>
            <a:r>
              <a:rPr b="1" i="0" lang="en" u="none" cap="none" strike="noStrike">
                <a:solidFill>
                  <a:schemeClr val="lt1"/>
                </a:solidFill>
                <a:latin typeface="Roboto"/>
                <a:ea typeface="Roboto"/>
                <a:cs typeface="Roboto"/>
                <a:sym typeface="Roboto"/>
              </a:rPr>
              <a:t> </a:t>
            </a:r>
            <a:r>
              <a:rPr b="1" lang="en">
                <a:solidFill>
                  <a:schemeClr val="lt1"/>
                </a:solidFill>
                <a:latin typeface="Roboto"/>
                <a:ea typeface="Roboto"/>
                <a:cs typeface="Roboto"/>
                <a:sym typeface="Roboto"/>
              </a:rPr>
              <a:t>templates?</a:t>
            </a:r>
            <a:endParaRPr b="1" i="0" u="none" cap="none" strike="noStrike">
              <a:solidFill>
                <a:schemeClr val="lt1"/>
              </a:solidFill>
              <a:latin typeface="Roboto"/>
              <a:ea typeface="Roboto"/>
              <a:cs typeface="Roboto"/>
              <a:sym typeface="Roboto"/>
            </a:endParaRPr>
          </a:p>
        </p:txBody>
      </p:sp>
      <p:sp>
        <p:nvSpPr>
          <p:cNvPr id="360" name="Google Shape;360;p44"/>
          <p:cNvSpPr txBox="1"/>
          <p:nvPr>
            <p:ph idx="6" type="body"/>
          </p:nvPr>
        </p:nvSpPr>
        <p:spPr>
          <a:xfrm>
            <a:off x="3736573" y="2402955"/>
            <a:ext cx="1671000" cy="434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000"/>
              <a:buFont typeface="Arial"/>
              <a:buNone/>
            </a:pPr>
            <a:r>
              <a:rPr b="1" lang="en">
                <a:solidFill>
                  <a:schemeClr val="lt1"/>
                </a:solidFill>
                <a:latin typeface="Roboto"/>
                <a:ea typeface="Roboto"/>
                <a:cs typeface="Roboto"/>
                <a:sym typeface="Roboto"/>
              </a:rPr>
              <a:t>What are Groovy scripts used for?</a:t>
            </a:r>
            <a:endParaRPr b="1" i="0" u="none" cap="none" strike="noStrike">
              <a:solidFill>
                <a:schemeClr val="lt1"/>
              </a:solidFill>
              <a:latin typeface="Roboto"/>
              <a:ea typeface="Roboto"/>
              <a:cs typeface="Roboto"/>
              <a:sym typeface="Roboto"/>
            </a:endParaRPr>
          </a:p>
        </p:txBody>
      </p:sp>
      <p:sp>
        <p:nvSpPr>
          <p:cNvPr id="361" name="Google Shape;361;p44"/>
          <p:cNvSpPr txBox="1"/>
          <p:nvPr>
            <p:ph idx="7" type="body"/>
          </p:nvPr>
        </p:nvSpPr>
        <p:spPr>
          <a:xfrm>
            <a:off x="6163725" y="2402950"/>
            <a:ext cx="2630700" cy="43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164F86"/>
              </a:buClr>
              <a:buSzPts val="1000"/>
              <a:buFont typeface="Arial"/>
              <a:buNone/>
            </a:pPr>
            <a:r>
              <a:rPr b="1" lang="en">
                <a:solidFill>
                  <a:schemeClr val="lt1"/>
                </a:solidFill>
                <a:latin typeface="Roboto"/>
                <a:ea typeface="Roboto"/>
                <a:cs typeface="Roboto"/>
                <a:sym typeface="Roboto"/>
              </a:rPr>
              <a:t>How to edit</a:t>
            </a:r>
            <a:endParaRPr b="1">
              <a:solidFill>
                <a:schemeClr val="lt1"/>
              </a:solidFill>
              <a:latin typeface="Roboto"/>
              <a:ea typeface="Roboto"/>
              <a:cs typeface="Roboto"/>
              <a:sym typeface="Roboto"/>
            </a:endParaRPr>
          </a:p>
          <a:p>
            <a:pPr indent="0" lvl="0" marL="0" rtl="0" algn="ctr">
              <a:spcBef>
                <a:spcPts val="0"/>
              </a:spcBef>
              <a:spcAft>
                <a:spcPts val="0"/>
              </a:spcAft>
              <a:buClr>
                <a:srgbClr val="164F86"/>
              </a:buClr>
              <a:buSzPts val="1000"/>
              <a:buFont typeface="Arial"/>
              <a:buNone/>
            </a:pPr>
            <a:r>
              <a:rPr b="1" lang="en">
                <a:solidFill>
                  <a:schemeClr val="lt1"/>
                </a:solidFill>
                <a:latin typeface="Roboto"/>
                <a:ea typeface="Roboto"/>
                <a:cs typeface="Roboto"/>
                <a:sym typeface="Roboto"/>
              </a:rPr>
              <a:t>the Excel templates and scripts?</a:t>
            </a:r>
            <a:endParaRPr b="1">
              <a:solidFill>
                <a:schemeClr val="lt1"/>
              </a:solidFill>
              <a:latin typeface="Roboto"/>
              <a:ea typeface="Roboto"/>
              <a:cs typeface="Roboto"/>
              <a:sym typeface="Roboto"/>
            </a:endParaRPr>
          </a:p>
        </p:txBody>
      </p:sp>
      <p:sp>
        <p:nvSpPr>
          <p:cNvPr id="362" name="Google Shape;362;p44"/>
          <p:cNvSpPr txBox="1"/>
          <p:nvPr>
            <p:ph idx="8" type="body"/>
          </p:nvPr>
        </p:nvSpPr>
        <p:spPr>
          <a:xfrm>
            <a:off x="727875" y="3011027"/>
            <a:ext cx="1743000" cy="10686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T</a:t>
            </a:r>
            <a:r>
              <a:rPr lang="en" sz="1100">
                <a:solidFill>
                  <a:schemeClr val="dk2"/>
                </a:solidFill>
                <a:latin typeface="Roboto"/>
                <a:ea typeface="Roboto"/>
                <a:cs typeface="Roboto"/>
                <a:sym typeface="Roboto"/>
              </a:rPr>
              <a:t>emplates define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the data and its format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to export to Excel.</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Templates are</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regular Excel files, too.</a:t>
            </a:r>
            <a:endParaRPr sz="1100">
              <a:solidFill>
                <a:schemeClr val="dk2"/>
              </a:solidFill>
              <a:latin typeface="Roboto"/>
              <a:ea typeface="Roboto"/>
              <a:cs typeface="Roboto"/>
              <a:sym typeface="Roboto"/>
            </a:endParaRPr>
          </a:p>
        </p:txBody>
      </p:sp>
      <p:sp>
        <p:nvSpPr>
          <p:cNvPr id="363" name="Google Shape;363;p44"/>
          <p:cNvSpPr txBox="1"/>
          <p:nvPr>
            <p:ph idx="9" type="body"/>
          </p:nvPr>
        </p:nvSpPr>
        <p:spPr>
          <a:xfrm>
            <a:off x="3277937" y="3021850"/>
            <a:ext cx="2493600" cy="16113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Scripts are executed while</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generating the Excel spreadsheet to:</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None/>
            </a:pPr>
            <a:r>
              <a:rPr lang="en" sz="1100">
                <a:solidFill>
                  <a:schemeClr val="dk2"/>
                </a:solidFill>
                <a:latin typeface="Roboto"/>
                <a:ea typeface="Roboto"/>
                <a:cs typeface="Roboto"/>
                <a:sym typeface="Roboto"/>
              </a:rPr>
              <a:t>do custom processing</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None/>
            </a:pPr>
            <a:r>
              <a:rPr lang="en" sz="1100">
                <a:solidFill>
                  <a:schemeClr val="dk2"/>
                </a:solidFill>
                <a:latin typeface="Roboto"/>
                <a:ea typeface="Roboto"/>
                <a:cs typeface="Roboto"/>
                <a:sym typeface="Roboto"/>
              </a:rPr>
              <a:t>access Jira internals</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None/>
            </a:pPr>
            <a:r>
              <a:rPr lang="en" sz="1100">
                <a:solidFill>
                  <a:schemeClr val="dk2"/>
                </a:solidFill>
                <a:latin typeface="Roboto"/>
                <a:ea typeface="Roboto"/>
                <a:cs typeface="Roboto"/>
                <a:sym typeface="Roboto"/>
              </a:rPr>
              <a:t>integrate with external sources</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None/>
            </a:pPr>
            <a:r>
              <a:rPr lang="en" sz="1100">
                <a:solidFill>
                  <a:schemeClr val="dk2"/>
                </a:solidFill>
                <a:latin typeface="Roboto"/>
                <a:ea typeface="Roboto"/>
                <a:cs typeface="Roboto"/>
                <a:sym typeface="Roboto"/>
              </a:rPr>
              <a:t>implement any logic</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None/>
            </a:pPr>
            <a:r>
              <a:rPr lang="en" sz="1100">
                <a:solidFill>
                  <a:schemeClr val="dk2"/>
                </a:solidFill>
                <a:latin typeface="Roboto"/>
                <a:ea typeface="Roboto"/>
                <a:cs typeface="Roboto"/>
                <a:sym typeface="Roboto"/>
              </a:rPr>
              <a:t>plus more</a:t>
            </a:r>
            <a:endParaRPr sz="1100">
              <a:solidFill>
                <a:schemeClr val="dk2"/>
              </a:solidFill>
              <a:latin typeface="Roboto"/>
              <a:ea typeface="Roboto"/>
              <a:cs typeface="Roboto"/>
              <a:sym typeface="Roboto"/>
            </a:endParaRPr>
          </a:p>
        </p:txBody>
      </p:sp>
      <p:sp>
        <p:nvSpPr>
          <p:cNvPr id="364" name="Google Shape;364;p44"/>
          <p:cNvSpPr txBox="1"/>
          <p:nvPr>
            <p:ph idx="13" type="body"/>
          </p:nvPr>
        </p:nvSpPr>
        <p:spPr>
          <a:xfrm>
            <a:off x="6412730" y="3011016"/>
            <a:ext cx="2078100" cy="837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333333"/>
              </a:buClr>
              <a:buSzPts val="900"/>
              <a:buFont typeface="Helvetica Neue"/>
              <a:buNone/>
            </a:pPr>
            <a:r>
              <a:rPr lang="en" sz="1100">
                <a:solidFill>
                  <a:schemeClr val="dk2"/>
                </a:solidFill>
                <a:latin typeface="Roboto"/>
                <a:ea typeface="Roboto"/>
                <a:cs typeface="Roboto"/>
                <a:sym typeface="Roboto"/>
              </a:rPr>
              <a:t>Just g</a:t>
            </a:r>
            <a:r>
              <a:rPr lang="en" sz="1100">
                <a:solidFill>
                  <a:schemeClr val="dk2"/>
                </a:solidFill>
                <a:latin typeface="Roboto"/>
                <a:ea typeface="Roboto"/>
                <a:cs typeface="Roboto"/>
                <a:sym typeface="Roboto"/>
              </a:rPr>
              <a:t>o to </a:t>
            </a:r>
            <a:br>
              <a:rPr lang="en" sz="1100">
                <a:solidFill>
                  <a:schemeClr val="dk2"/>
                </a:solidFill>
                <a:latin typeface="Roboto"/>
                <a:ea typeface="Roboto"/>
                <a:cs typeface="Roboto"/>
                <a:sym typeface="Roboto"/>
              </a:rPr>
            </a:br>
            <a:r>
              <a:rPr i="1" lang="en" sz="1100">
                <a:solidFill>
                  <a:schemeClr val="dk2"/>
                </a:solidFill>
                <a:latin typeface="Roboto"/>
                <a:ea typeface="Roboto"/>
                <a:cs typeface="Roboto"/>
                <a:sym typeface="Roboto"/>
              </a:rPr>
              <a:t>Administration</a:t>
            </a:r>
            <a:r>
              <a:rPr lang="en" sz="1100">
                <a:solidFill>
                  <a:schemeClr val="dk2"/>
                </a:solidFill>
                <a:latin typeface="Roboto"/>
                <a:ea typeface="Roboto"/>
                <a:cs typeface="Roboto"/>
                <a:sym typeface="Roboto"/>
              </a:rPr>
              <a:t>→</a:t>
            </a:r>
            <a:r>
              <a:rPr i="1" lang="en" sz="1100">
                <a:solidFill>
                  <a:schemeClr val="dk2"/>
                </a:solidFill>
                <a:latin typeface="Roboto"/>
                <a:ea typeface="Roboto"/>
                <a:cs typeface="Roboto"/>
                <a:sym typeface="Roboto"/>
              </a:rPr>
              <a:t>Add-ons</a:t>
            </a:r>
            <a:r>
              <a:rPr lang="en" sz="1100">
                <a:solidFill>
                  <a:schemeClr val="dk2"/>
                </a:solidFill>
                <a:latin typeface="Roboto"/>
                <a:ea typeface="Roboto"/>
                <a:cs typeface="Roboto"/>
                <a:sym typeface="Roboto"/>
              </a:rPr>
              <a:t>, download the template XLSX file, and edit it in Excel.</a:t>
            </a:r>
            <a:endParaRPr sz="1100">
              <a:solidFill>
                <a:schemeClr val="dk2"/>
              </a:solidFill>
              <a:latin typeface="Roboto"/>
              <a:ea typeface="Roboto"/>
              <a:cs typeface="Roboto"/>
              <a:sym typeface="Roboto"/>
            </a:endParaRPr>
          </a:p>
        </p:txBody>
      </p:sp>
      <p:pic>
        <p:nvPicPr>
          <p:cNvPr id="365" name="Google Shape;365;p44"/>
          <p:cNvPicPr preferRelativeResize="0"/>
          <p:nvPr/>
        </p:nvPicPr>
        <p:blipFill>
          <a:blip r:embed="rId3">
            <a:alphaModFix/>
          </a:blip>
          <a:stretch>
            <a:fillRect/>
          </a:stretch>
        </p:blipFill>
        <p:spPr>
          <a:xfrm>
            <a:off x="1302947" y="1587356"/>
            <a:ext cx="592931" cy="717947"/>
          </a:xfrm>
          <a:prstGeom prst="rect">
            <a:avLst/>
          </a:prstGeom>
          <a:noFill/>
          <a:ln>
            <a:noFill/>
          </a:ln>
        </p:spPr>
      </p:pic>
      <p:pic>
        <p:nvPicPr>
          <p:cNvPr id="366" name="Google Shape;366;p44"/>
          <p:cNvPicPr preferRelativeResize="0"/>
          <p:nvPr/>
        </p:nvPicPr>
        <p:blipFill>
          <a:blip r:embed="rId4">
            <a:alphaModFix/>
          </a:blip>
          <a:stretch>
            <a:fillRect/>
          </a:stretch>
        </p:blipFill>
        <p:spPr>
          <a:xfrm>
            <a:off x="4228266" y="1587356"/>
            <a:ext cx="592931" cy="717947"/>
          </a:xfrm>
          <a:prstGeom prst="rect">
            <a:avLst/>
          </a:prstGeom>
          <a:noFill/>
          <a:ln>
            <a:noFill/>
          </a:ln>
        </p:spPr>
      </p:pic>
      <p:pic>
        <p:nvPicPr>
          <p:cNvPr id="367" name="Google Shape;367;p44"/>
          <p:cNvPicPr preferRelativeResize="0"/>
          <p:nvPr/>
        </p:nvPicPr>
        <p:blipFill>
          <a:blip r:embed="rId5">
            <a:alphaModFix/>
          </a:blip>
          <a:stretch>
            <a:fillRect/>
          </a:stretch>
        </p:blipFill>
        <p:spPr>
          <a:xfrm>
            <a:off x="7153584" y="1587356"/>
            <a:ext cx="596503" cy="717947"/>
          </a:xfrm>
          <a:prstGeom prst="rect">
            <a:avLst/>
          </a:prstGeom>
          <a:noFill/>
          <a:ln>
            <a:noFill/>
          </a:ln>
        </p:spPr>
      </p:pic>
      <p:sp>
        <p:nvSpPr>
          <p:cNvPr id="368" name="Google Shape;368;p44"/>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Concepts</a:t>
            </a:r>
            <a:endParaRPr sz="1400">
              <a:solidFill>
                <a:schemeClr val="dk2"/>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45"/>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i="0" lang="en" sz="2700" u="none" cap="none" strike="noStrike">
                <a:solidFill>
                  <a:schemeClr val="lt1"/>
                </a:solidFill>
                <a:latin typeface="Roboto"/>
                <a:ea typeface="Roboto"/>
                <a:cs typeface="Roboto"/>
                <a:sym typeface="Roboto"/>
              </a:rPr>
              <a:t>Managing </a:t>
            </a:r>
            <a:r>
              <a:rPr b="1" lang="en" sz="2700">
                <a:solidFill>
                  <a:schemeClr val="lt1"/>
                </a:solidFill>
                <a:latin typeface="Roboto"/>
                <a:ea typeface="Roboto"/>
                <a:cs typeface="Roboto"/>
                <a:sym typeface="Roboto"/>
              </a:rPr>
              <a:t>Excel </a:t>
            </a:r>
            <a:r>
              <a:rPr b="1" lang="en" sz="2700">
                <a:solidFill>
                  <a:schemeClr val="lt1"/>
                </a:solidFill>
                <a:latin typeface="Roboto"/>
                <a:ea typeface="Roboto"/>
                <a:cs typeface="Roboto"/>
                <a:sym typeface="Roboto"/>
              </a:rPr>
              <a:t>templates</a:t>
            </a:r>
            <a:endParaRPr b="1" sz="2700">
              <a:solidFill>
                <a:schemeClr val="lt1"/>
              </a:solidFill>
              <a:latin typeface="Roboto"/>
              <a:ea typeface="Roboto"/>
              <a:cs typeface="Roboto"/>
              <a:sym typeface="Roboto"/>
            </a:endParaRPr>
          </a:p>
        </p:txBody>
      </p:sp>
      <p:sp>
        <p:nvSpPr>
          <p:cNvPr id="374" name="Google Shape;374;p45"/>
          <p:cNvSpPr txBox="1"/>
          <p:nvPr/>
        </p:nvSpPr>
        <p:spPr>
          <a:xfrm>
            <a:off x="342900" y="644000"/>
            <a:ext cx="5477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Excel</a:t>
            </a:r>
            <a:r>
              <a:rPr lang="en" sz="1400">
                <a:solidFill>
                  <a:schemeClr val="dk2"/>
                </a:solidFill>
                <a:latin typeface="Roboto"/>
                <a:ea typeface="Roboto"/>
                <a:cs typeface="Roboto"/>
                <a:sym typeface="Roboto"/>
              </a:rPr>
              <a:t> templates and scripts are managed in the Jira admin</a:t>
            </a:r>
            <a:r>
              <a:rPr lang="en" sz="1400">
                <a:solidFill>
                  <a:schemeClr val="dk2"/>
                </a:solidFill>
                <a:latin typeface="Roboto"/>
                <a:ea typeface="Roboto"/>
                <a:cs typeface="Roboto"/>
                <a:sym typeface="Roboto"/>
              </a:rPr>
              <a:t> interface</a:t>
            </a:r>
            <a:endParaRPr sz="1400">
              <a:solidFill>
                <a:schemeClr val="dk2"/>
              </a:solidFill>
              <a:latin typeface="Roboto"/>
              <a:ea typeface="Roboto"/>
              <a:cs typeface="Roboto"/>
              <a:sym typeface="Roboto"/>
            </a:endParaRPr>
          </a:p>
        </p:txBody>
      </p:sp>
      <p:pic>
        <p:nvPicPr>
          <p:cNvPr id="375" name="Google Shape;375;p45"/>
          <p:cNvPicPr preferRelativeResize="0"/>
          <p:nvPr/>
        </p:nvPicPr>
        <p:blipFill>
          <a:blip r:embed="rId3">
            <a:alphaModFix/>
          </a:blip>
          <a:stretch>
            <a:fillRect/>
          </a:stretch>
        </p:blipFill>
        <p:spPr>
          <a:xfrm>
            <a:off x="342900" y="1035400"/>
            <a:ext cx="8458202" cy="3624939"/>
          </a:xfrm>
          <a:prstGeom prst="rect">
            <a:avLst/>
          </a:prstGeom>
          <a:noFill/>
          <a:ln>
            <a:noFill/>
          </a:ln>
          <a:effectLst>
            <a:outerShdw blurRad="714375" rotWithShape="0" algn="bl" dir="3540000" dist="66675">
              <a:srgbClr val="000000">
                <a:alpha val="21000"/>
              </a:srgbClr>
            </a:outerShdw>
          </a:effectLst>
        </p:spPr>
      </p:pic>
      <p:pic>
        <p:nvPicPr>
          <p:cNvPr id="376" name="Google Shape;376;p45"/>
          <p:cNvPicPr preferRelativeResize="0"/>
          <p:nvPr/>
        </p:nvPicPr>
        <p:blipFill>
          <a:blip r:embed="rId4">
            <a:alphaModFix/>
          </a:blip>
          <a:stretch>
            <a:fillRect/>
          </a:stretch>
        </p:blipFill>
        <p:spPr>
          <a:xfrm>
            <a:off x="342900" y="1035400"/>
            <a:ext cx="8458199" cy="375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46"/>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Editing</a:t>
            </a:r>
            <a:r>
              <a:rPr b="1" i="0" lang="en" sz="2700" u="none" cap="none" strike="noStrike">
                <a:solidFill>
                  <a:schemeClr val="lt1"/>
                </a:solidFill>
                <a:latin typeface="Roboto"/>
                <a:ea typeface="Roboto"/>
                <a:cs typeface="Roboto"/>
                <a:sym typeface="Roboto"/>
              </a:rPr>
              <a:t> </a:t>
            </a:r>
            <a:r>
              <a:rPr b="1" lang="en" sz="2700">
                <a:solidFill>
                  <a:schemeClr val="lt1"/>
                </a:solidFill>
                <a:latin typeface="Roboto"/>
                <a:ea typeface="Roboto"/>
                <a:cs typeface="Roboto"/>
                <a:sym typeface="Roboto"/>
              </a:rPr>
              <a:t>Excel </a:t>
            </a:r>
            <a:r>
              <a:rPr b="1" lang="en" sz="2700">
                <a:solidFill>
                  <a:schemeClr val="lt1"/>
                </a:solidFill>
                <a:latin typeface="Roboto"/>
                <a:ea typeface="Roboto"/>
                <a:cs typeface="Roboto"/>
                <a:sym typeface="Roboto"/>
              </a:rPr>
              <a:t>templates</a:t>
            </a:r>
            <a:endParaRPr b="1" sz="2700">
              <a:solidFill>
                <a:schemeClr val="lt1"/>
              </a:solidFill>
              <a:latin typeface="Roboto"/>
              <a:ea typeface="Roboto"/>
              <a:cs typeface="Roboto"/>
              <a:sym typeface="Roboto"/>
            </a:endParaRPr>
          </a:p>
        </p:txBody>
      </p:sp>
      <p:sp>
        <p:nvSpPr>
          <p:cNvPr id="382" name="Google Shape;382;p46"/>
          <p:cNvSpPr txBox="1"/>
          <p:nvPr/>
        </p:nvSpPr>
        <p:spPr>
          <a:xfrm>
            <a:off x="342900" y="644006"/>
            <a:ext cx="8265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E</a:t>
            </a:r>
            <a:r>
              <a:rPr lang="en" sz="1400">
                <a:solidFill>
                  <a:schemeClr val="dk2"/>
                </a:solidFill>
                <a:latin typeface="Roboto"/>
                <a:ea typeface="Roboto"/>
                <a:cs typeface="Roboto"/>
                <a:sym typeface="Roboto"/>
              </a:rPr>
              <a:t>dit templates directly in Excel</a:t>
            </a:r>
            <a:endParaRPr sz="1400">
              <a:solidFill>
                <a:schemeClr val="dk2"/>
              </a:solidFill>
              <a:latin typeface="Roboto"/>
              <a:ea typeface="Roboto"/>
              <a:cs typeface="Roboto"/>
              <a:sym typeface="Roboto"/>
            </a:endParaRPr>
          </a:p>
        </p:txBody>
      </p:sp>
      <p:pic>
        <p:nvPicPr>
          <p:cNvPr id="383" name="Google Shape;383;p46"/>
          <p:cNvPicPr preferRelativeResize="0"/>
          <p:nvPr/>
        </p:nvPicPr>
        <p:blipFill>
          <a:blip r:embed="rId3">
            <a:alphaModFix/>
          </a:blip>
          <a:stretch>
            <a:fillRect/>
          </a:stretch>
        </p:blipFill>
        <p:spPr>
          <a:xfrm>
            <a:off x="342900" y="1035400"/>
            <a:ext cx="8458202" cy="3624939"/>
          </a:xfrm>
          <a:prstGeom prst="rect">
            <a:avLst/>
          </a:prstGeom>
          <a:noFill/>
          <a:ln>
            <a:noFill/>
          </a:ln>
          <a:effectLst>
            <a:outerShdw blurRad="742950" rotWithShape="0" algn="bl" dir="3840000" dist="85725">
              <a:srgbClr val="000000">
                <a:alpha val="22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47"/>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Edit</a:t>
            </a:r>
            <a:r>
              <a:rPr b="1" i="0" lang="en" sz="2700" u="none" cap="none" strike="noStrike">
                <a:solidFill>
                  <a:schemeClr val="lt1"/>
                </a:solidFill>
                <a:latin typeface="Roboto"/>
                <a:ea typeface="Roboto"/>
                <a:cs typeface="Roboto"/>
                <a:sym typeface="Roboto"/>
              </a:rPr>
              <a:t> </a:t>
            </a:r>
            <a:r>
              <a:rPr b="1" lang="en" sz="2700">
                <a:solidFill>
                  <a:schemeClr val="lt1"/>
                </a:solidFill>
                <a:latin typeface="Roboto"/>
                <a:ea typeface="Roboto"/>
                <a:cs typeface="Roboto"/>
                <a:sym typeface="Roboto"/>
              </a:rPr>
              <a:t>Excel templates</a:t>
            </a:r>
            <a:endParaRPr b="1" sz="2700">
              <a:solidFill>
                <a:schemeClr val="lt1"/>
              </a:solidFill>
              <a:latin typeface="Roboto"/>
              <a:ea typeface="Roboto"/>
              <a:cs typeface="Roboto"/>
              <a:sym typeface="Roboto"/>
            </a:endParaRPr>
          </a:p>
        </p:txBody>
      </p:sp>
      <p:sp>
        <p:nvSpPr>
          <p:cNvPr id="389" name="Google Shape;389;p47"/>
          <p:cNvSpPr txBox="1"/>
          <p:nvPr/>
        </p:nvSpPr>
        <p:spPr>
          <a:xfrm>
            <a:off x="342900" y="644006"/>
            <a:ext cx="8265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Insert template expressions, formulas, charts, pivot tables, pivot charts, etc. to the </a:t>
            </a:r>
            <a:r>
              <a:rPr lang="en" sz="1400">
                <a:solidFill>
                  <a:schemeClr val="dk2"/>
                </a:solidFill>
                <a:latin typeface="Roboto"/>
                <a:ea typeface="Roboto"/>
                <a:cs typeface="Roboto"/>
                <a:sym typeface="Roboto"/>
              </a:rPr>
              <a:t>templates</a:t>
            </a:r>
            <a:endParaRPr sz="1400">
              <a:solidFill>
                <a:schemeClr val="dk2"/>
              </a:solidFill>
              <a:latin typeface="Roboto"/>
              <a:ea typeface="Roboto"/>
              <a:cs typeface="Roboto"/>
              <a:sym typeface="Roboto"/>
            </a:endParaRPr>
          </a:p>
        </p:txBody>
      </p:sp>
      <p:pic>
        <p:nvPicPr>
          <p:cNvPr id="390" name="Google Shape;390;p47"/>
          <p:cNvPicPr preferRelativeResize="0"/>
          <p:nvPr/>
        </p:nvPicPr>
        <p:blipFill>
          <a:blip r:embed="rId3">
            <a:alphaModFix/>
          </a:blip>
          <a:stretch>
            <a:fillRect/>
          </a:stretch>
        </p:blipFill>
        <p:spPr>
          <a:xfrm>
            <a:off x="342900" y="1035400"/>
            <a:ext cx="7697718" cy="3765199"/>
          </a:xfrm>
          <a:prstGeom prst="rect">
            <a:avLst/>
          </a:prstGeom>
          <a:noFill/>
          <a:ln>
            <a:noFill/>
          </a:ln>
          <a:effectLst>
            <a:outerShdw blurRad="714375" rotWithShape="0" algn="bl" dir="3660000" dist="76200">
              <a:srgbClr val="000000">
                <a:alpha val="21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48"/>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Use all</a:t>
            </a:r>
            <a:r>
              <a:rPr b="1" i="0" lang="en" sz="2700" u="none" cap="none" strike="noStrike">
                <a:solidFill>
                  <a:schemeClr val="lt1"/>
                </a:solidFill>
                <a:latin typeface="Roboto"/>
                <a:ea typeface="Roboto"/>
                <a:cs typeface="Roboto"/>
                <a:sym typeface="Roboto"/>
              </a:rPr>
              <a:t> </a:t>
            </a:r>
            <a:r>
              <a:rPr b="1" lang="en" sz="2700">
                <a:solidFill>
                  <a:schemeClr val="lt1"/>
                </a:solidFill>
                <a:latin typeface="Roboto"/>
                <a:ea typeface="Roboto"/>
                <a:cs typeface="Roboto"/>
                <a:sym typeface="Roboto"/>
              </a:rPr>
              <a:t>Excel features</a:t>
            </a:r>
            <a:endParaRPr b="1" sz="2700">
              <a:solidFill>
                <a:schemeClr val="lt1"/>
              </a:solidFill>
              <a:latin typeface="Roboto"/>
              <a:ea typeface="Roboto"/>
              <a:cs typeface="Roboto"/>
              <a:sym typeface="Roboto"/>
            </a:endParaRPr>
          </a:p>
        </p:txBody>
      </p:sp>
      <p:sp>
        <p:nvSpPr>
          <p:cNvPr id="396" name="Google Shape;396;p48"/>
          <p:cNvSpPr txBox="1"/>
          <p:nvPr/>
        </p:nvSpPr>
        <p:spPr>
          <a:xfrm>
            <a:off x="342900" y="644000"/>
            <a:ext cx="4901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Create </a:t>
            </a:r>
            <a:r>
              <a:rPr lang="en">
                <a:solidFill>
                  <a:schemeClr val="dk2"/>
                </a:solidFill>
                <a:latin typeface="Roboto"/>
                <a:ea typeface="Roboto"/>
                <a:cs typeface="Roboto"/>
                <a:sym typeface="Roboto"/>
              </a:rPr>
              <a:t>dynamic Excel spreadsheets with </a:t>
            </a:r>
            <a:r>
              <a:rPr lang="en">
                <a:solidFill>
                  <a:schemeClr val="dk2"/>
                </a:solidFill>
                <a:latin typeface="Roboto"/>
                <a:ea typeface="Roboto"/>
                <a:cs typeface="Roboto"/>
                <a:sym typeface="Roboto"/>
              </a:rPr>
              <a:t>Visual Basic macros</a:t>
            </a:r>
            <a:endParaRPr sz="1400">
              <a:solidFill>
                <a:schemeClr val="dk2"/>
              </a:solidFill>
              <a:latin typeface="Roboto"/>
              <a:ea typeface="Roboto"/>
              <a:cs typeface="Roboto"/>
              <a:sym typeface="Roboto"/>
            </a:endParaRPr>
          </a:p>
        </p:txBody>
      </p:sp>
      <p:pic>
        <p:nvPicPr>
          <p:cNvPr id="397" name="Google Shape;397;p48"/>
          <p:cNvPicPr preferRelativeResize="0"/>
          <p:nvPr/>
        </p:nvPicPr>
        <p:blipFill>
          <a:blip r:embed="rId3">
            <a:alphaModFix/>
          </a:blip>
          <a:stretch>
            <a:fillRect/>
          </a:stretch>
        </p:blipFill>
        <p:spPr>
          <a:xfrm>
            <a:off x="342899" y="1035400"/>
            <a:ext cx="7697718" cy="37651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1" name="Shape 401"/>
        <p:cNvGrpSpPr/>
        <p:nvPr/>
      </p:nvGrpSpPr>
      <p:grpSpPr>
        <a:xfrm>
          <a:off x="0" y="0"/>
          <a:ext cx="0" cy="0"/>
          <a:chOff x="0" y="0"/>
          <a:chExt cx="0" cy="0"/>
        </a:xfrm>
      </p:grpSpPr>
      <p:sp>
        <p:nvSpPr>
          <p:cNvPr id="402" name="Google Shape;402;p49"/>
          <p:cNvSpPr txBox="1"/>
          <p:nvPr>
            <p:ph idx="1" type="body"/>
          </p:nvPr>
        </p:nvSpPr>
        <p:spPr>
          <a:xfrm>
            <a:off x="1419750" y="423200"/>
            <a:ext cx="63045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rgbClr val="FFFFFF"/>
                </a:solidFill>
                <a:latin typeface="Roboto"/>
                <a:ea typeface="Roboto"/>
                <a:cs typeface="Roboto"/>
                <a:sym typeface="Roboto"/>
              </a:rPr>
              <a:t>How to export custom Excel reports from Jira</a:t>
            </a:r>
            <a:endParaRPr b="1" i="0" sz="2300" u="none" cap="none" strike="noStrike">
              <a:solidFill>
                <a:srgbClr val="FFFFFF"/>
              </a:solidFill>
              <a:latin typeface="Roboto"/>
              <a:ea typeface="Roboto"/>
              <a:cs typeface="Roboto"/>
              <a:sym typeface="Roboto"/>
            </a:endParaRPr>
          </a:p>
        </p:txBody>
      </p:sp>
      <p:sp>
        <p:nvSpPr>
          <p:cNvPr id="403" name="Google Shape;403;p49"/>
          <p:cNvSpPr txBox="1"/>
          <p:nvPr>
            <p:ph idx="2"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Exporting a list of issues to Excel</a:t>
            </a:r>
            <a:endParaRPr sz="500">
              <a:solidFill>
                <a:srgbClr val="FFFFFF"/>
              </a:solidFill>
              <a:latin typeface="Roboto"/>
              <a:ea typeface="Roboto"/>
              <a:cs typeface="Roboto"/>
              <a:sym typeface="Roboto"/>
            </a:endParaRPr>
          </a:p>
        </p:txBody>
      </p:sp>
      <p:sp>
        <p:nvSpPr>
          <p:cNvPr id="404" name="Google Shape;404;p49"/>
          <p:cNvSpPr txBox="1"/>
          <p:nvPr>
            <p:ph idx="3"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a:t>
            </a:r>
            <a:r>
              <a:rPr lang="en" sz="1100">
                <a:solidFill>
                  <a:srgbClr val="FFFFFF"/>
                </a:solidFill>
                <a:latin typeface="Roboto"/>
                <a:ea typeface="Roboto"/>
                <a:cs typeface="Roboto"/>
                <a:sym typeface="Roboto"/>
              </a:rPr>
              <a:t>v</a:t>
            </a:r>
            <a:r>
              <a:rPr i="0" lang="en"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405" name="Google Shape;405;p49"/>
          <p:cNvSpPr txBox="1"/>
          <p:nvPr>
            <p:ph idx="4"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templates</a:t>
            </a:r>
            <a:endParaRPr sz="500">
              <a:solidFill>
                <a:srgbClr val="FFFFFF"/>
              </a:solidFill>
              <a:latin typeface="Roboto"/>
              <a:ea typeface="Roboto"/>
              <a:cs typeface="Roboto"/>
              <a:sym typeface="Roboto"/>
            </a:endParaRPr>
          </a:p>
        </p:txBody>
      </p:sp>
      <p:sp>
        <p:nvSpPr>
          <p:cNvPr id="406" name="Google Shape;406;p49"/>
          <p:cNvSpPr txBox="1"/>
          <p:nvPr>
            <p:ph idx="5"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Creating Excel reports from Jira</a:t>
            </a:r>
            <a:endParaRPr sz="1100">
              <a:solidFill>
                <a:srgbClr val="FFFFFF"/>
              </a:solidFill>
              <a:latin typeface="Roboto"/>
              <a:ea typeface="Roboto"/>
              <a:cs typeface="Roboto"/>
              <a:sym typeface="Roboto"/>
            </a:endParaRPr>
          </a:p>
        </p:txBody>
      </p:sp>
      <p:sp>
        <p:nvSpPr>
          <p:cNvPr id="407" name="Google Shape;407;p49"/>
          <p:cNvSpPr txBox="1"/>
          <p:nvPr>
            <p:ph idx="6" type="body"/>
          </p:nvPr>
        </p:nvSpPr>
        <p:spPr>
          <a:xfrm>
            <a:off x="3175450" y="3696713"/>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API, REST API, Automation</a:t>
            </a:r>
            <a:endParaRPr sz="1100">
              <a:solidFill>
                <a:schemeClr val="lt1"/>
              </a:solidFill>
              <a:latin typeface="Roboto"/>
              <a:ea typeface="Roboto"/>
              <a:cs typeface="Roboto"/>
              <a:sym typeface="Roboto"/>
            </a:endParaRPr>
          </a:p>
        </p:txBody>
      </p:sp>
      <p:sp>
        <p:nvSpPr>
          <p:cNvPr id="408" name="Google Shape;408;p49"/>
          <p:cNvSpPr txBox="1"/>
          <p:nvPr>
            <p:ph idx="7"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409" name="Google Shape;409;p49"/>
          <p:cNvSpPr txBox="1"/>
          <p:nvPr>
            <p:ph idx="8"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Comparison of Jira Excel export options</a:t>
            </a:r>
            <a:endParaRPr sz="5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0" name="Shape 130"/>
        <p:cNvGrpSpPr/>
        <p:nvPr/>
      </p:nvGrpSpPr>
      <p:grpSpPr>
        <a:xfrm>
          <a:off x="0" y="0"/>
          <a:ext cx="0" cy="0"/>
          <a:chOff x="0" y="0"/>
          <a:chExt cx="0" cy="0"/>
        </a:xfrm>
      </p:grpSpPr>
      <p:sp>
        <p:nvSpPr>
          <p:cNvPr id="131" name="Google Shape;131;p23"/>
          <p:cNvSpPr txBox="1"/>
          <p:nvPr>
            <p:ph idx="1" type="body"/>
          </p:nvPr>
        </p:nvSpPr>
        <p:spPr>
          <a:xfrm>
            <a:off x="1419750" y="423200"/>
            <a:ext cx="63045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rgbClr val="FFFFFF"/>
                </a:solidFill>
                <a:latin typeface="Roboto"/>
                <a:ea typeface="Roboto"/>
                <a:cs typeface="Roboto"/>
                <a:sym typeface="Roboto"/>
              </a:rPr>
              <a:t>How to export custom Excel reports from Jira</a:t>
            </a:r>
            <a:endParaRPr b="1" i="0" sz="2300" u="none" cap="none" strike="noStrike">
              <a:solidFill>
                <a:srgbClr val="FFFFFF"/>
              </a:solidFill>
              <a:latin typeface="Roboto"/>
              <a:ea typeface="Roboto"/>
              <a:cs typeface="Roboto"/>
              <a:sym typeface="Roboto"/>
            </a:endParaRPr>
          </a:p>
        </p:txBody>
      </p:sp>
      <p:sp>
        <p:nvSpPr>
          <p:cNvPr id="132" name="Google Shape;132;p23"/>
          <p:cNvSpPr txBox="1"/>
          <p:nvPr>
            <p:ph idx="2"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Exporting a list of issues to Excel</a:t>
            </a:r>
            <a:endParaRPr sz="500">
              <a:solidFill>
                <a:srgbClr val="FFFFFF"/>
              </a:solidFill>
              <a:latin typeface="Roboto"/>
              <a:ea typeface="Roboto"/>
              <a:cs typeface="Roboto"/>
              <a:sym typeface="Roboto"/>
            </a:endParaRPr>
          </a:p>
        </p:txBody>
      </p:sp>
      <p:sp>
        <p:nvSpPr>
          <p:cNvPr id="133" name="Google Shape;133;p23"/>
          <p:cNvSpPr txBox="1"/>
          <p:nvPr>
            <p:ph idx="3"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a:t>
            </a:r>
            <a:r>
              <a:rPr lang="en" sz="1100">
                <a:solidFill>
                  <a:srgbClr val="FFFFFF"/>
                </a:solidFill>
                <a:latin typeface="Roboto"/>
                <a:ea typeface="Roboto"/>
                <a:cs typeface="Roboto"/>
                <a:sym typeface="Roboto"/>
              </a:rPr>
              <a:t>v</a:t>
            </a:r>
            <a:r>
              <a:rPr i="0" lang="en"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134" name="Google Shape;134;p23"/>
          <p:cNvSpPr txBox="1"/>
          <p:nvPr>
            <p:ph idx="4"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templates</a:t>
            </a:r>
            <a:endParaRPr sz="500">
              <a:solidFill>
                <a:srgbClr val="FFFFFF"/>
              </a:solidFill>
              <a:latin typeface="Roboto"/>
              <a:ea typeface="Roboto"/>
              <a:cs typeface="Roboto"/>
              <a:sym typeface="Roboto"/>
            </a:endParaRPr>
          </a:p>
        </p:txBody>
      </p:sp>
      <p:sp>
        <p:nvSpPr>
          <p:cNvPr id="135" name="Google Shape;135;p23"/>
          <p:cNvSpPr txBox="1"/>
          <p:nvPr>
            <p:ph idx="5"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Creating Excel reports from Jira</a:t>
            </a:r>
            <a:endParaRPr sz="1100">
              <a:solidFill>
                <a:srgbClr val="FFFFFF"/>
              </a:solidFill>
              <a:latin typeface="Roboto"/>
              <a:ea typeface="Roboto"/>
              <a:cs typeface="Roboto"/>
              <a:sym typeface="Roboto"/>
            </a:endParaRPr>
          </a:p>
        </p:txBody>
      </p:sp>
      <p:sp>
        <p:nvSpPr>
          <p:cNvPr id="136" name="Google Shape;136;p23"/>
          <p:cNvSpPr txBox="1"/>
          <p:nvPr>
            <p:ph idx="6"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API, REST API, Automation</a:t>
            </a:r>
            <a:endParaRPr sz="1100">
              <a:solidFill>
                <a:srgbClr val="FFFFFF"/>
              </a:solidFill>
              <a:latin typeface="Roboto"/>
              <a:ea typeface="Roboto"/>
              <a:cs typeface="Roboto"/>
              <a:sym typeface="Roboto"/>
            </a:endParaRPr>
          </a:p>
        </p:txBody>
      </p:sp>
      <p:sp>
        <p:nvSpPr>
          <p:cNvPr id="137" name="Google Shape;137;p23"/>
          <p:cNvSpPr txBox="1"/>
          <p:nvPr>
            <p:ph idx="7"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138" name="Google Shape;138;p23"/>
          <p:cNvSpPr txBox="1"/>
          <p:nvPr>
            <p:ph idx="8"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Comparison of Jira Excel export options</a:t>
            </a:r>
            <a:endParaRPr sz="500">
              <a:solidFill>
                <a:srgbClr val="FFFFFF"/>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0"/>
          <p:cNvSpPr/>
          <p:nvPr/>
        </p:nvSpPr>
        <p:spPr>
          <a:xfrm>
            <a:off x="342900" y="252956"/>
            <a:ext cx="46476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API, REST API, </a:t>
            </a:r>
            <a:r>
              <a:rPr b="1" lang="en" sz="2700">
                <a:solidFill>
                  <a:schemeClr val="lt1"/>
                </a:solidFill>
                <a:latin typeface="Roboto"/>
                <a:ea typeface="Roboto"/>
                <a:cs typeface="Roboto"/>
                <a:sym typeface="Roboto"/>
              </a:rPr>
              <a:t>Automation</a:t>
            </a:r>
            <a:endParaRPr b="1" sz="2700">
              <a:solidFill>
                <a:schemeClr val="lt1"/>
              </a:solidFill>
              <a:latin typeface="Roboto"/>
              <a:ea typeface="Roboto"/>
              <a:cs typeface="Roboto"/>
              <a:sym typeface="Roboto"/>
            </a:endParaRPr>
          </a:p>
        </p:txBody>
      </p:sp>
      <p:sp>
        <p:nvSpPr>
          <p:cNvPr id="415" name="Google Shape;415;p50"/>
          <p:cNvSpPr txBox="1"/>
          <p:nvPr/>
        </p:nvSpPr>
        <p:spPr>
          <a:xfrm>
            <a:off x="342900" y="644006"/>
            <a:ext cx="84225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Multiple ways to automate </a:t>
            </a:r>
            <a:r>
              <a:rPr lang="en">
                <a:solidFill>
                  <a:schemeClr val="dk2"/>
                </a:solidFill>
                <a:latin typeface="Roboto"/>
                <a:ea typeface="Roboto"/>
                <a:cs typeface="Roboto"/>
                <a:sym typeface="Roboto"/>
              </a:rPr>
              <a:t>Excel</a:t>
            </a:r>
            <a:r>
              <a:rPr lang="en" sz="1400">
                <a:solidFill>
                  <a:schemeClr val="dk2"/>
                </a:solidFill>
                <a:latin typeface="Roboto"/>
                <a:ea typeface="Roboto"/>
                <a:cs typeface="Roboto"/>
                <a:sym typeface="Roboto"/>
              </a:rPr>
              <a:t> exporting and integrate that to your processes</a:t>
            </a:r>
            <a:endParaRPr sz="1400">
              <a:solidFill>
                <a:schemeClr val="dk2"/>
              </a:solidFill>
              <a:latin typeface="Roboto"/>
              <a:ea typeface="Roboto"/>
              <a:cs typeface="Roboto"/>
              <a:sym typeface="Roboto"/>
            </a:endParaRPr>
          </a:p>
        </p:txBody>
      </p:sp>
      <p:sp>
        <p:nvSpPr>
          <p:cNvPr id="416" name="Google Shape;416;p50"/>
          <p:cNvSpPr/>
          <p:nvPr/>
        </p:nvSpPr>
        <p:spPr>
          <a:xfrm>
            <a:off x="1162463" y="1246725"/>
            <a:ext cx="5400900" cy="856200"/>
          </a:xfrm>
          <a:prstGeom prst="roundRect">
            <a:avLst>
              <a:gd fmla="val 16667" name="adj"/>
            </a:avLst>
          </a:prstGeom>
          <a:solidFill>
            <a:srgbClr val="FF5630"/>
          </a:solid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Excel</a:t>
            </a:r>
            <a:r>
              <a:rPr b="1" lang="en" sz="1100">
                <a:solidFill>
                  <a:srgbClr val="FFFFFF"/>
                </a:solidFill>
                <a:latin typeface="Roboto"/>
                <a:ea typeface="Roboto"/>
                <a:cs typeface="Roboto"/>
                <a:sym typeface="Roboto"/>
              </a:rPr>
              <a:t> (XLSX) rendering engine</a:t>
            </a:r>
            <a:endParaRPr b="1" sz="1100">
              <a:solidFill>
                <a:srgbClr val="FFFFFF"/>
              </a:solidFill>
              <a:latin typeface="Roboto"/>
              <a:ea typeface="Roboto"/>
              <a:cs typeface="Roboto"/>
              <a:sym typeface="Roboto"/>
            </a:endParaRPr>
          </a:p>
        </p:txBody>
      </p:sp>
      <p:sp>
        <p:nvSpPr>
          <p:cNvPr id="417" name="Google Shape;417;p50"/>
          <p:cNvSpPr/>
          <p:nvPr/>
        </p:nvSpPr>
        <p:spPr>
          <a:xfrm>
            <a:off x="3300244" y="2203875"/>
            <a:ext cx="1200300" cy="721500"/>
          </a:xfrm>
          <a:prstGeom prst="rect">
            <a:avLst/>
          </a:prstGeom>
          <a:solidFill>
            <a:srgbClr val="36B37E"/>
          </a:solid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 sz="900">
                <a:solidFill>
                  <a:srgbClr val="FFFFFF"/>
                </a:solidFill>
                <a:latin typeface="Roboto"/>
                <a:ea typeface="Roboto"/>
                <a:cs typeface="Roboto"/>
                <a:sym typeface="Roboto"/>
              </a:rPr>
              <a:t>Java API</a:t>
            </a:r>
            <a:endParaRPr b="1" sz="900">
              <a:solidFill>
                <a:srgbClr val="FFFFFF"/>
              </a:solidFill>
              <a:latin typeface="Roboto"/>
              <a:ea typeface="Roboto"/>
              <a:cs typeface="Roboto"/>
              <a:sym typeface="Roboto"/>
            </a:endParaRPr>
          </a:p>
          <a:p>
            <a:pPr indent="0" lvl="0" marL="0" rtl="0" algn="ctr">
              <a:spcBef>
                <a:spcPts val="0"/>
              </a:spcBef>
              <a:spcAft>
                <a:spcPts val="0"/>
              </a:spcAft>
              <a:buNone/>
            </a:pPr>
            <a:r>
              <a:rPr b="1" lang="en" sz="700">
                <a:solidFill>
                  <a:srgbClr val="FFFFFF"/>
                </a:solidFill>
                <a:latin typeface="Roboto"/>
                <a:ea typeface="Roboto"/>
                <a:cs typeface="Roboto"/>
                <a:sym typeface="Roboto"/>
              </a:rPr>
              <a:t>(for anything on the JVM)</a:t>
            </a:r>
            <a:endParaRPr b="1" sz="700">
              <a:solidFill>
                <a:srgbClr val="FFFFFF"/>
              </a:solidFill>
              <a:latin typeface="Roboto"/>
              <a:ea typeface="Roboto"/>
              <a:cs typeface="Roboto"/>
              <a:sym typeface="Roboto"/>
            </a:endParaRPr>
          </a:p>
        </p:txBody>
      </p:sp>
      <p:sp>
        <p:nvSpPr>
          <p:cNvPr id="418" name="Google Shape;418;p50"/>
          <p:cNvSpPr/>
          <p:nvPr/>
        </p:nvSpPr>
        <p:spPr>
          <a:xfrm>
            <a:off x="5363100" y="2203875"/>
            <a:ext cx="1200300" cy="721500"/>
          </a:xfrm>
          <a:prstGeom prst="rect">
            <a:avLst/>
          </a:prstGeom>
          <a:solidFill>
            <a:srgbClr val="36B37E"/>
          </a:solid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 sz="900">
                <a:solidFill>
                  <a:srgbClr val="FFFFFF"/>
                </a:solidFill>
                <a:latin typeface="Roboto"/>
                <a:ea typeface="Roboto"/>
                <a:cs typeface="Roboto"/>
                <a:sym typeface="Roboto"/>
              </a:rPr>
              <a:t>REST</a:t>
            </a:r>
            <a:r>
              <a:rPr b="1" lang="en" sz="900">
                <a:solidFill>
                  <a:srgbClr val="FFFFFF"/>
                </a:solidFill>
                <a:latin typeface="Roboto"/>
                <a:ea typeface="Roboto"/>
                <a:cs typeface="Roboto"/>
                <a:sym typeface="Roboto"/>
              </a:rPr>
              <a:t> API</a:t>
            </a:r>
            <a:endParaRPr b="1" sz="900">
              <a:solidFill>
                <a:srgbClr val="FFFFFF"/>
              </a:solidFill>
              <a:latin typeface="Roboto"/>
              <a:ea typeface="Roboto"/>
              <a:cs typeface="Roboto"/>
              <a:sym typeface="Roboto"/>
            </a:endParaRPr>
          </a:p>
          <a:p>
            <a:pPr indent="0" lvl="0" marL="0" rtl="0" algn="ctr">
              <a:spcBef>
                <a:spcPts val="0"/>
              </a:spcBef>
              <a:spcAft>
                <a:spcPts val="0"/>
              </a:spcAft>
              <a:buNone/>
            </a:pPr>
            <a:r>
              <a:rPr b="1" lang="en" sz="700">
                <a:solidFill>
                  <a:srgbClr val="FFFFFF"/>
                </a:solidFill>
                <a:latin typeface="Roboto"/>
                <a:ea typeface="Roboto"/>
                <a:cs typeface="Roboto"/>
                <a:sym typeface="Roboto"/>
              </a:rPr>
              <a:t>(for HTTP)</a:t>
            </a:r>
            <a:endParaRPr b="1" sz="700">
              <a:solidFill>
                <a:srgbClr val="FFFFFF"/>
              </a:solidFill>
              <a:latin typeface="Roboto"/>
              <a:ea typeface="Roboto"/>
              <a:cs typeface="Roboto"/>
              <a:sym typeface="Roboto"/>
            </a:endParaRPr>
          </a:p>
        </p:txBody>
      </p:sp>
      <p:grpSp>
        <p:nvGrpSpPr>
          <p:cNvPr id="419" name="Google Shape;419;p50"/>
          <p:cNvGrpSpPr/>
          <p:nvPr/>
        </p:nvGrpSpPr>
        <p:grpSpPr>
          <a:xfrm>
            <a:off x="4500563" y="2564677"/>
            <a:ext cx="1032300" cy="1099013"/>
            <a:chOff x="10548450" y="6858188"/>
            <a:chExt cx="2752800" cy="2930700"/>
          </a:xfrm>
        </p:grpSpPr>
        <p:cxnSp>
          <p:nvCxnSpPr>
            <p:cNvPr id="420" name="Google Shape;420;p50"/>
            <p:cNvCxnSpPr>
              <a:stCxn id="421" idx="0"/>
              <a:endCxn id="417" idx="3"/>
            </p:cNvCxnSpPr>
            <p:nvPr/>
          </p:nvCxnSpPr>
          <p:spPr>
            <a:xfrm flipH="1" rot="5400000">
              <a:off x="10156050" y="7250588"/>
              <a:ext cx="2298300" cy="1513500"/>
            </a:xfrm>
            <a:prstGeom prst="curvedConnector2">
              <a:avLst/>
            </a:prstGeom>
            <a:noFill/>
            <a:ln cap="flat" cmpd="sng" w="38100">
              <a:solidFill>
                <a:schemeClr val="lt1"/>
              </a:solidFill>
              <a:prstDash val="solid"/>
              <a:round/>
              <a:headEnd len="med" w="med" type="none"/>
              <a:tailEnd len="med" w="med" type="triangle"/>
            </a:ln>
          </p:spPr>
        </p:cxnSp>
        <p:sp>
          <p:nvSpPr>
            <p:cNvPr id="421" name="Google Shape;421;p50"/>
            <p:cNvSpPr txBox="1"/>
            <p:nvPr/>
          </p:nvSpPr>
          <p:spPr>
            <a:xfrm>
              <a:off x="10822650" y="9156488"/>
              <a:ext cx="24786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Your Jira app</a:t>
              </a:r>
              <a:br>
                <a:rPr b="1" lang="en" sz="1100">
                  <a:solidFill>
                    <a:schemeClr val="lt1"/>
                  </a:solidFill>
                  <a:latin typeface="Roboto"/>
                  <a:ea typeface="Roboto"/>
                  <a:cs typeface="Roboto"/>
                  <a:sym typeface="Roboto"/>
                </a:rPr>
              </a:br>
              <a:endParaRPr b="1" sz="1100">
                <a:solidFill>
                  <a:schemeClr val="lt1"/>
                </a:solidFill>
                <a:latin typeface="Roboto"/>
                <a:ea typeface="Roboto"/>
                <a:cs typeface="Roboto"/>
                <a:sym typeface="Roboto"/>
              </a:endParaRPr>
            </a:p>
          </p:txBody>
        </p:sp>
      </p:grpSp>
      <p:grpSp>
        <p:nvGrpSpPr>
          <p:cNvPr id="422" name="Google Shape;422;p50"/>
          <p:cNvGrpSpPr/>
          <p:nvPr/>
        </p:nvGrpSpPr>
        <p:grpSpPr>
          <a:xfrm>
            <a:off x="5799713" y="2925244"/>
            <a:ext cx="2137050" cy="738450"/>
            <a:chOff x="13936650" y="7819700"/>
            <a:chExt cx="5698800" cy="1969200"/>
          </a:xfrm>
        </p:grpSpPr>
        <p:cxnSp>
          <p:nvCxnSpPr>
            <p:cNvPr id="423" name="Google Shape;423;p50"/>
            <p:cNvCxnSpPr>
              <a:stCxn id="424" idx="0"/>
              <a:endCxn id="418" idx="2"/>
            </p:cNvCxnSpPr>
            <p:nvPr/>
          </p:nvCxnSpPr>
          <p:spPr>
            <a:xfrm flipH="1" rot="5400000">
              <a:off x="14910900" y="7281350"/>
              <a:ext cx="1336800" cy="2413500"/>
            </a:xfrm>
            <a:prstGeom prst="curvedConnector3">
              <a:avLst>
                <a:gd fmla="val 50002" name="adj1"/>
              </a:avLst>
            </a:prstGeom>
            <a:noFill/>
            <a:ln cap="flat" cmpd="sng" w="38100">
              <a:solidFill>
                <a:schemeClr val="lt1"/>
              </a:solidFill>
              <a:prstDash val="solid"/>
              <a:round/>
              <a:headEnd len="med" w="med" type="none"/>
              <a:tailEnd len="med" w="med" type="triangle"/>
            </a:ln>
          </p:spPr>
        </p:cxnSp>
        <p:sp>
          <p:nvSpPr>
            <p:cNvPr id="424" name="Google Shape;424;p50"/>
            <p:cNvSpPr txBox="1"/>
            <p:nvPr/>
          </p:nvSpPr>
          <p:spPr>
            <a:xfrm>
              <a:off x="13936650" y="9156500"/>
              <a:ext cx="56988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Your HTTP based integration</a:t>
              </a:r>
              <a:br>
                <a:rPr b="1" lang="en" sz="1100">
                  <a:solidFill>
                    <a:schemeClr val="lt1"/>
                  </a:solidFill>
                  <a:latin typeface="Roboto"/>
                  <a:ea typeface="Roboto"/>
                  <a:cs typeface="Roboto"/>
                  <a:sym typeface="Roboto"/>
                </a:rPr>
              </a:br>
              <a:endParaRPr b="1" sz="1100">
                <a:solidFill>
                  <a:schemeClr val="lt1"/>
                </a:solidFill>
                <a:latin typeface="Roboto"/>
                <a:ea typeface="Roboto"/>
                <a:cs typeface="Roboto"/>
                <a:sym typeface="Roboto"/>
              </a:endParaRPr>
            </a:p>
          </p:txBody>
        </p:sp>
      </p:grpSp>
      <p:grpSp>
        <p:nvGrpSpPr>
          <p:cNvPr id="425" name="Google Shape;425;p50"/>
          <p:cNvGrpSpPr/>
          <p:nvPr/>
        </p:nvGrpSpPr>
        <p:grpSpPr>
          <a:xfrm>
            <a:off x="3456619" y="2925239"/>
            <a:ext cx="929475" cy="1833182"/>
            <a:chOff x="7688400" y="7819688"/>
            <a:chExt cx="2478600" cy="4888487"/>
          </a:xfrm>
        </p:grpSpPr>
        <p:grpSp>
          <p:nvGrpSpPr>
            <p:cNvPr id="426" name="Google Shape;426;p50"/>
            <p:cNvGrpSpPr/>
            <p:nvPr/>
          </p:nvGrpSpPr>
          <p:grpSpPr>
            <a:xfrm>
              <a:off x="7688400" y="9156488"/>
              <a:ext cx="2478600" cy="2095588"/>
              <a:chOff x="2876775" y="6260888"/>
              <a:chExt cx="2478600" cy="2095588"/>
            </a:xfrm>
          </p:grpSpPr>
          <p:pic>
            <p:nvPicPr>
              <p:cNvPr id="427" name="Google Shape;427;p50"/>
              <p:cNvPicPr preferRelativeResize="0"/>
              <p:nvPr/>
            </p:nvPicPr>
            <p:blipFill>
              <a:blip r:embed="rId3">
                <a:alphaModFix/>
              </a:blip>
              <a:stretch>
                <a:fillRect/>
              </a:stretch>
            </p:blipFill>
            <p:spPr>
              <a:xfrm>
                <a:off x="3430275" y="6984875"/>
                <a:ext cx="1371600" cy="1371600"/>
              </a:xfrm>
              <a:prstGeom prst="rect">
                <a:avLst/>
              </a:prstGeom>
              <a:noFill/>
              <a:ln>
                <a:noFill/>
              </a:ln>
            </p:spPr>
          </p:pic>
          <p:sp>
            <p:nvSpPr>
              <p:cNvPr id="428" name="Google Shape;428;p50"/>
              <p:cNvSpPr txBox="1"/>
              <p:nvPr/>
            </p:nvSpPr>
            <p:spPr>
              <a:xfrm>
                <a:off x="2876775" y="6260888"/>
                <a:ext cx="24786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ScriptRunner</a:t>
                </a:r>
                <a:endParaRPr b="1" sz="1100">
                  <a:solidFill>
                    <a:schemeClr val="lt1"/>
                  </a:solidFill>
                  <a:latin typeface="Roboto"/>
                  <a:ea typeface="Roboto"/>
                  <a:cs typeface="Roboto"/>
                  <a:sym typeface="Roboto"/>
                </a:endParaRPr>
              </a:p>
            </p:txBody>
          </p:sp>
        </p:grpSp>
        <p:cxnSp>
          <p:nvCxnSpPr>
            <p:cNvPr id="429" name="Google Shape;429;p50"/>
            <p:cNvCxnSpPr>
              <a:stCxn id="428" idx="0"/>
              <a:endCxn id="417" idx="2"/>
            </p:cNvCxnSpPr>
            <p:nvPr/>
          </p:nvCxnSpPr>
          <p:spPr>
            <a:xfrm flipH="1" rot="5400000">
              <a:off x="8231250" y="8460038"/>
              <a:ext cx="1336800" cy="56100"/>
            </a:xfrm>
            <a:prstGeom prst="curvedConnector3">
              <a:avLst>
                <a:gd fmla="val 50001" name="adj1"/>
              </a:avLst>
            </a:prstGeom>
            <a:noFill/>
            <a:ln cap="flat" cmpd="sng" w="38100">
              <a:solidFill>
                <a:schemeClr val="lt1"/>
              </a:solidFill>
              <a:prstDash val="solid"/>
              <a:round/>
              <a:headEnd len="med" w="med" type="none"/>
              <a:tailEnd len="med" w="med" type="triangle"/>
            </a:ln>
          </p:spPr>
        </p:cxnSp>
        <p:sp>
          <p:nvSpPr>
            <p:cNvPr id="430" name="Google Shape;430;p50"/>
            <p:cNvSpPr/>
            <p:nvPr/>
          </p:nvSpPr>
          <p:spPr>
            <a:xfrm>
              <a:off x="8184738" y="11641350"/>
              <a:ext cx="1485918" cy="1066824"/>
            </a:xfrm>
            <a:prstGeom prst="flowChartMultidocument">
              <a:avLst/>
            </a:prstGeom>
            <a:no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 sz="700">
                  <a:solidFill>
                    <a:schemeClr val="lt1"/>
                  </a:solidFill>
                  <a:latin typeface="Roboto"/>
                  <a:ea typeface="Roboto"/>
                  <a:cs typeface="Roboto"/>
                  <a:sym typeface="Roboto"/>
                </a:rPr>
                <a:t>Your scripts</a:t>
              </a:r>
              <a:endParaRPr b="1" sz="700">
                <a:solidFill>
                  <a:schemeClr val="lt1"/>
                </a:solidFill>
                <a:latin typeface="Roboto"/>
                <a:ea typeface="Roboto"/>
                <a:cs typeface="Roboto"/>
                <a:sym typeface="Roboto"/>
              </a:endParaRPr>
            </a:p>
          </p:txBody>
        </p:sp>
      </p:grpSp>
      <p:grpSp>
        <p:nvGrpSpPr>
          <p:cNvPr id="431" name="Google Shape;431;p50"/>
          <p:cNvGrpSpPr/>
          <p:nvPr/>
        </p:nvGrpSpPr>
        <p:grpSpPr>
          <a:xfrm>
            <a:off x="1780762" y="2564681"/>
            <a:ext cx="1519594" cy="2193740"/>
            <a:chOff x="2990850" y="6858200"/>
            <a:chExt cx="4052250" cy="5849974"/>
          </a:xfrm>
        </p:grpSpPr>
        <p:grpSp>
          <p:nvGrpSpPr>
            <p:cNvPr id="432" name="Google Shape;432;p50"/>
            <p:cNvGrpSpPr/>
            <p:nvPr/>
          </p:nvGrpSpPr>
          <p:grpSpPr>
            <a:xfrm>
              <a:off x="2990850" y="9156500"/>
              <a:ext cx="4041900" cy="2095575"/>
              <a:chOff x="12829625" y="6260900"/>
              <a:chExt cx="4041900" cy="2095575"/>
            </a:xfrm>
          </p:grpSpPr>
          <p:pic>
            <p:nvPicPr>
              <p:cNvPr id="433" name="Google Shape;433;p50"/>
              <p:cNvPicPr preferRelativeResize="0"/>
              <p:nvPr/>
            </p:nvPicPr>
            <p:blipFill>
              <a:blip r:embed="rId4">
                <a:alphaModFix/>
              </a:blip>
              <a:stretch>
                <a:fillRect/>
              </a:stretch>
            </p:blipFill>
            <p:spPr>
              <a:xfrm>
                <a:off x="14164763" y="6984875"/>
                <a:ext cx="1371600" cy="1371600"/>
              </a:xfrm>
              <a:prstGeom prst="rect">
                <a:avLst/>
              </a:prstGeom>
              <a:noFill/>
              <a:ln>
                <a:noFill/>
              </a:ln>
            </p:spPr>
          </p:pic>
          <p:sp>
            <p:nvSpPr>
              <p:cNvPr id="434" name="Google Shape;434;p50"/>
              <p:cNvSpPr txBox="1"/>
              <p:nvPr/>
            </p:nvSpPr>
            <p:spPr>
              <a:xfrm>
                <a:off x="12829625" y="6260900"/>
                <a:ext cx="40419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Automation for Jira</a:t>
                </a:r>
                <a:endParaRPr b="1" sz="1100">
                  <a:solidFill>
                    <a:schemeClr val="lt1"/>
                  </a:solidFill>
                  <a:latin typeface="Roboto"/>
                  <a:ea typeface="Roboto"/>
                  <a:cs typeface="Roboto"/>
                  <a:sym typeface="Roboto"/>
                </a:endParaRPr>
              </a:p>
            </p:txBody>
          </p:sp>
        </p:grpSp>
        <p:cxnSp>
          <p:nvCxnSpPr>
            <p:cNvPr id="435" name="Google Shape;435;p50"/>
            <p:cNvCxnSpPr>
              <a:stCxn id="434" idx="0"/>
              <a:endCxn id="417" idx="1"/>
            </p:cNvCxnSpPr>
            <p:nvPr/>
          </p:nvCxnSpPr>
          <p:spPr>
            <a:xfrm rot="-5400000">
              <a:off x="4878300" y="6991700"/>
              <a:ext cx="2298300" cy="2031300"/>
            </a:xfrm>
            <a:prstGeom prst="curvedConnector2">
              <a:avLst/>
            </a:prstGeom>
            <a:noFill/>
            <a:ln cap="flat" cmpd="sng" w="38100">
              <a:solidFill>
                <a:schemeClr val="lt1"/>
              </a:solidFill>
              <a:prstDash val="solid"/>
              <a:round/>
              <a:headEnd len="med" w="med" type="none"/>
              <a:tailEnd len="med" w="med" type="triangle"/>
            </a:ln>
          </p:spPr>
        </p:cxnSp>
        <p:sp>
          <p:nvSpPr>
            <p:cNvPr id="436" name="Google Shape;436;p50"/>
            <p:cNvSpPr/>
            <p:nvPr/>
          </p:nvSpPr>
          <p:spPr>
            <a:xfrm>
              <a:off x="4268838" y="11641350"/>
              <a:ext cx="1485918" cy="1066824"/>
            </a:xfrm>
            <a:prstGeom prst="flowChartMultidocument">
              <a:avLst/>
            </a:prstGeom>
            <a:no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 sz="700">
                  <a:solidFill>
                    <a:schemeClr val="lt1"/>
                  </a:solidFill>
                  <a:latin typeface="Roboto"/>
                  <a:ea typeface="Roboto"/>
                  <a:cs typeface="Roboto"/>
                  <a:sym typeface="Roboto"/>
                </a:rPr>
                <a:t>Your rules</a:t>
              </a:r>
              <a:endParaRPr b="1" sz="700">
                <a:solidFill>
                  <a:schemeClr val="lt1"/>
                </a:solidFill>
                <a:latin typeface="Roboto"/>
                <a:ea typeface="Roboto"/>
                <a:cs typeface="Roboto"/>
                <a:sym typeface="Roboto"/>
              </a:endParaRPr>
            </a:p>
          </p:txBody>
        </p:sp>
      </p:grpSp>
      <p:sp>
        <p:nvSpPr>
          <p:cNvPr id="437" name="Google Shape;437;p50"/>
          <p:cNvSpPr/>
          <p:nvPr/>
        </p:nvSpPr>
        <p:spPr>
          <a:xfrm>
            <a:off x="7152863" y="1246725"/>
            <a:ext cx="741000" cy="856200"/>
          </a:xfrm>
          <a:prstGeom prst="can">
            <a:avLst>
              <a:gd fmla="val 25000" name="adj"/>
            </a:avLst>
          </a:prstGeom>
          <a:noFill/>
          <a:ln cap="flat" cmpd="sng" w="28575">
            <a:solidFill>
              <a:schemeClr val="lt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 sz="900">
                <a:solidFill>
                  <a:schemeClr val="lt1"/>
                </a:solidFill>
                <a:latin typeface="Roboto"/>
                <a:ea typeface="Roboto"/>
                <a:cs typeface="Roboto"/>
                <a:sym typeface="Roboto"/>
              </a:rPr>
              <a:t>All Jira </a:t>
            </a:r>
            <a:r>
              <a:rPr b="1" lang="en" sz="900">
                <a:solidFill>
                  <a:schemeClr val="lt1"/>
                </a:solidFill>
                <a:latin typeface="Roboto"/>
                <a:ea typeface="Roboto"/>
                <a:cs typeface="Roboto"/>
                <a:sym typeface="Roboto"/>
              </a:rPr>
              <a:t>data</a:t>
            </a:r>
            <a:endParaRPr b="1" sz="900">
              <a:solidFill>
                <a:schemeClr val="lt1"/>
              </a:solidFill>
              <a:latin typeface="Roboto"/>
              <a:ea typeface="Roboto"/>
              <a:cs typeface="Roboto"/>
              <a:sym typeface="Roboto"/>
            </a:endParaRPr>
          </a:p>
        </p:txBody>
      </p:sp>
      <p:cxnSp>
        <p:nvCxnSpPr>
          <p:cNvPr id="438" name="Google Shape;438;p50"/>
          <p:cNvCxnSpPr>
            <a:stCxn id="416" idx="3"/>
            <a:endCxn id="437" idx="2"/>
          </p:cNvCxnSpPr>
          <p:nvPr/>
        </p:nvCxnSpPr>
        <p:spPr>
          <a:xfrm>
            <a:off x="6563363" y="1674825"/>
            <a:ext cx="589500" cy="600"/>
          </a:xfrm>
          <a:prstGeom prst="curvedConnector3">
            <a:avLst>
              <a:gd fmla="val 50000" name="adj1"/>
            </a:avLst>
          </a:prstGeom>
          <a:noFill/>
          <a:ln cap="flat" cmpd="sng" w="38100">
            <a:solidFill>
              <a:schemeClr val="lt1"/>
            </a:solidFill>
            <a:prstDash val="solid"/>
            <a:round/>
            <a:headEnd len="med" w="med" type="triangle"/>
            <a:tailEnd len="med" w="med" type="triangle"/>
          </a:ln>
        </p:spPr>
      </p:cxnSp>
      <p:grpSp>
        <p:nvGrpSpPr>
          <p:cNvPr id="439" name="Google Shape;439;p50"/>
          <p:cNvGrpSpPr/>
          <p:nvPr/>
        </p:nvGrpSpPr>
        <p:grpSpPr>
          <a:xfrm>
            <a:off x="637763" y="2203875"/>
            <a:ext cx="1724850" cy="1975219"/>
            <a:chOff x="1700700" y="5877000"/>
            <a:chExt cx="4599600" cy="5267250"/>
          </a:xfrm>
        </p:grpSpPr>
        <p:sp>
          <p:nvSpPr>
            <p:cNvPr id="440" name="Google Shape;440;p50"/>
            <p:cNvSpPr/>
            <p:nvPr/>
          </p:nvSpPr>
          <p:spPr>
            <a:xfrm>
              <a:off x="3099900" y="5877000"/>
              <a:ext cx="3200400" cy="1923900"/>
            </a:xfrm>
            <a:prstGeom prst="rect">
              <a:avLst/>
            </a:prstGeom>
            <a:solidFill>
              <a:srgbClr val="36B37E"/>
            </a:solid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 sz="900">
                  <a:solidFill>
                    <a:srgbClr val="FFFFFF"/>
                  </a:solidFill>
                  <a:latin typeface="Roboto"/>
                  <a:ea typeface="Roboto"/>
                  <a:cs typeface="Roboto"/>
                  <a:sym typeface="Roboto"/>
                </a:rPr>
                <a:t>Web UI</a:t>
              </a:r>
              <a:endParaRPr b="1" sz="900">
                <a:solidFill>
                  <a:srgbClr val="FFFFFF"/>
                </a:solidFill>
                <a:latin typeface="Roboto"/>
                <a:ea typeface="Roboto"/>
                <a:cs typeface="Roboto"/>
                <a:sym typeface="Roboto"/>
              </a:endParaRPr>
            </a:p>
            <a:p>
              <a:pPr indent="0" lvl="0" marL="0" rtl="0" algn="ctr">
                <a:spcBef>
                  <a:spcPts val="0"/>
                </a:spcBef>
                <a:spcAft>
                  <a:spcPts val="0"/>
                </a:spcAft>
                <a:buNone/>
              </a:pPr>
              <a:r>
                <a:rPr b="1" lang="en" sz="700">
                  <a:solidFill>
                    <a:srgbClr val="FFFFFF"/>
                  </a:solidFill>
                  <a:latin typeface="Roboto"/>
                  <a:ea typeface="Roboto"/>
                  <a:cs typeface="Roboto"/>
                  <a:sym typeface="Roboto"/>
                </a:rPr>
                <a:t>(Export menus)</a:t>
              </a:r>
              <a:endParaRPr b="1" sz="700">
                <a:solidFill>
                  <a:srgbClr val="FFFFFF"/>
                </a:solidFill>
                <a:latin typeface="Roboto"/>
                <a:ea typeface="Roboto"/>
                <a:cs typeface="Roboto"/>
                <a:sym typeface="Roboto"/>
              </a:endParaRPr>
            </a:p>
          </p:txBody>
        </p:sp>
        <p:grpSp>
          <p:nvGrpSpPr>
            <p:cNvPr id="441" name="Google Shape;441;p50"/>
            <p:cNvGrpSpPr/>
            <p:nvPr/>
          </p:nvGrpSpPr>
          <p:grpSpPr>
            <a:xfrm>
              <a:off x="1700700" y="7800650"/>
              <a:ext cx="2999400" cy="3343600"/>
              <a:chOff x="1167300" y="7800650"/>
              <a:chExt cx="2999400" cy="3343600"/>
            </a:xfrm>
          </p:grpSpPr>
          <p:sp>
            <p:nvSpPr>
              <p:cNvPr id="442" name="Google Shape;442;p50"/>
              <p:cNvSpPr/>
              <p:nvPr/>
            </p:nvSpPr>
            <p:spPr>
              <a:xfrm>
                <a:off x="1486050" y="9906000"/>
                <a:ext cx="1572300" cy="1238250"/>
              </a:xfrm>
              <a:prstGeom prst="flowChartInternalStorage">
                <a:avLst/>
              </a:prstGeom>
              <a:no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443" name="Google Shape;443;p50"/>
              <p:cNvSpPr txBox="1"/>
              <p:nvPr/>
            </p:nvSpPr>
            <p:spPr>
              <a:xfrm>
                <a:off x="1167300" y="9137450"/>
                <a:ext cx="22098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Browser</a:t>
                </a:r>
                <a:endParaRPr b="1" sz="1100">
                  <a:solidFill>
                    <a:schemeClr val="lt1"/>
                  </a:solidFill>
                  <a:latin typeface="Roboto"/>
                  <a:ea typeface="Roboto"/>
                  <a:cs typeface="Roboto"/>
                  <a:sym typeface="Roboto"/>
                </a:endParaRPr>
              </a:p>
            </p:txBody>
          </p:sp>
          <p:cxnSp>
            <p:nvCxnSpPr>
              <p:cNvPr id="444" name="Google Shape;444;p50"/>
              <p:cNvCxnSpPr>
                <a:stCxn id="443" idx="0"/>
                <a:endCxn id="440" idx="2"/>
              </p:cNvCxnSpPr>
              <p:nvPr/>
            </p:nvCxnSpPr>
            <p:spPr>
              <a:xfrm rot="-5400000">
                <a:off x="2551050" y="7521800"/>
                <a:ext cx="1336800" cy="1894500"/>
              </a:xfrm>
              <a:prstGeom prst="curvedConnector3">
                <a:avLst>
                  <a:gd fmla="val 50002" name="adj1"/>
                </a:avLst>
              </a:prstGeom>
              <a:noFill/>
              <a:ln cap="flat" cmpd="sng" w="38100">
                <a:solidFill>
                  <a:schemeClr val="lt1"/>
                </a:solidFill>
                <a:prstDash val="solid"/>
                <a:round/>
                <a:headEnd len="med" w="med" type="none"/>
                <a:tailEnd len="med" w="med" type="triangle"/>
              </a:ln>
            </p:spPr>
          </p:cxn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51"/>
          <p:cNvSpPr/>
          <p:nvPr/>
        </p:nvSpPr>
        <p:spPr>
          <a:xfrm>
            <a:off x="342900" y="252950"/>
            <a:ext cx="49575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Better Excel</a:t>
            </a:r>
            <a:r>
              <a:rPr b="1" lang="en" sz="2700">
                <a:solidFill>
                  <a:schemeClr val="lt1"/>
                </a:solidFill>
                <a:latin typeface="Roboto"/>
                <a:ea typeface="Roboto"/>
                <a:cs typeface="Roboto"/>
                <a:sym typeface="Roboto"/>
              </a:rPr>
              <a:t> Automation for Jira</a:t>
            </a:r>
            <a:endParaRPr b="1" sz="2700">
              <a:solidFill>
                <a:schemeClr val="lt1"/>
              </a:solidFill>
              <a:latin typeface="Roboto"/>
              <a:ea typeface="Roboto"/>
              <a:cs typeface="Roboto"/>
              <a:sym typeface="Roboto"/>
            </a:endParaRPr>
          </a:p>
        </p:txBody>
      </p:sp>
      <p:sp>
        <p:nvSpPr>
          <p:cNvPr id="450" name="Google Shape;450;p51"/>
          <p:cNvSpPr txBox="1"/>
          <p:nvPr/>
        </p:nvSpPr>
        <p:spPr>
          <a:xfrm>
            <a:off x="342900" y="644006"/>
            <a:ext cx="7458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Free app bridging </a:t>
            </a:r>
            <a:r>
              <a:rPr lang="en">
                <a:solidFill>
                  <a:schemeClr val="dk2"/>
                </a:solidFill>
                <a:latin typeface="Roboto"/>
                <a:ea typeface="Roboto"/>
                <a:cs typeface="Roboto"/>
                <a:sym typeface="Roboto"/>
              </a:rPr>
              <a:t>Better Excel Exporter</a:t>
            </a:r>
            <a:r>
              <a:rPr lang="en" sz="1400">
                <a:solidFill>
                  <a:schemeClr val="dk2"/>
                </a:solidFill>
                <a:latin typeface="Roboto"/>
                <a:ea typeface="Roboto"/>
                <a:cs typeface="Roboto"/>
                <a:sym typeface="Roboto"/>
              </a:rPr>
              <a:t> and Automation for Jira</a:t>
            </a:r>
            <a:endParaRPr sz="1400">
              <a:solidFill>
                <a:schemeClr val="dk2"/>
              </a:solidFill>
              <a:latin typeface="Roboto"/>
              <a:ea typeface="Roboto"/>
              <a:cs typeface="Roboto"/>
              <a:sym typeface="Roboto"/>
            </a:endParaRPr>
          </a:p>
        </p:txBody>
      </p:sp>
      <p:pic>
        <p:nvPicPr>
          <p:cNvPr id="451" name="Google Shape;451;p51"/>
          <p:cNvPicPr preferRelativeResize="0"/>
          <p:nvPr/>
        </p:nvPicPr>
        <p:blipFill>
          <a:blip r:embed="rId3">
            <a:alphaModFix/>
          </a:blip>
          <a:stretch>
            <a:fillRect/>
          </a:stretch>
        </p:blipFill>
        <p:spPr>
          <a:xfrm>
            <a:off x="342900" y="1028700"/>
            <a:ext cx="7290319" cy="3565921"/>
          </a:xfrm>
          <a:prstGeom prst="rect">
            <a:avLst/>
          </a:prstGeom>
          <a:noFill/>
          <a:ln>
            <a:noFill/>
          </a:ln>
          <a:effectLst>
            <a:outerShdw blurRad="714375" rotWithShape="0" algn="bl" dir="3540000" dist="66675">
              <a:srgbClr val="000000">
                <a:alpha val="19000"/>
              </a:srgbClr>
            </a:outerShdw>
          </a:effectLst>
        </p:spPr>
      </p:pic>
      <p:pic>
        <p:nvPicPr>
          <p:cNvPr id="452" name="Google Shape;452;p51"/>
          <p:cNvPicPr preferRelativeResize="0"/>
          <p:nvPr/>
        </p:nvPicPr>
        <p:blipFill>
          <a:blip r:embed="rId4">
            <a:alphaModFix/>
          </a:blip>
          <a:stretch>
            <a:fillRect/>
          </a:stretch>
        </p:blipFill>
        <p:spPr>
          <a:xfrm>
            <a:off x="2867944" y="1834022"/>
            <a:ext cx="5933157" cy="2966579"/>
          </a:xfrm>
          <a:prstGeom prst="rect">
            <a:avLst/>
          </a:prstGeom>
          <a:noFill/>
          <a:ln>
            <a:noFill/>
          </a:ln>
          <a:effectLst>
            <a:outerShdw blurRad="714375" rotWithShape="0" algn="bl" dir="3540000" dist="76200">
              <a:srgbClr val="000000">
                <a:alpha val="19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52"/>
          <p:cNvSpPr/>
          <p:nvPr/>
        </p:nvSpPr>
        <p:spPr>
          <a:xfrm>
            <a:off x="342900" y="252950"/>
            <a:ext cx="49833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Better Excel </a:t>
            </a:r>
            <a:r>
              <a:rPr b="1" lang="en" sz="2700">
                <a:solidFill>
                  <a:schemeClr val="lt1"/>
                </a:solidFill>
                <a:latin typeface="Roboto"/>
                <a:ea typeface="Roboto"/>
                <a:cs typeface="Roboto"/>
                <a:sym typeface="Roboto"/>
              </a:rPr>
              <a:t>Automation for Jira</a:t>
            </a:r>
            <a:endParaRPr b="1" sz="2700">
              <a:solidFill>
                <a:schemeClr val="lt1"/>
              </a:solidFill>
              <a:latin typeface="Roboto"/>
              <a:ea typeface="Roboto"/>
              <a:cs typeface="Roboto"/>
              <a:sym typeface="Roboto"/>
            </a:endParaRPr>
          </a:p>
        </p:txBody>
      </p:sp>
      <p:sp>
        <p:nvSpPr>
          <p:cNvPr id="458" name="Google Shape;458;p52"/>
          <p:cNvSpPr txBox="1"/>
          <p:nvPr/>
        </p:nvSpPr>
        <p:spPr>
          <a:xfrm>
            <a:off x="342900" y="644000"/>
            <a:ext cx="5060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Free app bridging </a:t>
            </a:r>
            <a:r>
              <a:rPr lang="en">
                <a:solidFill>
                  <a:schemeClr val="dk2"/>
                </a:solidFill>
                <a:latin typeface="Roboto"/>
                <a:ea typeface="Roboto"/>
                <a:cs typeface="Roboto"/>
                <a:sym typeface="Roboto"/>
              </a:rPr>
              <a:t>Better Excel Exporter</a:t>
            </a:r>
            <a:r>
              <a:rPr lang="en" sz="1400">
                <a:solidFill>
                  <a:schemeClr val="dk2"/>
                </a:solidFill>
                <a:latin typeface="Roboto"/>
                <a:ea typeface="Roboto"/>
                <a:cs typeface="Roboto"/>
                <a:sym typeface="Roboto"/>
              </a:rPr>
              <a:t> and Automation for Jira</a:t>
            </a:r>
            <a:endParaRPr sz="1400">
              <a:solidFill>
                <a:schemeClr val="dk2"/>
              </a:solidFill>
              <a:latin typeface="Roboto"/>
              <a:ea typeface="Roboto"/>
              <a:cs typeface="Roboto"/>
              <a:sym typeface="Roboto"/>
            </a:endParaRPr>
          </a:p>
        </p:txBody>
      </p:sp>
      <p:pic>
        <p:nvPicPr>
          <p:cNvPr id="459" name="Google Shape;459;p52"/>
          <p:cNvPicPr preferRelativeResize="0"/>
          <p:nvPr/>
        </p:nvPicPr>
        <p:blipFill>
          <a:blip r:embed="rId3">
            <a:alphaModFix/>
          </a:blip>
          <a:stretch>
            <a:fillRect/>
          </a:stretch>
        </p:blipFill>
        <p:spPr>
          <a:xfrm>
            <a:off x="342900" y="1028700"/>
            <a:ext cx="7290319" cy="3565921"/>
          </a:xfrm>
          <a:prstGeom prst="rect">
            <a:avLst/>
          </a:prstGeom>
          <a:noFill/>
          <a:ln>
            <a:noFill/>
          </a:ln>
          <a:effectLst>
            <a:outerShdw blurRad="714375" rotWithShape="0" algn="bl" dir="3540000" dist="66675">
              <a:srgbClr val="000000">
                <a:alpha val="19000"/>
              </a:srgbClr>
            </a:outerShdw>
          </a:effectLst>
        </p:spPr>
      </p:pic>
      <p:pic>
        <p:nvPicPr>
          <p:cNvPr id="460" name="Google Shape;460;p52"/>
          <p:cNvPicPr preferRelativeResize="0"/>
          <p:nvPr/>
        </p:nvPicPr>
        <p:blipFill rotWithShape="1">
          <a:blip r:embed="rId4">
            <a:alphaModFix/>
          </a:blip>
          <a:srcRect b="0" l="13569" r="14018" t="0"/>
          <a:stretch/>
        </p:blipFill>
        <p:spPr>
          <a:xfrm>
            <a:off x="3424825" y="1270650"/>
            <a:ext cx="5279273" cy="3565899"/>
          </a:xfrm>
          <a:prstGeom prst="rect">
            <a:avLst/>
          </a:prstGeom>
          <a:noFill/>
          <a:ln>
            <a:noFill/>
          </a:ln>
          <a:effectLst>
            <a:outerShdw blurRad="785813" rotWithShape="0" algn="bl" dir="3300000" dist="66675">
              <a:srgbClr val="000000">
                <a:alpha val="18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53"/>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ScriptRunner</a:t>
            </a:r>
            <a:endParaRPr b="1" sz="2700">
              <a:solidFill>
                <a:schemeClr val="lt1"/>
              </a:solidFill>
              <a:latin typeface="Roboto"/>
              <a:ea typeface="Roboto"/>
              <a:cs typeface="Roboto"/>
              <a:sym typeface="Roboto"/>
            </a:endParaRPr>
          </a:p>
        </p:txBody>
      </p:sp>
      <p:sp>
        <p:nvSpPr>
          <p:cNvPr id="466" name="Google Shape;466;p53"/>
          <p:cNvSpPr txBox="1"/>
          <p:nvPr/>
        </p:nvSpPr>
        <p:spPr>
          <a:xfrm>
            <a:off x="342900" y="644006"/>
            <a:ext cx="8358300" cy="2169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Write powerful workflow post-functions, services, etc. in</a:t>
            </a:r>
            <a:r>
              <a:rPr lang="en" sz="1400">
                <a:solidFill>
                  <a:schemeClr val="dk2"/>
                </a:solidFill>
                <a:latin typeface="Roboto"/>
                <a:ea typeface="Roboto"/>
                <a:cs typeface="Roboto"/>
                <a:sym typeface="Roboto"/>
              </a:rPr>
              <a:t> Groovy to automate </a:t>
            </a:r>
            <a:r>
              <a:rPr lang="en">
                <a:solidFill>
                  <a:schemeClr val="dk2"/>
                </a:solidFill>
                <a:latin typeface="Roboto"/>
                <a:ea typeface="Roboto"/>
                <a:cs typeface="Roboto"/>
                <a:sym typeface="Roboto"/>
              </a:rPr>
              <a:t>Excel</a:t>
            </a:r>
            <a:r>
              <a:rPr lang="en" sz="1400">
                <a:solidFill>
                  <a:schemeClr val="dk2"/>
                </a:solidFill>
                <a:latin typeface="Roboto"/>
                <a:ea typeface="Roboto"/>
                <a:cs typeface="Roboto"/>
                <a:sym typeface="Roboto"/>
              </a:rPr>
              <a:t> generation</a:t>
            </a:r>
            <a:endParaRPr sz="1400">
              <a:solidFill>
                <a:schemeClr val="dk2"/>
              </a:solidFill>
              <a:latin typeface="Roboto"/>
              <a:ea typeface="Roboto"/>
              <a:cs typeface="Roboto"/>
              <a:sym typeface="Roboto"/>
            </a:endParaRPr>
          </a:p>
        </p:txBody>
      </p:sp>
      <p:pic>
        <p:nvPicPr>
          <p:cNvPr id="467" name="Google Shape;467;p53"/>
          <p:cNvPicPr preferRelativeResize="0"/>
          <p:nvPr/>
        </p:nvPicPr>
        <p:blipFill rotWithShape="1">
          <a:blip r:embed="rId3">
            <a:alphaModFix/>
          </a:blip>
          <a:srcRect b="1047" l="0" r="0" t="1037"/>
          <a:stretch/>
        </p:blipFill>
        <p:spPr>
          <a:xfrm>
            <a:off x="342900" y="1028700"/>
            <a:ext cx="8458198" cy="3549368"/>
          </a:xfrm>
          <a:prstGeom prst="rect">
            <a:avLst/>
          </a:prstGeom>
          <a:noFill/>
          <a:ln>
            <a:noFill/>
          </a:ln>
          <a:effectLst>
            <a:outerShdw blurRad="714375" rotWithShape="0" algn="bl" dir="3660000" dist="76200">
              <a:srgbClr val="000000">
                <a:alpha val="21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54"/>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REST API</a:t>
            </a:r>
            <a:endParaRPr b="1" sz="2700">
              <a:solidFill>
                <a:schemeClr val="lt1"/>
              </a:solidFill>
              <a:latin typeface="Roboto"/>
              <a:ea typeface="Roboto"/>
              <a:cs typeface="Roboto"/>
              <a:sym typeface="Roboto"/>
            </a:endParaRPr>
          </a:p>
        </p:txBody>
      </p:sp>
      <p:sp>
        <p:nvSpPr>
          <p:cNvPr id="473" name="Google Shape;473;p54"/>
          <p:cNvSpPr txBox="1"/>
          <p:nvPr/>
        </p:nvSpPr>
        <p:spPr>
          <a:xfrm>
            <a:off x="342900" y="644006"/>
            <a:ext cx="8358300" cy="2169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sz="1400">
                <a:solidFill>
                  <a:schemeClr val="dk2"/>
                </a:solidFill>
                <a:latin typeface="Roboto"/>
                <a:ea typeface="Roboto"/>
                <a:cs typeface="Roboto"/>
                <a:sym typeface="Roboto"/>
              </a:rPr>
              <a:t>Call RESTful endpoints and the </a:t>
            </a:r>
            <a:r>
              <a:rPr lang="en">
                <a:solidFill>
                  <a:schemeClr val="dk2"/>
                </a:solidFill>
                <a:latin typeface="Roboto"/>
                <a:ea typeface="Roboto"/>
                <a:cs typeface="Roboto"/>
                <a:sym typeface="Roboto"/>
              </a:rPr>
              <a:t>Excel file</a:t>
            </a:r>
            <a:r>
              <a:rPr lang="en" sz="1400">
                <a:solidFill>
                  <a:schemeClr val="dk2"/>
                </a:solidFill>
                <a:latin typeface="Roboto"/>
                <a:ea typeface="Roboto"/>
                <a:cs typeface="Roboto"/>
                <a:sym typeface="Roboto"/>
              </a:rPr>
              <a:t> will be returned in the HTTP response</a:t>
            </a:r>
            <a:endParaRPr sz="1400">
              <a:solidFill>
                <a:schemeClr val="dk2"/>
              </a:solidFill>
              <a:latin typeface="Roboto"/>
              <a:ea typeface="Roboto"/>
              <a:cs typeface="Roboto"/>
              <a:sym typeface="Roboto"/>
            </a:endParaRPr>
          </a:p>
        </p:txBody>
      </p:sp>
      <p:sp>
        <p:nvSpPr>
          <p:cNvPr id="474" name="Google Shape;474;p54"/>
          <p:cNvSpPr txBox="1"/>
          <p:nvPr/>
        </p:nvSpPr>
        <p:spPr>
          <a:xfrm>
            <a:off x="342900" y="1028700"/>
            <a:ext cx="8458200" cy="11544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 sz="1400">
                <a:solidFill>
                  <a:schemeClr val="lt1"/>
                </a:solidFill>
                <a:latin typeface="Roboto"/>
                <a:ea typeface="Roboto"/>
                <a:cs typeface="Roboto"/>
                <a:sym typeface="Roboto"/>
              </a:rPr>
              <a:t>For issues:</a:t>
            </a:r>
            <a:endParaRPr b="1" sz="1400">
              <a:solidFill>
                <a:schemeClr val="lt1"/>
              </a:solidFill>
              <a:latin typeface="Roboto"/>
              <a:ea typeface="Roboto"/>
              <a:cs typeface="Roboto"/>
              <a:sym typeface="Roboto"/>
            </a:endParaRPr>
          </a:p>
          <a:p>
            <a:pPr indent="0" lvl="0" marL="0" rtl="0" algn="l">
              <a:lnSpc>
                <a:spcPct val="150000"/>
              </a:lnSpc>
              <a:spcBef>
                <a:spcPts val="800"/>
              </a:spcBef>
              <a:spcAft>
                <a:spcPts val="0"/>
              </a:spcAft>
              <a:buNone/>
            </a:pPr>
            <a:r>
              <a:rPr b="1" lang="en" sz="1100">
                <a:solidFill>
                  <a:schemeClr val="accent1"/>
                </a:solidFill>
                <a:latin typeface="Roboto Mono"/>
                <a:ea typeface="Roboto Mono"/>
                <a:cs typeface="Roboto Mono"/>
                <a:sym typeface="Roboto Mono"/>
              </a:rPr>
              <a:t>/xls/xls-view/{xls-view-id}/render</a:t>
            </a:r>
            <a:endParaRPr b="1" sz="1100">
              <a:solidFill>
                <a:schemeClr val="accent1"/>
              </a:solidFill>
              <a:latin typeface="Roboto Mono"/>
              <a:ea typeface="Roboto Mono"/>
              <a:cs typeface="Roboto Mono"/>
              <a:sym typeface="Roboto Mono"/>
            </a:endParaRPr>
          </a:p>
          <a:p>
            <a:pPr indent="0" lvl="0" marL="0" rtl="0" algn="l">
              <a:lnSpc>
                <a:spcPct val="150000"/>
              </a:lnSpc>
              <a:spcBef>
                <a:spcPts val="800"/>
              </a:spcBef>
              <a:spcAft>
                <a:spcPts val="0"/>
              </a:spcAft>
              <a:buNone/>
            </a:pPr>
            <a:r>
              <a:rPr b="1" lang="en" sz="900">
                <a:solidFill>
                  <a:schemeClr val="dk2"/>
                </a:solidFill>
                <a:latin typeface="Roboto Mono"/>
                <a:ea typeface="Roboto Mono"/>
                <a:cs typeface="Roboto Mono"/>
                <a:sym typeface="Roboto Mono"/>
              </a:rPr>
              <a:t>http://jira.mycompany.com/rest/.../xls/xls-view/7/render?context=ISSUE_NAVIGATOR&amp;jql=project+%3D+DEMO&amp;tempMax=100</a:t>
            </a:r>
            <a:endParaRPr b="1" sz="900">
              <a:solidFill>
                <a:schemeClr val="dk2"/>
              </a:solidFill>
              <a:latin typeface="Roboto Mono"/>
              <a:ea typeface="Roboto Mono"/>
              <a:cs typeface="Roboto Mono"/>
              <a:sym typeface="Roboto Mono"/>
            </a:endParaRPr>
          </a:p>
          <a:p>
            <a:pPr indent="0" lvl="0" marL="0" rtl="0" algn="l">
              <a:lnSpc>
                <a:spcPct val="150000"/>
              </a:lnSpc>
              <a:spcBef>
                <a:spcPts val="800"/>
              </a:spcBef>
              <a:spcAft>
                <a:spcPts val="300"/>
              </a:spcAft>
              <a:buNone/>
            </a:pPr>
            <a:r>
              <a:t/>
            </a:r>
            <a:endParaRPr b="1" sz="900">
              <a:solidFill>
                <a:schemeClr val="dk2"/>
              </a:solidFill>
              <a:latin typeface="Roboto Mono"/>
              <a:ea typeface="Roboto Mono"/>
              <a:cs typeface="Roboto Mono"/>
              <a:sym typeface="Roboto Mono"/>
            </a:endParaRPr>
          </a:p>
        </p:txBody>
      </p:sp>
      <p:sp>
        <p:nvSpPr>
          <p:cNvPr id="475" name="Google Shape;475;p54"/>
          <p:cNvSpPr txBox="1"/>
          <p:nvPr/>
        </p:nvSpPr>
        <p:spPr>
          <a:xfrm>
            <a:off x="342900" y="2548688"/>
            <a:ext cx="8458200" cy="12231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 sz="1400">
                <a:solidFill>
                  <a:schemeClr val="lt1"/>
                </a:solidFill>
                <a:latin typeface="Roboto"/>
                <a:ea typeface="Roboto"/>
                <a:cs typeface="Roboto"/>
                <a:sym typeface="Roboto"/>
              </a:rPr>
              <a:t>For menu ite</a:t>
            </a:r>
            <a:r>
              <a:rPr b="1" lang="en">
                <a:solidFill>
                  <a:schemeClr val="lt1"/>
                </a:solidFill>
                <a:latin typeface="Roboto"/>
                <a:ea typeface="Roboto"/>
                <a:cs typeface="Roboto"/>
                <a:sym typeface="Roboto"/>
              </a:rPr>
              <a:t>ms</a:t>
            </a:r>
            <a:r>
              <a:rPr b="1" lang="en" sz="1400">
                <a:solidFill>
                  <a:schemeClr val="lt1"/>
                </a:solidFill>
                <a:latin typeface="Roboto"/>
                <a:ea typeface="Roboto"/>
                <a:cs typeface="Roboto"/>
                <a:sym typeface="Roboto"/>
              </a:rPr>
              <a:t>:</a:t>
            </a:r>
            <a:endParaRPr b="1" sz="1400">
              <a:solidFill>
                <a:schemeClr val="lt1"/>
              </a:solidFill>
              <a:latin typeface="Roboto"/>
              <a:ea typeface="Roboto"/>
              <a:cs typeface="Roboto"/>
              <a:sym typeface="Roboto"/>
            </a:endParaRPr>
          </a:p>
          <a:p>
            <a:pPr indent="0" lvl="0" marL="0" rtl="0" algn="l">
              <a:lnSpc>
                <a:spcPct val="150000"/>
              </a:lnSpc>
              <a:spcBef>
                <a:spcPts val="800"/>
              </a:spcBef>
              <a:spcAft>
                <a:spcPts val="0"/>
              </a:spcAft>
              <a:buNone/>
            </a:pPr>
            <a:r>
              <a:rPr b="1" lang="en" sz="1100">
                <a:solidFill>
                  <a:schemeClr val="accent1"/>
                </a:solidFill>
                <a:latin typeface="Roboto Mono"/>
                <a:ea typeface="Roboto Mono"/>
                <a:cs typeface="Roboto Mono"/>
                <a:sym typeface="Roboto Mono"/>
              </a:rPr>
              <a:t>/menu</a:t>
            </a:r>
            <a:endParaRPr b="1" sz="1100">
              <a:solidFill>
                <a:schemeClr val="accent1"/>
              </a:solidFill>
              <a:latin typeface="Roboto Mono"/>
              <a:ea typeface="Roboto Mono"/>
              <a:cs typeface="Roboto Mono"/>
              <a:sym typeface="Roboto Mono"/>
            </a:endParaRPr>
          </a:p>
          <a:p>
            <a:pPr indent="0" lvl="0" marL="0" rtl="0" algn="l">
              <a:lnSpc>
                <a:spcPct val="150000"/>
              </a:lnSpc>
              <a:spcBef>
                <a:spcPts val="800"/>
              </a:spcBef>
              <a:spcAft>
                <a:spcPts val="300"/>
              </a:spcAft>
              <a:buNone/>
            </a:pPr>
            <a:r>
              <a:rPr b="1" lang="en" sz="900">
                <a:solidFill>
                  <a:srgbClr val="444444"/>
                </a:solidFill>
                <a:highlight>
                  <a:srgbClr val="FFFFFF"/>
                </a:highlight>
                <a:latin typeface="Roboto Mono"/>
                <a:ea typeface="Roboto Mono"/>
                <a:cs typeface="Roboto Mono"/>
                <a:sym typeface="Roboto Mono"/>
              </a:rPr>
              <a:t>http://jira.mycompany.com/rest/.../menu?context=SINGLE_ISSUE_VIEW&amp;jql=key+%3D+DEMO-2</a:t>
            </a:r>
            <a:endParaRPr b="1" sz="900">
              <a:solidFill>
                <a:schemeClr val="dk2"/>
              </a:solidFill>
              <a:latin typeface="Roboto Mono"/>
              <a:ea typeface="Roboto Mono"/>
              <a:cs typeface="Roboto Mono"/>
              <a:sym typeface="Roboto Mono"/>
            </a:endParaRPr>
          </a:p>
        </p:txBody>
      </p:sp>
      <p:sp>
        <p:nvSpPr>
          <p:cNvPr id="476" name="Google Shape;476;p54"/>
          <p:cNvSpPr txBox="1"/>
          <p:nvPr/>
        </p:nvSpPr>
        <p:spPr>
          <a:xfrm>
            <a:off x="342900" y="3986213"/>
            <a:ext cx="8458200" cy="8145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 sz="1100">
                <a:solidFill>
                  <a:schemeClr val="lt1"/>
                </a:solidFill>
                <a:latin typeface="Roboto"/>
                <a:ea typeface="Roboto"/>
                <a:cs typeface="Roboto"/>
                <a:sym typeface="Roboto"/>
              </a:rPr>
              <a:t>– Learn more:</a:t>
            </a:r>
            <a:endParaRPr b="1" sz="1100">
              <a:solidFill>
                <a:schemeClr val="lt1"/>
              </a:solidFill>
              <a:latin typeface="Roboto"/>
              <a:ea typeface="Roboto"/>
              <a:cs typeface="Roboto"/>
              <a:sym typeface="Roboto"/>
            </a:endParaRPr>
          </a:p>
          <a:p>
            <a:pPr indent="0" lvl="0" marL="0" rtl="0" algn="l">
              <a:lnSpc>
                <a:spcPct val="150000"/>
              </a:lnSpc>
              <a:spcBef>
                <a:spcPts val="800"/>
              </a:spcBef>
              <a:spcAft>
                <a:spcPts val="300"/>
              </a:spcAft>
              <a:buNone/>
            </a:pPr>
            <a:r>
              <a:rPr b="1" lang="en" sz="900">
                <a:solidFill>
                  <a:schemeClr val="accent1"/>
                </a:solidFill>
                <a:latin typeface="Roboto Mono"/>
                <a:ea typeface="Roboto Mono"/>
                <a:cs typeface="Roboto Mono"/>
                <a:sym typeface="Roboto Mono"/>
              </a:rPr>
              <a:t>http://www.midori-global.com/products/better-excel-exporter-for-jira/documentation/rest-api</a:t>
            </a:r>
            <a:endParaRPr b="1" sz="900">
              <a:solidFill>
                <a:schemeClr val="dk2"/>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0" name="Shape 480"/>
        <p:cNvGrpSpPr/>
        <p:nvPr/>
      </p:nvGrpSpPr>
      <p:grpSpPr>
        <a:xfrm>
          <a:off x="0" y="0"/>
          <a:ext cx="0" cy="0"/>
          <a:chOff x="0" y="0"/>
          <a:chExt cx="0" cy="0"/>
        </a:xfrm>
      </p:grpSpPr>
      <p:sp>
        <p:nvSpPr>
          <p:cNvPr id="481" name="Google Shape;481;p55"/>
          <p:cNvSpPr txBox="1"/>
          <p:nvPr>
            <p:ph idx="1" type="body"/>
          </p:nvPr>
        </p:nvSpPr>
        <p:spPr>
          <a:xfrm>
            <a:off x="1419750" y="423200"/>
            <a:ext cx="63045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rgbClr val="FFFFFF"/>
                </a:solidFill>
                <a:latin typeface="Roboto"/>
                <a:ea typeface="Roboto"/>
                <a:cs typeface="Roboto"/>
                <a:sym typeface="Roboto"/>
              </a:rPr>
              <a:t>How to export custom Excel reports from Jira</a:t>
            </a:r>
            <a:endParaRPr b="1" i="0" sz="2300" u="none" cap="none" strike="noStrike">
              <a:solidFill>
                <a:srgbClr val="FFFFFF"/>
              </a:solidFill>
              <a:latin typeface="Roboto"/>
              <a:ea typeface="Roboto"/>
              <a:cs typeface="Roboto"/>
              <a:sym typeface="Roboto"/>
            </a:endParaRPr>
          </a:p>
        </p:txBody>
      </p:sp>
      <p:sp>
        <p:nvSpPr>
          <p:cNvPr id="482" name="Google Shape;482;p55"/>
          <p:cNvSpPr txBox="1"/>
          <p:nvPr>
            <p:ph idx="2"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Exporting a list of issues to Excel</a:t>
            </a:r>
            <a:endParaRPr sz="500">
              <a:solidFill>
                <a:srgbClr val="FFFFFF"/>
              </a:solidFill>
              <a:latin typeface="Roboto"/>
              <a:ea typeface="Roboto"/>
              <a:cs typeface="Roboto"/>
              <a:sym typeface="Roboto"/>
            </a:endParaRPr>
          </a:p>
        </p:txBody>
      </p:sp>
      <p:sp>
        <p:nvSpPr>
          <p:cNvPr id="483" name="Google Shape;483;p55"/>
          <p:cNvSpPr txBox="1"/>
          <p:nvPr>
            <p:ph idx="3"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a:t>
            </a:r>
            <a:r>
              <a:rPr lang="en" sz="1100">
                <a:solidFill>
                  <a:srgbClr val="FFFFFF"/>
                </a:solidFill>
                <a:latin typeface="Roboto"/>
                <a:ea typeface="Roboto"/>
                <a:cs typeface="Roboto"/>
                <a:sym typeface="Roboto"/>
              </a:rPr>
              <a:t>v</a:t>
            </a:r>
            <a:r>
              <a:rPr i="0" lang="en"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484" name="Google Shape;484;p55"/>
          <p:cNvSpPr txBox="1"/>
          <p:nvPr>
            <p:ph idx="4"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templates</a:t>
            </a:r>
            <a:endParaRPr sz="500">
              <a:solidFill>
                <a:srgbClr val="FFFFFF"/>
              </a:solidFill>
              <a:latin typeface="Roboto"/>
              <a:ea typeface="Roboto"/>
              <a:cs typeface="Roboto"/>
              <a:sym typeface="Roboto"/>
            </a:endParaRPr>
          </a:p>
        </p:txBody>
      </p:sp>
      <p:sp>
        <p:nvSpPr>
          <p:cNvPr id="485" name="Google Shape;485;p55"/>
          <p:cNvSpPr txBox="1"/>
          <p:nvPr>
            <p:ph idx="5"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Creating Excel reports from Jira</a:t>
            </a:r>
            <a:endParaRPr sz="1100">
              <a:solidFill>
                <a:srgbClr val="FFFFFF"/>
              </a:solidFill>
              <a:latin typeface="Roboto"/>
              <a:ea typeface="Roboto"/>
              <a:cs typeface="Roboto"/>
              <a:sym typeface="Roboto"/>
            </a:endParaRPr>
          </a:p>
        </p:txBody>
      </p:sp>
      <p:sp>
        <p:nvSpPr>
          <p:cNvPr id="486" name="Google Shape;486;p55"/>
          <p:cNvSpPr txBox="1"/>
          <p:nvPr>
            <p:ph idx="6"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API, REST API, Automation</a:t>
            </a:r>
            <a:endParaRPr sz="1100">
              <a:solidFill>
                <a:srgbClr val="FFFFFF"/>
              </a:solidFill>
              <a:latin typeface="Roboto"/>
              <a:ea typeface="Roboto"/>
              <a:cs typeface="Roboto"/>
              <a:sym typeface="Roboto"/>
            </a:endParaRPr>
          </a:p>
        </p:txBody>
      </p:sp>
      <p:sp>
        <p:nvSpPr>
          <p:cNvPr id="487" name="Google Shape;487;p55"/>
          <p:cNvSpPr txBox="1"/>
          <p:nvPr>
            <p:ph idx="7" type="body"/>
          </p:nvPr>
        </p:nvSpPr>
        <p:spPr>
          <a:xfrm>
            <a:off x="3175562" y="4122085"/>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Integrations with Jira apps</a:t>
            </a:r>
            <a:endParaRPr sz="1100">
              <a:solidFill>
                <a:schemeClr val="lt1"/>
              </a:solidFill>
              <a:latin typeface="Roboto"/>
              <a:ea typeface="Roboto"/>
              <a:cs typeface="Roboto"/>
              <a:sym typeface="Roboto"/>
            </a:endParaRPr>
          </a:p>
        </p:txBody>
      </p:sp>
      <p:sp>
        <p:nvSpPr>
          <p:cNvPr id="488" name="Google Shape;488;p55"/>
          <p:cNvSpPr txBox="1"/>
          <p:nvPr>
            <p:ph idx="8"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Comparison of Jira Excel export options</a:t>
            </a:r>
            <a:endParaRPr sz="500">
              <a:solidFill>
                <a:srgbClr val="FFFFFF"/>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56"/>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Integrations with Jira applications</a:t>
            </a:r>
            <a:endParaRPr b="1" sz="2700">
              <a:solidFill>
                <a:schemeClr val="lt1"/>
              </a:solidFill>
              <a:latin typeface="Roboto"/>
              <a:ea typeface="Roboto"/>
              <a:cs typeface="Roboto"/>
              <a:sym typeface="Roboto"/>
            </a:endParaRPr>
          </a:p>
        </p:txBody>
      </p:sp>
      <p:sp>
        <p:nvSpPr>
          <p:cNvPr id="494" name="Google Shape;494;p56"/>
          <p:cNvSpPr txBox="1"/>
          <p:nvPr/>
        </p:nvSpPr>
        <p:spPr>
          <a:xfrm>
            <a:off x="342900" y="644006"/>
            <a:ext cx="6293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Better Excel Exporter</a:t>
            </a:r>
            <a:r>
              <a:rPr lang="en" sz="1400">
                <a:solidFill>
                  <a:schemeClr val="dk2"/>
                </a:solidFill>
                <a:latin typeface="Roboto"/>
                <a:ea typeface="Roboto"/>
                <a:cs typeface="Roboto"/>
                <a:sym typeface="Roboto"/>
              </a:rPr>
              <a:t> supports all Jira editions</a:t>
            </a:r>
            <a:endParaRPr sz="1400">
              <a:solidFill>
                <a:schemeClr val="dk2"/>
              </a:solidFill>
              <a:latin typeface="Roboto"/>
              <a:ea typeface="Roboto"/>
              <a:cs typeface="Roboto"/>
              <a:sym typeface="Roboto"/>
            </a:endParaRPr>
          </a:p>
        </p:txBody>
      </p:sp>
      <p:pic>
        <p:nvPicPr>
          <p:cNvPr id="495" name="Google Shape;495;p56"/>
          <p:cNvPicPr preferRelativeResize="0"/>
          <p:nvPr/>
        </p:nvPicPr>
        <p:blipFill>
          <a:blip r:embed="rId3">
            <a:alphaModFix/>
          </a:blip>
          <a:stretch>
            <a:fillRect/>
          </a:stretch>
        </p:blipFill>
        <p:spPr>
          <a:xfrm>
            <a:off x="2607544" y="3621589"/>
            <a:ext cx="3928912" cy="426649"/>
          </a:xfrm>
          <a:prstGeom prst="rect">
            <a:avLst/>
          </a:prstGeom>
          <a:noFill/>
          <a:ln>
            <a:noFill/>
          </a:ln>
        </p:spPr>
      </p:pic>
      <p:pic>
        <p:nvPicPr>
          <p:cNvPr id="496" name="Google Shape;496;p56"/>
          <p:cNvPicPr preferRelativeResize="0"/>
          <p:nvPr/>
        </p:nvPicPr>
        <p:blipFill>
          <a:blip r:embed="rId4">
            <a:alphaModFix/>
          </a:blip>
          <a:stretch>
            <a:fillRect/>
          </a:stretch>
        </p:blipFill>
        <p:spPr>
          <a:xfrm>
            <a:off x="2943483" y="2618001"/>
            <a:ext cx="3257041" cy="426649"/>
          </a:xfrm>
          <a:prstGeom prst="rect">
            <a:avLst/>
          </a:prstGeom>
          <a:noFill/>
          <a:ln>
            <a:noFill/>
          </a:ln>
        </p:spPr>
      </p:pic>
      <p:pic>
        <p:nvPicPr>
          <p:cNvPr id="497" name="Google Shape;497;p56"/>
          <p:cNvPicPr preferRelativeResize="0"/>
          <p:nvPr/>
        </p:nvPicPr>
        <p:blipFill>
          <a:blip r:embed="rId5">
            <a:alphaModFix/>
          </a:blip>
          <a:stretch>
            <a:fillRect/>
          </a:stretch>
        </p:blipFill>
        <p:spPr>
          <a:xfrm>
            <a:off x="3296865" y="1614422"/>
            <a:ext cx="2550271" cy="4266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57"/>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Integrations with Jira apps</a:t>
            </a:r>
            <a:endParaRPr b="1" sz="2700">
              <a:solidFill>
                <a:schemeClr val="lt1"/>
              </a:solidFill>
              <a:latin typeface="Roboto"/>
              <a:ea typeface="Roboto"/>
              <a:cs typeface="Roboto"/>
              <a:sym typeface="Roboto"/>
            </a:endParaRPr>
          </a:p>
        </p:txBody>
      </p:sp>
      <p:sp>
        <p:nvSpPr>
          <p:cNvPr id="503" name="Google Shape;503;p57"/>
          <p:cNvSpPr txBox="1"/>
          <p:nvPr/>
        </p:nvSpPr>
        <p:spPr>
          <a:xfrm>
            <a:off x="342900" y="644006"/>
            <a:ext cx="6293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Better Excel Exporter</a:t>
            </a:r>
            <a:r>
              <a:rPr lang="en" sz="1400">
                <a:solidFill>
                  <a:schemeClr val="dk2"/>
                </a:solidFill>
                <a:latin typeface="Roboto"/>
                <a:ea typeface="Roboto"/>
                <a:cs typeface="Roboto"/>
                <a:sym typeface="Roboto"/>
              </a:rPr>
              <a:t> integrates with the most popular Jira apps</a:t>
            </a:r>
            <a:endParaRPr sz="1400">
              <a:solidFill>
                <a:schemeClr val="dk2"/>
              </a:solidFill>
              <a:latin typeface="Roboto"/>
              <a:ea typeface="Roboto"/>
              <a:cs typeface="Roboto"/>
              <a:sym typeface="Roboto"/>
            </a:endParaRPr>
          </a:p>
        </p:txBody>
      </p:sp>
      <p:pic>
        <p:nvPicPr>
          <p:cNvPr id="504" name="Google Shape;504;p57"/>
          <p:cNvPicPr preferRelativeResize="0"/>
          <p:nvPr/>
        </p:nvPicPr>
        <p:blipFill>
          <a:blip r:embed="rId3">
            <a:alphaModFix/>
          </a:blip>
          <a:stretch>
            <a:fillRect/>
          </a:stretch>
        </p:blipFill>
        <p:spPr>
          <a:xfrm>
            <a:off x="1073316" y="2077153"/>
            <a:ext cx="514350" cy="514350"/>
          </a:xfrm>
          <a:prstGeom prst="rect">
            <a:avLst/>
          </a:prstGeom>
          <a:noFill/>
          <a:ln>
            <a:noFill/>
          </a:ln>
        </p:spPr>
      </p:pic>
      <p:pic>
        <p:nvPicPr>
          <p:cNvPr id="505" name="Google Shape;505;p57"/>
          <p:cNvPicPr preferRelativeResize="0"/>
          <p:nvPr/>
        </p:nvPicPr>
        <p:blipFill>
          <a:blip r:embed="rId4">
            <a:alphaModFix/>
          </a:blip>
          <a:stretch>
            <a:fillRect/>
          </a:stretch>
        </p:blipFill>
        <p:spPr>
          <a:xfrm>
            <a:off x="6883772" y="2077153"/>
            <a:ext cx="514350" cy="514350"/>
          </a:xfrm>
          <a:prstGeom prst="rect">
            <a:avLst/>
          </a:prstGeom>
          <a:noFill/>
          <a:ln>
            <a:noFill/>
          </a:ln>
        </p:spPr>
      </p:pic>
      <p:pic>
        <p:nvPicPr>
          <p:cNvPr id="506" name="Google Shape;506;p57"/>
          <p:cNvPicPr preferRelativeResize="0"/>
          <p:nvPr/>
        </p:nvPicPr>
        <p:blipFill>
          <a:blip r:embed="rId5">
            <a:alphaModFix/>
          </a:blip>
          <a:stretch>
            <a:fillRect/>
          </a:stretch>
        </p:blipFill>
        <p:spPr>
          <a:xfrm>
            <a:off x="5098748" y="2077153"/>
            <a:ext cx="514350" cy="514350"/>
          </a:xfrm>
          <a:prstGeom prst="rect">
            <a:avLst/>
          </a:prstGeom>
          <a:noFill/>
          <a:ln>
            <a:noFill/>
          </a:ln>
        </p:spPr>
      </p:pic>
      <p:pic>
        <p:nvPicPr>
          <p:cNvPr id="507" name="Google Shape;507;p57"/>
          <p:cNvPicPr preferRelativeResize="0"/>
          <p:nvPr/>
        </p:nvPicPr>
        <p:blipFill rotWithShape="1">
          <a:blip r:embed="rId6">
            <a:alphaModFix/>
          </a:blip>
          <a:srcRect b="0" l="4161" r="4170" t="0"/>
          <a:stretch/>
        </p:blipFill>
        <p:spPr>
          <a:xfrm>
            <a:off x="2401111" y="3538730"/>
            <a:ext cx="514350" cy="514338"/>
          </a:xfrm>
          <a:prstGeom prst="rect">
            <a:avLst/>
          </a:prstGeom>
          <a:noFill/>
          <a:ln>
            <a:noFill/>
          </a:ln>
        </p:spPr>
      </p:pic>
      <p:pic>
        <p:nvPicPr>
          <p:cNvPr id="508" name="Google Shape;508;p57"/>
          <p:cNvPicPr preferRelativeResize="0"/>
          <p:nvPr/>
        </p:nvPicPr>
        <p:blipFill>
          <a:blip r:embed="rId7">
            <a:alphaModFix/>
          </a:blip>
          <a:stretch>
            <a:fillRect/>
          </a:stretch>
        </p:blipFill>
        <p:spPr>
          <a:xfrm>
            <a:off x="3660814" y="3538775"/>
            <a:ext cx="514350" cy="514350"/>
          </a:xfrm>
          <a:prstGeom prst="rect">
            <a:avLst/>
          </a:prstGeom>
          <a:noFill/>
          <a:ln>
            <a:noFill/>
          </a:ln>
        </p:spPr>
      </p:pic>
      <p:pic>
        <p:nvPicPr>
          <p:cNvPr id="509" name="Google Shape;509;p57"/>
          <p:cNvPicPr preferRelativeResize="0"/>
          <p:nvPr/>
        </p:nvPicPr>
        <p:blipFill>
          <a:blip r:embed="rId8">
            <a:alphaModFix/>
          </a:blip>
          <a:stretch>
            <a:fillRect/>
          </a:stretch>
        </p:blipFill>
        <p:spPr>
          <a:xfrm>
            <a:off x="3696281" y="2077153"/>
            <a:ext cx="514350" cy="514350"/>
          </a:xfrm>
          <a:prstGeom prst="rect">
            <a:avLst/>
          </a:prstGeom>
          <a:noFill/>
          <a:ln>
            <a:noFill/>
          </a:ln>
        </p:spPr>
      </p:pic>
      <p:pic>
        <p:nvPicPr>
          <p:cNvPr id="510" name="Google Shape;510;p57"/>
          <p:cNvPicPr preferRelativeResize="0"/>
          <p:nvPr/>
        </p:nvPicPr>
        <p:blipFill>
          <a:blip r:embed="rId9">
            <a:alphaModFix/>
          </a:blip>
          <a:stretch>
            <a:fillRect/>
          </a:stretch>
        </p:blipFill>
        <p:spPr>
          <a:xfrm>
            <a:off x="2386641" y="2077153"/>
            <a:ext cx="543208" cy="514350"/>
          </a:xfrm>
          <a:prstGeom prst="rect">
            <a:avLst/>
          </a:prstGeom>
          <a:noFill/>
          <a:ln>
            <a:noFill/>
          </a:ln>
        </p:spPr>
      </p:pic>
      <p:sp>
        <p:nvSpPr>
          <p:cNvPr id="511" name="Google Shape;511;p57"/>
          <p:cNvSpPr txBox="1"/>
          <p:nvPr/>
        </p:nvSpPr>
        <p:spPr>
          <a:xfrm>
            <a:off x="3623541" y="1805663"/>
            <a:ext cx="5889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nFeed</a:t>
            </a:r>
            <a:endParaRPr b="1" sz="1100">
              <a:solidFill>
                <a:schemeClr val="lt1"/>
              </a:solidFill>
              <a:latin typeface="Roboto"/>
              <a:ea typeface="Roboto"/>
              <a:cs typeface="Roboto"/>
              <a:sym typeface="Roboto"/>
            </a:endParaRPr>
          </a:p>
        </p:txBody>
      </p:sp>
      <p:sp>
        <p:nvSpPr>
          <p:cNvPr id="512" name="Google Shape;512;p57"/>
          <p:cNvSpPr txBox="1"/>
          <p:nvPr/>
        </p:nvSpPr>
        <p:spPr>
          <a:xfrm>
            <a:off x="865753" y="1805658"/>
            <a:ext cx="9294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ScriptRunner</a:t>
            </a:r>
            <a:endParaRPr b="1" sz="1100">
              <a:solidFill>
                <a:schemeClr val="lt1"/>
              </a:solidFill>
              <a:latin typeface="Roboto"/>
              <a:ea typeface="Roboto"/>
              <a:cs typeface="Roboto"/>
              <a:sym typeface="Roboto"/>
            </a:endParaRPr>
          </a:p>
        </p:txBody>
      </p:sp>
      <p:sp>
        <p:nvSpPr>
          <p:cNvPr id="513" name="Google Shape;513;p57"/>
          <p:cNvSpPr txBox="1"/>
          <p:nvPr/>
        </p:nvSpPr>
        <p:spPr>
          <a:xfrm>
            <a:off x="2212528" y="1805658"/>
            <a:ext cx="993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Zephyr</a:t>
            </a:r>
            <a:endParaRPr b="1" sz="1100">
              <a:solidFill>
                <a:schemeClr val="lt1"/>
              </a:solidFill>
              <a:latin typeface="Roboto"/>
              <a:ea typeface="Roboto"/>
              <a:cs typeface="Roboto"/>
              <a:sym typeface="Roboto"/>
            </a:endParaRPr>
          </a:p>
        </p:txBody>
      </p:sp>
      <p:sp>
        <p:nvSpPr>
          <p:cNvPr id="514" name="Google Shape;514;p57"/>
          <p:cNvSpPr txBox="1"/>
          <p:nvPr/>
        </p:nvSpPr>
        <p:spPr>
          <a:xfrm>
            <a:off x="4598072" y="1805663"/>
            <a:ext cx="1515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Automation for Jira</a:t>
            </a:r>
            <a:endParaRPr b="1" sz="1100">
              <a:solidFill>
                <a:schemeClr val="lt1"/>
              </a:solidFill>
              <a:latin typeface="Roboto"/>
              <a:ea typeface="Roboto"/>
              <a:cs typeface="Roboto"/>
              <a:sym typeface="Roboto"/>
            </a:endParaRPr>
          </a:p>
        </p:txBody>
      </p:sp>
      <p:sp>
        <p:nvSpPr>
          <p:cNvPr id="515" name="Google Shape;515;p57"/>
          <p:cNvSpPr txBox="1"/>
          <p:nvPr/>
        </p:nvSpPr>
        <p:spPr>
          <a:xfrm>
            <a:off x="6423647" y="1805663"/>
            <a:ext cx="1434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Tempo Timesheets</a:t>
            </a:r>
            <a:endParaRPr b="1" sz="1100">
              <a:solidFill>
                <a:schemeClr val="lt1"/>
              </a:solidFill>
              <a:latin typeface="Roboto"/>
              <a:ea typeface="Roboto"/>
              <a:cs typeface="Roboto"/>
              <a:sym typeface="Roboto"/>
            </a:endParaRPr>
          </a:p>
        </p:txBody>
      </p:sp>
      <p:sp>
        <p:nvSpPr>
          <p:cNvPr id="516" name="Google Shape;516;p57"/>
          <p:cNvSpPr txBox="1"/>
          <p:nvPr/>
        </p:nvSpPr>
        <p:spPr>
          <a:xfrm>
            <a:off x="2238400" y="3274050"/>
            <a:ext cx="8397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Time to SLA</a:t>
            </a:r>
            <a:endParaRPr b="1" sz="1100">
              <a:solidFill>
                <a:schemeClr val="lt1"/>
              </a:solidFill>
              <a:latin typeface="Roboto"/>
              <a:ea typeface="Roboto"/>
              <a:cs typeface="Roboto"/>
              <a:sym typeface="Roboto"/>
            </a:endParaRPr>
          </a:p>
        </p:txBody>
      </p:sp>
      <p:sp>
        <p:nvSpPr>
          <p:cNvPr id="517" name="Google Shape;517;p57"/>
          <p:cNvSpPr txBox="1"/>
          <p:nvPr/>
        </p:nvSpPr>
        <p:spPr>
          <a:xfrm>
            <a:off x="3660814" y="3274091"/>
            <a:ext cx="5142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Insight</a:t>
            </a:r>
            <a:endParaRPr b="1" sz="1100">
              <a:solidFill>
                <a:schemeClr val="lt1"/>
              </a:solidFill>
              <a:latin typeface="Roboto"/>
              <a:ea typeface="Roboto"/>
              <a:cs typeface="Roboto"/>
              <a:sym typeface="Roboto"/>
            </a:endParaRPr>
          </a:p>
        </p:txBody>
      </p:sp>
      <p:sp>
        <p:nvSpPr>
          <p:cNvPr id="518" name="Google Shape;518;p57"/>
          <p:cNvSpPr txBox="1"/>
          <p:nvPr/>
        </p:nvSpPr>
        <p:spPr>
          <a:xfrm>
            <a:off x="4712500" y="3274091"/>
            <a:ext cx="1854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100">
                <a:solidFill>
                  <a:schemeClr val="lt1"/>
                </a:solidFill>
                <a:latin typeface="Roboto"/>
                <a:ea typeface="Roboto"/>
                <a:cs typeface="Roboto"/>
                <a:sym typeface="Roboto"/>
              </a:rPr>
              <a:t>New integrations coming...</a:t>
            </a:r>
            <a:endParaRPr b="1" sz="1100">
              <a:solidFill>
                <a:schemeClr val="lt1"/>
              </a:solidFill>
              <a:latin typeface="Roboto"/>
              <a:ea typeface="Roboto"/>
              <a:cs typeface="Roboto"/>
              <a:sym typeface="Roboto"/>
            </a:endParaRPr>
          </a:p>
        </p:txBody>
      </p:sp>
      <p:sp>
        <p:nvSpPr>
          <p:cNvPr id="519" name="Google Shape;519;p57"/>
          <p:cNvSpPr txBox="1"/>
          <p:nvPr/>
        </p:nvSpPr>
        <p:spPr>
          <a:xfrm>
            <a:off x="5263141" y="3613040"/>
            <a:ext cx="753300" cy="365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b="1" lang="en" sz="1800">
                <a:solidFill>
                  <a:schemeClr val="dk2"/>
                </a:solidFill>
                <a:latin typeface="Roboto"/>
                <a:ea typeface="Roboto"/>
                <a:cs typeface="Roboto"/>
                <a:sym typeface="Roboto"/>
              </a:rPr>
              <a:t>+more</a:t>
            </a:r>
            <a:endParaRPr b="1" sz="1800">
              <a:solidFill>
                <a:schemeClr val="dk2"/>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58"/>
          <p:cNvSpPr txBox="1"/>
          <p:nvPr>
            <p:ph idx="1" type="body"/>
          </p:nvPr>
        </p:nvSpPr>
        <p:spPr>
          <a:xfrm>
            <a:off x="2922075" y="4383272"/>
            <a:ext cx="3299700" cy="2277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Clr>
                <a:srgbClr val="205080"/>
              </a:buClr>
              <a:buSzPts val="800"/>
              <a:buFont typeface="Helvetica Neue"/>
              <a:buNone/>
            </a:pPr>
            <a:r>
              <a:rPr lang="en">
                <a:solidFill>
                  <a:schemeClr val="lt1"/>
                </a:solidFill>
                <a:latin typeface="Roboto"/>
                <a:ea typeface="Roboto"/>
                <a:cs typeface="Roboto"/>
                <a:sym typeface="Roboto"/>
              </a:rPr>
              <a:t>Levente Szabo</a:t>
            </a:r>
            <a:r>
              <a:rPr i="0" lang="en" sz="1100" u="none" cap="none" strike="noStrike">
                <a:solidFill>
                  <a:schemeClr val="lt1"/>
                </a:solidFill>
                <a:latin typeface="Roboto"/>
                <a:ea typeface="Roboto"/>
                <a:cs typeface="Roboto"/>
                <a:sym typeface="Roboto"/>
              </a:rPr>
              <a:t> • </a:t>
            </a:r>
            <a:r>
              <a:rPr lang="en">
                <a:solidFill>
                  <a:schemeClr val="lt1"/>
                </a:solidFill>
                <a:latin typeface="Roboto"/>
                <a:ea typeface="Roboto"/>
                <a:cs typeface="Roboto"/>
                <a:sym typeface="Roboto"/>
              </a:rPr>
              <a:t>levente.szabo@midori-global.com</a:t>
            </a:r>
            <a:endParaRPr i="0" sz="1100" u="none" cap="none" strike="noStrike">
              <a:solidFill>
                <a:schemeClr val="lt1"/>
              </a:solidFill>
              <a:latin typeface="Roboto"/>
              <a:ea typeface="Roboto"/>
              <a:cs typeface="Roboto"/>
              <a:sym typeface="Roboto"/>
            </a:endParaRPr>
          </a:p>
        </p:txBody>
      </p:sp>
      <p:sp>
        <p:nvSpPr>
          <p:cNvPr id="525" name="Google Shape;525;p58"/>
          <p:cNvSpPr txBox="1"/>
          <p:nvPr>
            <p:ph type="title"/>
          </p:nvPr>
        </p:nvSpPr>
        <p:spPr>
          <a:xfrm>
            <a:off x="3409875" y="2125744"/>
            <a:ext cx="2324100" cy="4410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None/>
            </a:pPr>
            <a:r>
              <a:rPr b="1" i="0" lang="en" sz="2800" u="none" cap="none" strike="noStrike">
                <a:solidFill>
                  <a:srgbClr val="205080"/>
                </a:solidFill>
                <a:latin typeface="Roboto"/>
                <a:ea typeface="Roboto"/>
                <a:cs typeface="Roboto"/>
                <a:sym typeface="Roboto"/>
              </a:rPr>
              <a:t>Thank you!</a:t>
            </a:r>
            <a:endParaRPr b="1" i="0" sz="2800" u="none" cap="none" strike="noStrike">
              <a:solidFill>
                <a:srgbClr val="205080"/>
              </a:solidFill>
              <a:latin typeface="Roboto"/>
              <a:ea typeface="Roboto"/>
              <a:cs typeface="Roboto"/>
              <a:sym typeface="Roboto"/>
            </a:endParaRPr>
          </a:p>
        </p:txBody>
      </p:sp>
      <p:pic>
        <p:nvPicPr>
          <p:cNvPr descr="midori-logo-1024.png" id="526" name="Google Shape;526;p58"/>
          <p:cNvPicPr preferRelativeResize="0"/>
          <p:nvPr/>
        </p:nvPicPr>
        <p:blipFill rotWithShape="1">
          <a:blip r:embed="rId3">
            <a:alphaModFix/>
          </a:blip>
          <a:srcRect b="37249" l="0" r="0" t="38071"/>
          <a:stretch/>
        </p:blipFill>
        <p:spPr>
          <a:xfrm>
            <a:off x="3455508" y="477609"/>
            <a:ext cx="2232993" cy="551091"/>
          </a:xfrm>
          <a:prstGeom prst="rect">
            <a:avLst/>
          </a:prstGeom>
          <a:noFill/>
          <a:ln>
            <a:noFill/>
          </a:ln>
        </p:spPr>
      </p:pic>
      <p:pic>
        <p:nvPicPr>
          <p:cNvPr id="527" name="Google Shape;527;p58"/>
          <p:cNvPicPr preferRelativeResize="0"/>
          <p:nvPr/>
        </p:nvPicPr>
        <p:blipFill>
          <a:blip r:embed="rId4">
            <a:alphaModFix/>
          </a:blip>
          <a:stretch>
            <a:fillRect/>
          </a:stretch>
        </p:blipFill>
        <p:spPr>
          <a:xfrm>
            <a:off x="4205775" y="3539231"/>
            <a:ext cx="732440" cy="7247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59"/>
          <p:cNvSpPr txBox="1"/>
          <p:nvPr>
            <p:ph type="title"/>
          </p:nvPr>
        </p:nvSpPr>
        <p:spPr>
          <a:xfrm>
            <a:off x="1939331" y="1394944"/>
            <a:ext cx="5265300" cy="4410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None/>
            </a:pPr>
            <a:r>
              <a:rPr b="1" lang="en" sz="2800">
                <a:latin typeface="Roboto"/>
                <a:ea typeface="Roboto"/>
                <a:cs typeface="Roboto"/>
                <a:sym typeface="Roboto"/>
              </a:rPr>
              <a:t>T</a:t>
            </a:r>
            <a:r>
              <a:rPr b="1" i="0" lang="en" sz="2800" u="none" cap="none" strike="noStrike">
                <a:solidFill>
                  <a:srgbClr val="205080"/>
                </a:solidFill>
                <a:latin typeface="Roboto"/>
                <a:ea typeface="Roboto"/>
                <a:cs typeface="Roboto"/>
                <a:sym typeface="Roboto"/>
              </a:rPr>
              <a:t>ry </a:t>
            </a:r>
            <a:r>
              <a:rPr b="1" lang="en" sz="2800">
                <a:latin typeface="Roboto"/>
                <a:ea typeface="Roboto"/>
                <a:cs typeface="Roboto"/>
                <a:sym typeface="Roboto"/>
              </a:rPr>
              <a:t>o</a:t>
            </a:r>
            <a:r>
              <a:rPr b="1" i="0" lang="en" sz="2800" u="none" cap="none" strike="noStrike">
                <a:solidFill>
                  <a:srgbClr val="205080"/>
                </a:solidFill>
                <a:latin typeface="Roboto"/>
                <a:ea typeface="Roboto"/>
                <a:cs typeface="Roboto"/>
                <a:sym typeface="Roboto"/>
              </a:rPr>
              <a:t>ur other </a:t>
            </a:r>
            <a:r>
              <a:rPr b="1" lang="en" sz="2800">
                <a:latin typeface="Roboto"/>
                <a:ea typeface="Roboto"/>
                <a:cs typeface="Roboto"/>
                <a:sym typeface="Roboto"/>
              </a:rPr>
              <a:t>apps, too (free)!</a:t>
            </a:r>
            <a:endParaRPr b="1" i="0" sz="2800" u="none" cap="none" strike="noStrike">
              <a:solidFill>
                <a:srgbClr val="205080"/>
              </a:solidFill>
              <a:latin typeface="Roboto"/>
              <a:ea typeface="Roboto"/>
              <a:cs typeface="Roboto"/>
              <a:sym typeface="Roboto"/>
            </a:endParaRPr>
          </a:p>
        </p:txBody>
      </p:sp>
      <p:pic>
        <p:nvPicPr>
          <p:cNvPr id="533" name="Google Shape;533;p59"/>
          <p:cNvPicPr preferRelativeResize="0"/>
          <p:nvPr/>
        </p:nvPicPr>
        <p:blipFill>
          <a:blip r:embed="rId3">
            <a:alphaModFix/>
          </a:blip>
          <a:stretch>
            <a:fillRect/>
          </a:stretch>
        </p:blipFill>
        <p:spPr>
          <a:xfrm>
            <a:off x="4246411" y="2724605"/>
            <a:ext cx="594028" cy="594028"/>
          </a:xfrm>
          <a:prstGeom prst="rect">
            <a:avLst/>
          </a:prstGeom>
          <a:noFill/>
          <a:ln>
            <a:noFill/>
          </a:ln>
        </p:spPr>
      </p:pic>
      <p:pic>
        <p:nvPicPr>
          <p:cNvPr id="534" name="Google Shape;534;p59"/>
          <p:cNvPicPr preferRelativeResize="0"/>
          <p:nvPr/>
        </p:nvPicPr>
        <p:blipFill>
          <a:blip r:embed="rId4">
            <a:alphaModFix/>
          </a:blip>
          <a:stretch>
            <a:fillRect/>
          </a:stretch>
        </p:blipFill>
        <p:spPr>
          <a:xfrm>
            <a:off x="7116477" y="2724604"/>
            <a:ext cx="594028" cy="594028"/>
          </a:xfrm>
          <a:prstGeom prst="rect">
            <a:avLst/>
          </a:prstGeom>
          <a:noFill/>
          <a:ln>
            <a:noFill/>
          </a:ln>
        </p:spPr>
      </p:pic>
      <p:pic>
        <p:nvPicPr>
          <p:cNvPr id="535" name="Google Shape;535;p59"/>
          <p:cNvPicPr preferRelativeResize="0"/>
          <p:nvPr/>
        </p:nvPicPr>
        <p:blipFill rotWithShape="1">
          <a:blip r:embed="rId5">
            <a:alphaModFix/>
          </a:blip>
          <a:srcRect b="0" l="0" r="0" t="0"/>
          <a:stretch/>
        </p:blipFill>
        <p:spPr>
          <a:xfrm>
            <a:off x="1376357" y="2724609"/>
            <a:ext cx="594028" cy="594019"/>
          </a:xfrm>
          <a:prstGeom prst="rect">
            <a:avLst/>
          </a:prstGeom>
          <a:noFill/>
          <a:ln>
            <a:noFill/>
          </a:ln>
        </p:spPr>
      </p:pic>
      <p:sp>
        <p:nvSpPr>
          <p:cNvPr id="536" name="Google Shape;536;p59"/>
          <p:cNvSpPr txBox="1"/>
          <p:nvPr/>
        </p:nvSpPr>
        <p:spPr>
          <a:xfrm>
            <a:off x="530525" y="3439013"/>
            <a:ext cx="22857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Better PDF Exporter for Jira</a:t>
            </a:r>
            <a:endParaRPr b="1" sz="1400">
              <a:solidFill>
                <a:schemeClr val="lt1"/>
              </a:solidFill>
              <a:latin typeface="Roboto"/>
              <a:ea typeface="Roboto"/>
              <a:cs typeface="Roboto"/>
              <a:sym typeface="Roboto"/>
            </a:endParaRPr>
          </a:p>
        </p:txBody>
      </p:sp>
      <p:sp>
        <p:nvSpPr>
          <p:cNvPr id="537" name="Google Shape;537;p59"/>
          <p:cNvSpPr txBox="1"/>
          <p:nvPr/>
        </p:nvSpPr>
        <p:spPr>
          <a:xfrm>
            <a:off x="3469675" y="3439025"/>
            <a:ext cx="2147400" cy="441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Better Content </a:t>
            </a:r>
            <a:r>
              <a:rPr b="1" lang="en" sz="1400">
                <a:solidFill>
                  <a:schemeClr val="lt1"/>
                </a:solidFill>
                <a:latin typeface="Roboto"/>
                <a:ea typeface="Roboto"/>
                <a:cs typeface="Roboto"/>
                <a:sym typeface="Roboto"/>
              </a:rPr>
              <a:t>Archiving</a:t>
            </a:r>
            <a:endParaRPr b="1">
              <a:solidFill>
                <a:schemeClr val="lt1"/>
              </a:solidFill>
              <a:latin typeface="Roboto"/>
              <a:ea typeface="Roboto"/>
              <a:cs typeface="Roboto"/>
              <a:sym typeface="Roboto"/>
            </a:endParaRPr>
          </a:p>
          <a:p>
            <a:pPr indent="0" lvl="0" marL="0" rtl="0" algn="ctr">
              <a:spcBef>
                <a:spcPts val="0"/>
              </a:spcBef>
              <a:spcAft>
                <a:spcPts val="0"/>
              </a:spcAft>
              <a:buNone/>
            </a:pPr>
            <a:r>
              <a:rPr b="1" lang="en">
                <a:solidFill>
                  <a:schemeClr val="lt1"/>
                </a:solidFill>
                <a:latin typeface="Roboto"/>
                <a:ea typeface="Roboto"/>
                <a:cs typeface="Roboto"/>
                <a:sym typeface="Roboto"/>
              </a:rPr>
              <a:t>f</a:t>
            </a:r>
            <a:r>
              <a:rPr b="1" lang="en" sz="1400">
                <a:solidFill>
                  <a:schemeClr val="lt1"/>
                </a:solidFill>
                <a:latin typeface="Roboto"/>
                <a:ea typeface="Roboto"/>
                <a:cs typeface="Roboto"/>
                <a:sym typeface="Roboto"/>
              </a:rPr>
              <a:t>or</a:t>
            </a:r>
            <a:r>
              <a:rPr b="1" lang="en">
                <a:solidFill>
                  <a:schemeClr val="lt1"/>
                </a:solidFill>
                <a:latin typeface="Roboto"/>
                <a:ea typeface="Roboto"/>
                <a:cs typeface="Roboto"/>
                <a:sym typeface="Roboto"/>
              </a:rPr>
              <a:t> </a:t>
            </a:r>
            <a:r>
              <a:rPr b="1" lang="en" sz="1400">
                <a:solidFill>
                  <a:schemeClr val="lt1"/>
                </a:solidFill>
                <a:latin typeface="Roboto"/>
                <a:ea typeface="Roboto"/>
                <a:cs typeface="Roboto"/>
                <a:sym typeface="Roboto"/>
              </a:rPr>
              <a:t>Confluence</a:t>
            </a:r>
            <a:endParaRPr b="1" sz="1400">
              <a:solidFill>
                <a:schemeClr val="lt1"/>
              </a:solidFill>
              <a:latin typeface="Roboto"/>
              <a:ea typeface="Roboto"/>
              <a:cs typeface="Roboto"/>
              <a:sym typeface="Roboto"/>
            </a:endParaRPr>
          </a:p>
        </p:txBody>
      </p:sp>
      <p:sp>
        <p:nvSpPr>
          <p:cNvPr id="538" name="Google Shape;538;p59"/>
          <p:cNvSpPr txBox="1"/>
          <p:nvPr/>
        </p:nvSpPr>
        <p:spPr>
          <a:xfrm>
            <a:off x="6270525" y="3439025"/>
            <a:ext cx="2450700" cy="2769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Better </a:t>
            </a:r>
            <a:r>
              <a:rPr b="1" lang="en" sz="1400">
                <a:solidFill>
                  <a:schemeClr val="lt1"/>
                </a:solidFill>
                <a:latin typeface="Roboto"/>
                <a:ea typeface="Roboto"/>
                <a:cs typeface="Roboto"/>
                <a:sym typeface="Roboto"/>
              </a:rPr>
              <a:t>Commit Policy</a:t>
            </a:r>
            <a:r>
              <a:rPr b="1" lang="en">
                <a:solidFill>
                  <a:schemeClr val="lt1"/>
                </a:solidFill>
                <a:latin typeface="Roboto"/>
                <a:ea typeface="Roboto"/>
                <a:cs typeface="Roboto"/>
                <a:sym typeface="Roboto"/>
              </a:rPr>
              <a:t> </a:t>
            </a:r>
            <a:r>
              <a:rPr b="1" lang="en" sz="1400">
                <a:solidFill>
                  <a:schemeClr val="lt1"/>
                </a:solidFill>
                <a:latin typeface="Roboto"/>
                <a:ea typeface="Roboto"/>
                <a:cs typeface="Roboto"/>
                <a:sym typeface="Roboto"/>
              </a:rPr>
              <a:t>for Jira</a:t>
            </a:r>
            <a:endParaRPr b="1" sz="1400">
              <a:solidFill>
                <a:schemeClr val="lt1"/>
              </a:solidFill>
              <a:latin typeface="Roboto"/>
              <a:ea typeface="Roboto"/>
              <a:cs typeface="Roboto"/>
              <a:sym typeface="Roboto"/>
            </a:endParaRPr>
          </a:p>
        </p:txBody>
      </p:sp>
      <p:sp>
        <p:nvSpPr>
          <p:cNvPr id="539" name="Google Shape;539;p59"/>
          <p:cNvSpPr txBox="1"/>
          <p:nvPr/>
        </p:nvSpPr>
        <p:spPr>
          <a:xfrm>
            <a:off x="745625" y="3715925"/>
            <a:ext cx="1855500" cy="594000"/>
          </a:xfrm>
          <a:prstGeom prst="rect">
            <a:avLst/>
          </a:prstGeom>
          <a:noFill/>
          <a:ln>
            <a:noFill/>
          </a:ln>
        </p:spPr>
        <p:txBody>
          <a:bodyPr anchorCtr="0" anchor="t" bIns="34275" lIns="34275" spcFirstLastPara="1" rIns="34275" wrap="square" tIns="34275">
            <a:noAutofit/>
          </a:bodyPr>
          <a:lstStyle/>
          <a:p>
            <a:pPr indent="0" lvl="0" marL="0" rtl="0" algn="ctr">
              <a:lnSpc>
                <a:spcPct val="100000"/>
              </a:lnSpc>
              <a:spcBef>
                <a:spcPts val="0"/>
              </a:spcBef>
              <a:spcAft>
                <a:spcPts val="0"/>
              </a:spcAft>
              <a:buNone/>
            </a:pPr>
            <a:r>
              <a:rPr lang="en" sz="1100">
                <a:solidFill>
                  <a:schemeClr val="dk2"/>
                </a:solidFill>
                <a:latin typeface="Roboto"/>
                <a:ea typeface="Roboto"/>
                <a:cs typeface="Roboto"/>
                <a:sym typeface="Roboto"/>
              </a:rPr>
              <a:t>Easy emailing, sharing, archiving, printing for Jira data</a:t>
            </a:r>
            <a:endParaRPr sz="1100">
              <a:solidFill>
                <a:schemeClr val="dk2"/>
              </a:solidFill>
              <a:latin typeface="Roboto"/>
              <a:ea typeface="Roboto"/>
              <a:cs typeface="Roboto"/>
              <a:sym typeface="Roboto"/>
            </a:endParaRPr>
          </a:p>
        </p:txBody>
      </p:sp>
      <p:sp>
        <p:nvSpPr>
          <p:cNvPr id="540" name="Google Shape;540;p59"/>
          <p:cNvSpPr txBox="1"/>
          <p:nvPr/>
        </p:nvSpPr>
        <p:spPr>
          <a:xfrm>
            <a:off x="3648325" y="3931524"/>
            <a:ext cx="1790100" cy="7776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chemeClr val="dk2"/>
                </a:solidFill>
                <a:latin typeface="Roboto"/>
                <a:ea typeface="Roboto"/>
                <a:cs typeface="Roboto"/>
                <a:sym typeface="Roboto"/>
              </a:rPr>
              <a:t>Usage tracking, expiration, review workflow, retention and clean-up for your Confluence pages</a:t>
            </a:r>
            <a:endParaRPr sz="1100">
              <a:solidFill>
                <a:schemeClr val="dk2"/>
              </a:solidFill>
              <a:latin typeface="Roboto"/>
              <a:ea typeface="Roboto"/>
              <a:cs typeface="Roboto"/>
              <a:sym typeface="Roboto"/>
            </a:endParaRPr>
          </a:p>
        </p:txBody>
      </p:sp>
      <p:sp>
        <p:nvSpPr>
          <p:cNvPr id="541" name="Google Shape;541;p59"/>
          <p:cNvSpPr txBox="1"/>
          <p:nvPr/>
        </p:nvSpPr>
        <p:spPr>
          <a:xfrm>
            <a:off x="6339788" y="3715925"/>
            <a:ext cx="2147400" cy="7776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chemeClr val="dk2"/>
                </a:solidFill>
                <a:latin typeface="Roboto"/>
                <a:ea typeface="Roboto"/>
                <a:cs typeface="Roboto"/>
                <a:sym typeface="Roboto"/>
              </a:rPr>
              <a:t>Verify the changes committed to Git, Bitbucket, GitHub, GitLab, Subversion &amp; Mercurial against configurable rules</a:t>
            </a:r>
            <a:endParaRPr sz="1100">
              <a:solidFill>
                <a:schemeClr val="dk2"/>
              </a:solidFill>
              <a:latin typeface="Roboto"/>
              <a:ea typeface="Roboto"/>
              <a:cs typeface="Roboto"/>
              <a:sym typeface="Roboto"/>
            </a:endParaRPr>
          </a:p>
        </p:txBody>
      </p:sp>
      <p:pic>
        <p:nvPicPr>
          <p:cNvPr descr="midori-logo-1024.png" id="542" name="Google Shape;542;p59"/>
          <p:cNvPicPr preferRelativeResize="0"/>
          <p:nvPr/>
        </p:nvPicPr>
        <p:blipFill rotWithShape="1">
          <a:blip r:embed="rId6">
            <a:alphaModFix/>
          </a:blip>
          <a:srcRect b="37249" l="0" r="0" t="38071"/>
          <a:stretch/>
        </p:blipFill>
        <p:spPr>
          <a:xfrm>
            <a:off x="3883340" y="605578"/>
            <a:ext cx="1321605" cy="3261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2" name="Shape 142"/>
        <p:cNvGrpSpPr/>
        <p:nvPr/>
      </p:nvGrpSpPr>
      <p:grpSpPr>
        <a:xfrm>
          <a:off x="0" y="0"/>
          <a:ext cx="0" cy="0"/>
          <a:chOff x="0" y="0"/>
          <a:chExt cx="0" cy="0"/>
        </a:xfrm>
      </p:grpSpPr>
      <p:sp>
        <p:nvSpPr>
          <p:cNvPr id="143" name="Google Shape;143;p24"/>
          <p:cNvSpPr txBox="1"/>
          <p:nvPr>
            <p:ph idx="1" type="body"/>
          </p:nvPr>
        </p:nvSpPr>
        <p:spPr>
          <a:xfrm>
            <a:off x="1419750" y="423200"/>
            <a:ext cx="63045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rgbClr val="FFFFFF"/>
                </a:solidFill>
                <a:latin typeface="Roboto"/>
                <a:ea typeface="Roboto"/>
                <a:cs typeface="Roboto"/>
                <a:sym typeface="Roboto"/>
              </a:rPr>
              <a:t>How to export custom Excel reports from Jira</a:t>
            </a:r>
            <a:endParaRPr b="1" i="0" sz="2300" u="none" cap="none" strike="noStrike">
              <a:solidFill>
                <a:srgbClr val="FFFFFF"/>
              </a:solidFill>
              <a:latin typeface="Roboto"/>
              <a:ea typeface="Roboto"/>
              <a:cs typeface="Roboto"/>
              <a:sym typeface="Roboto"/>
            </a:endParaRPr>
          </a:p>
        </p:txBody>
      </p:sp>
      <p:sp>
        <p:nvSpPr>
          <p:cNvPr id="144" name="Google Shape;144;p24"/>
          <p:cNvSpPr txBox="1"/>
          <p:nvPr>
            <p:ph idx="2"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Exporting a list of issues to Excel</a:t>
            </a:r>
            <a:endParaRPr sz="500">
              <a:solidFill>
                <a:srgbClr val="FFFFFF"/>
              </a:solidFill>
              <a:latin typeface="Roboto"/>
              <a:ea typeface="Roboto"/>
              <a:cs typeface="Roboto"/>
              <a:sym typeface="Roboto"/>
            </a:endParaRPr>
          </a:p>
        </p:txBody>
      </p:sp>
      <p:sp>
        <p:nvSpPr>
          <p:cNvPr id="145" name="Google Shape;145;p24"/>
          <p:cNvSpPr txBox="1"/>
          <p:nvPr>
            <p:ph idx="3"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a:t>
            </a:r>
            <a:r>
              <a:rPr lang="en" sz="1100">
                <a:solidFill>
                  <a:srgbClr val="FFFFFF"/>
                </a:solidFill>
                <a:latin typeface="Roboto"/>
                <a:ea typeface="Roboto"/>
                <a:cs typeface="Roboto"/>
                <a:sym typeface="Roboto"/>
              </a:rPr>
              <a:t>v</a:t>
            </a:r>
            <a:r>
              <a:rPr i="0" lang="en"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146" name="Google Shape;146;p24"/>
          <p:cNvSpPr txBox="1"/>
          <p:nvPr>
            <p:ph idx="4"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templates</a:t>
            </a:r>
            <a:endParaRPr sz="500">
              <a:solidFill>
                <a:srgbClr val="FFFFFF"/>
              </a:solidFill>
              <a:latin typeface="Roboto"/>
              <a:ea typeface="Roboto"/>
              <a:cs typeface="Roboto"/>
              <a:sym typeface="Roboto"/>
            </a:endParaRPr>
          </a:p>
        </p:txBody>
      </p:sp>
      <p:sp>
        <p:nvSpPr>
          <p:cNvPr id="147" name="Google Shape;147;p24"/>
          <p:cNvSpPr txBox="1"/>
          <p:nvPr>
            <p:ph idx="5"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Creating Excel reports from Jira</a:t>
            </a:r>
            <a:endParaRPr sz="1100">
              <a:solidFill>
                <a:srgbClr val="FFFFFF"/>
              </a:solidFill>
              <a:latin typeface="Roboto"/>
              <a:ea typeface="Roboto"/>
              <a:cs typeface="Roboto"/>
              <a:sym typeface="Roboto"/>
            </a:endParaRPr>
          </a:p>
        </p:txBody>
      </p:sp>
      <p:sp>
        <p:nvSpPr>
          <p:cNvPr id="148" name="Google Shape;148;p24"/>
          <p:cNvSpPr txBox="1"/>
          <p:nvPr>
            <p:ph idx="6"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API, REST API, Automation</a:t>
            </a:r>
            <a:endParaRPr sz="1100">
              <a:solidFill>
                <a:srgbClr val="FFFFFF"/>
              </a:solidFill>
              <a:latin typeface="Roboto"/>
              <a:ea typeface="Roboto"/>
              <a:cs typeface="Roboto"/>
              <a:sym typeface="Roboto"/>
            </a:endParaRPr>
          </a:p>
        </p:txBody>
      </p:sp>
      <p:sp>
        <p:nvSpPr>
          <p:cNvPr id="149" name="Google Shape;149;p24"/>
          <p:cNvSpPr txBox="1"/>
          <p:nvPr>
            <p:ph idx="7"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150" name="Google Shape;150;p24"/>
          <p:cNvSpPr txBox="1"/>
          <p:nvPr>
            <p:ph idx="8" type="body"/>
          </p:nvPr>
        </p:nvSpPr>
        <p:spPr>
          <a:xfrm>
            <a:off x="3175453" y="1600208"/>
            <a:ext cx="2793000" cy="267900"/>
          </a:xfrm>
          <a:prstGeom prst="rect">
            <a:avLst/>
          </a:prstGeom>
          <a:solidFill>
            <a:srgbClr val="FFFFFF"/>
          </a:solid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Comparison of Jira Excel export options</a:t>
            </a:r>
            <a:endParaRPr sz="5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Jira Excel export options in comparison</a:t>
            </a:r>
            <a:br>
              <a:rPr b="1" lang="en" sz="2700">
                <a:solidFill>
                  <a:schemeClr val="lt1"/>
                </a:solidFill>
                <a:latin typeface="Roboto"/>
                <a:ea typeface="Roboto"/>
                <a:cs typeface="Roboto"/>
                <a:sym typeface="Roboto"/>
              </a:rPr>
            </a:br>
            <a:endParaRPr b="1" sz="2700">
              <a:solidFill>
                <a:schemeClr val="lt1"/>
              </a:solidFill>
              <a:latin typeface="Roboto"/>
              <a:ea typeface="Roboto"/>
              <a:cs typeface="Roboto"/>
              <a:sym typeface="Roboto"/>
            </a:endParaRPr>
          </a:p>
        </p:txBody>
      </p:sp>
      <p:sp>
        <p:nvSpPr>
          <p:cNvPr id="156" name="Google Shape;156;p25"/>
          <p:cNvSpPr txBox="1"/>
          <p:nvPr/>
        </p:nvSpPr>
        <p:spPr>
          <a:xfrm>
            <a:off x="342900" y="644000"/>
            <a:ext cx="4901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XLSX vs. CSV vs. HTML</a:t>
            </a:r>
            <a:endParaRPr sz="1400">
              <a:solidFill>
                <a:schemeClr val="dk2"/>
              </a:solidFill>
              <a:latin typeface="Roboto"/>
              <a:ea typeface="Roboto"/>
              <a:cs typeface="Roboto"/>
              <a:sym typeface="Roboto"/>
            </a:endParaRPr>
          </a:p>
        </p:txBody>
      </p:sp>
      <p:pic>
        <p:nvPicPr>
          <p:cNvPr id="157" name="Google Shape;157;p25"/>
          <p:cNvPicPr preferRelativeResize="0"/>
          <p:nvPr/>
        </p:nvPicPr>
        <p:blipFill>
          <a:blip r:embed="rId3">
            <a:alphaModFix/>
          </a:blip>
          <a:stretch>
            <a:fillRect/>
          </a:stretch>
        </p:blipFill>
        <p:spPr>
          <a:xfrm>
            <a:off x="342900" y="1035400"/>
            <a:ext cx="8112151" cy="3765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1" name="Shape 161"/>
        <p:cNvGrpSpPr/>
        <p:nvPr/>
      </p:nvGrpSpPr>
      <p:grpSpPr>
        <a:xfrm>
          <a:off x="0" y="0"/>
          <a:ext cx="0" cy="0"/>
          <a:chOff x="0" y="0"/>
          <a:chExt cx="0" cy="0"/>
        </a:xfrm>
      </p:grpSpPr>
      <p:sp>
        <p:nvSpPr>
          <p:cNvPr id="162" name="Google Shape;162;p26"/>
          <p:cNvSpPr txBox="1"/>
          <p:nvPr>
            <p:ph idx="1" type="body"/>
          </p:nvPr>
        </p:nvSpPr>
        <p:spPr>
          <a:xfrm>
            <a:off x="1419750" y="423200"/>
            <a:ext cx="63045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 sz="2300">
                <a:solidFill>
                  <a:srgbClr val="FFFFFF"/>
                </a:solidFill>
                <a:latin typeface="Roboto"/>
                <a:ea typeface="Roboto"/>
                <a:cs typeface="Roboto"/>
                <a:sym typeface="Roboto"/>
              </a:rPr>
              <a:t>How to export custom Excel reports from Jira</a:t>
            </a:r>
            <a:endParaRPr b="1" i="0" sz="2300" u="none" cap="none" strike="noStrike">
              <a:solidFill>
                <a:srgbClr val="FFFFFF"/>
              </a:solidFill>
              <a:latin typeface="Roboto"/>
              <a:ea typeface="Roboto"/>
              <a:cs typeface="Roboto"/>
              <a:sym typeface="Roboto"/>
            </a:endParaRPr>
          </a:p>
        </p:txBody>
      </p:sp>
      <p:sp>
        <p:nvSpPr>
          <p:cNvPr id="163" name="Google Shape;163;p26"/>
          <p:cNvSpPr txBox="1"/>
          <p:nvPr>
            <p:ph idx="2" type="body"/>
          </p:nvPr>
        </p:nvSpPr>
        <p:spPr>
          <a:xfrm>
            <a:off x="3175478" y="2010408"/>
            <a:ext cx="2793000" cy="267900"/>
          </a:xfrm>
          <a:prstGeom prst="rect">
            <a:avLst/>
          </a:prstGeom>
          <a:solidFill>
            <a:srgbClr val="FFFFFF"/>
          </a:solid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Exporting a list of issues to Excel</a:t>
            </a:r>
            <a:endParaRPr sz="500">
              <a:solidFill>
                <a:schemeClr val="lt1"/>
              </a:solidFill>
              <a:latin typeface="Roboto"/>
              <a:ea typeface="Roboto"/>
              <a:cs typeface="Roboto"/>
              <a:sym typeface="Roboto"/>
            </a:endParaRPr>
          </a:p>
        </p:txBody>
      </p:sp>
      <p:sp>
        <p:nvSpPr>
          <p:cNvPr id="164" name="Google Shape;164;p26"/>
          <p:cNvSpPr txBox="1"/>
          <p:nvPr>
            <p:ph idx="3"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a:t>
            </a:r>
            <a:r>
              <a:rPr lang="en" sz="1100">
                <a:solidFill>
                  <a:srgbClr val="FFFFFF"/>
                </a:solidFill>
                <a:latin typeface="Roboto"/>
                <a:ea typeface="Roboto"/>
                <a:cs typeface="Roboto"/>
                <a:sym typeface="Roboto"/>
              </a:rPr>
              <a:t>v</a:t>
            </a:r>
            <a:r>
              <a:rPr i="0" lang="en"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165" name="Google Shape;165;p26"/>
          <p:cNvSpPr txBox="1"/>
          <p:nvPr>
            <p:ph idx="4"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 sz="1100" u="none" cap="none" strike="noStrike">
                <a:solidFill>
                  <a:srgbClr val="FFFFFF"/>
                </a:solidFill>
                <a:latin typeface="Roboto"/>
                <a:ea typeface="Roboto"/>
                <a:cs typeface="Roboto"/>
                <a:sym typeface="Roboto"/>
              </a:rPr>
              <a:t>Managing </a:t>
            </a:r>
            <a:r>
              <a:rPr lang="en" sz="1100">
                <a:solidFill>
                  <a:srgbClr val="FFFFFF"/>
                </a:solidFill>
                <a:latin typeface="Roboto"/>
                <a:ea typeface="Roboto"/>
                <a:cs typeface="Roboto"/>
                <a:sym typeface="Roboto"/>
              </a:rPr>
              <a:t>Excel</a:t>
            </a:r>
            <a:r>
              <a:rPr i="0" lang="en" sz="1100" u="none" cap="none" strike="noStrike">
                <a:solidFill>
                  <a:srgbClr val="FFFFFF"/>
                </a:solidFill>
                <a:latin typeface="Roboto"/>
                <a:ea typeface="Roboto"/>
                <a:cs typeface="Roboto"/>
                <a:sym typeface="Roboto"/>
              </a:rPr>
              <a:t> templates</a:t>
            </a:r>
            <a:endParaRPr sz="500">
              <a:solidFill>
                <a:srgbClr val="FFFFFF"/>
              </a:solidFill>
              <a:latin typeface="Roboto"/>
              <a:ea typeface="Roboto"/>
              <a:cs typeface="Roboto"/>
              <a:sym typeface="Roboto"/>
            </a:endParaRPr>
          </a:p>
        </p:txBody>
      </p:sp>
      <p:sp>
        <p:nvSpPr>
          <p:cNvPr id="166" name="Google Shape;166;p26"/>
          <p:cNvSpPr txBox="1"/>
          <p:nvPr>
            <p:ph idx="5"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Creating Excel reports from </a:t>
            </a:r>
            <a:r>
              <a:rPr lang="en" sz="1100">
                <a:solidFill>
                  <a:srgbClr val="FFFFFF"/>
                </a:solidFill>
                <a:latin typeface="Roboto"/>
                <a:ea typeface="Roboto"/>
                <a:cs typeface="Roboto"/>
                <a:sym typeface="Roboto"/>
              </a:rPr>
              <a:t>Jira</a:t>
            </a:r>
            <a:endParaRPr sz="1100">
              <a:solidFill>
                <a:srgbClr val="FFFFFF"/>
              </a:solidFill>
              <a:latin typeface="Roboto"/>
              <a:ea typeface="Roboto"/>
              <a:cs typeface="Roboto"/>
              <a:sym typeface="Roboto"/>
            </a:endParaRPr>
          </a:p>
        </p:txBody>
      </p:sp>
      <p:sp>
        <p:nvSpPr>
          <p:cNvPr id="167" name="Google Shape;167;p26"/>
          <p:cNvSpPr txBox="1"/>
          <p:nvPr>
            <p:ph idx="6"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API, REST API, </a:t>
            </a:r>
            <a:r>
              <a:rPr lang="en" sz="1100">
                <a:solidFill>
                  <a:srgbClr val="FFFFFF"/>
                </a:solidFill>
                <a:latin typeface="Roboto"/>
                <a:ea typeface="Roboto"/>
                <a:cs typeface="Roboto"/>
                <a:sym typeface="Roboto"/>
              </a:rPr>
              <a:t>Automation</a:t>
            </a:r>
            <a:endParaRPr sz="1100">
              <a:solidFill>
                <a:srgbClr val="FFFFFF"/>
              </a:solidFill>
              <a:latin typeface="Roboto"/>
              <a:ea typeface="Roboto"/>
              <a:cs typeface="Roboto"/>
              <a:sym typeface="Roboto"/>
            </a:endParaRPr>
          </a:p>
        </p:txBody>
      </p:sp>
      <p:sp>
        <p:nvSpPr>
          <p:cNvPr id="168" name="Google Shape;168;p26"/>
          <p:cNvSpPr txBox="1"/>
          <p:nvPr>
            <p:ph idx="7"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169" name="Google Shape;169;p26"/>
          <p:cNvSpPr txBox="1"/>
          <p:nvPr>
            <p:ph idx="8"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Comparison of Jira Excel export options</a:t>
            </a:r>
            <a:endParaRPr sz="5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27"/>
          <p:cNvPicPr preferRelativeResize="0"/>
          <p:nvPr/>
        </p:nvPicPr>
        <p:blipFill>
          <a:blip r:embed="rId3">
            <a:alphaModFix/>
          </a:blip>
          <a:stretch>
            <a:fillRect/>
          </a:stretch>
        </p:blipFill>
        <p:spPr>
          <a:xfrm>
            <a:off x="342900" y="1035399"/>
            <a:ext cx="7964880" cy="3765200"/>
          </a:xfrm>
          <a:prstGeom prst="rect">
            <a:avLst/>
          </a:prstGeom>
          <a:noFill/>
          <a:ln>
            <a:noFill/>
          </a:ln>
          <a:effectLst>
            <a:outerShdw blurRad="700088" rotWithShape="0" algn="bl" dir="3720000" dist="57150">
              <a:srgbClr val="000000">
                <a:alpha val="21000"/>
              </a:srgbClr>
            </a:outerShdw>
          </a:effectLst>
        </p:spPr>
      </p:pic>
      <p:sp>
        <p:nvSpPr>
          <p:cNvPr id="175" name="Google Shape;175;p27"/>
          <p:cNvSpPr/>
          <p:nvPr/>
        </p:nvSpPr>
        <p:spPr>
          <a:xfrm>
            <a:off x="342900" y="252950"/>
            <a:ext cx="51288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Exporting a list of issues to Excel</a:t>
            </a:r>
            <a:endParaRPr b="1" sz="2700">
              <a:solidFill>
                <a:schemeClr val="lt1"/>
              </a:solidFill>
              <a:latin typeface="Roboto"/>
              <a:ea typeface="Roboto"/>
              <a:cs typeface="Roboto"/>
              <a:sym typeface="Roboto"/>
            </a:endParaRPr>
          </a:p>
        </p:txBody>
      </p:sp>
      <p:sp>
        <p:nvSpPr>
          <p:cNvPr id="176" name="Google Shape;176;p27"/>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sz="1400">
                <a:solidFill>
                  <a:schemeClr val="dk2"/>
                </a:solidFill>
                <a:latin typeface="Roboto"/>
                <a:ea typeface="Roboto"/>
                <a:cs typeface="Roboto"/>
                <a:sym typeface="Roboto"/>
              </a:rPr>
              <a:t>Available from the “Export” menu in Issue Navigator, Jira Software boards, Jira Service Desk queues</a:t>
            </a:r>
            <a:endParaRPr sz="1400">
              <a:solidFill>
                <a:schemeClr val="dk2"/>
              </a:solidFill>
              <a:latin typeface="Roboto"/>
              <a:ea typeface="Roboto"/>
              <a:cs typeface="Roboto"/>
              <a:sym typeface="Roboto"/>
            </a:endParaRPr>
          </a:p>
        </p:txBody>
      </p:sp>
      <p:sp>
        <p:nvSpPr>
          <p:cNvPr id="177" name="Google Shape;177;p27"/>
          <p:cNvSpPr/>
          <p:nvPr/>
        </p:nvSpPr>
        <p:spPr>
          <a:xfrm>
            <a:off x="6347325" y="2635875"/>
            <a:ext cx="1146000" cy="14472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rPr b="1" lang="en" sz="700">
                <a:solidFill>
                  <a:srgbClr val="FF0000"/>
                </a:solidFill>
                <a:latin typeface="Roboto"/>
                <a:ea typeface="Roboto"/>
                <a:cs typeface="Roboto"/>
                <a:sym typeface="Roboto"/>
              </a:rPr>
              <a:t>e</a:t>
            </a:r>
            <a:r>
              <a:rPr b="1" lang="en" sz="700">
                <a:solidFill>
                  <a:srgbClr val="FF0000"/>
                </a:solidFill>
                <a:latin typeface="Roboto"/>
                <a:ea typeface="Roboto"/>
                <a:cs typeface="Roboto"/>
                <a:sym typeface="Roboto"/>
              </a:rPr>
              <a:t>x</a:t>
            </a:r>
            <a:r>
              <a:rPr b="1" lang="en" sz="700">
                <a:solidFill>
                  <a:srgbClr val="FF0000"/>
                </a:solidFill>
                <a:latin typeface="Roboto"/>
                <a:ea typeface="Roboto"/>
                <a:cs typeface="Roboto"/>
                <a:sym typeface="Roboto"/>
              </a:rPr>
              <a:t>port types</a:t>
            </a:r>
            <a:endParaRPr b="1"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8"/>
          <p:cNvSpPr/>
          <p:nvPr/>
        </p:nvSpPr>
        <p:spPr>
          <a:xfrm>
            <a:off x="342900" y="252950"/>
            <a:ext cx="5171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Exporting a list of issues to Excel</a:t>
            </a:r>
            <a:endParaRPr b="1" sz="2700">
              <a:solidFill>
                <a:schemeClr val="lt1"/>
              </a:solidFill>
              <a:latin typeface="Roboto"/>
              <a:ea typeface="Roboto"/>
              <a:cs typeface="Roboto"/>
              <a:sym typeface="Roboto"/>
            </a:endParaRPr>
          </a:p>
        </p:txBody>
      </p:sp>
      <p:sp>
        <p:nvSpPr>
          <p:cNvPr id="183" name="Google Shape;183;p28"/>
          <p:cNvSpPr txBox="1"/>
          <p:nvPr/>
        </p:nvSpPr>
        <p:spPr>
          <a:xfrm>
            <a:off x="342900" y="644000"/>
            <a:ext cx="84201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Precise data that require no post-export processing</a:t>
            </a:r>
            <a:endParaRPr sz="1400">
              <a:solidFill>
                <a:schemeClr val="dk2"/>
              </a:solidFill>
              <a:latin typeface="Roboto"/>
              <a:ea typeface="Roboto"/>
              <a:cs typeface="Roboto"/>
              <a:sym typeface="Roboto"/>
            </a:endParaRPr>
          </a:p>
        </p:txBody>
      </p:sp>
      <p:pic>
        <p:nvPicPr>
          <p:cNvPr id="184" name="Google Shape;184;p28"/>
          <p:cNvPicPr preferRelativeResize="0"/>
          <p:nvPr/>
        </p:nvPicPr>
        <p:blipFill>
          <a:blip r:embed="rId3">
            <a:alphaModFix/>
          </a:blip>
          <a:stretch>
            <a:fillRect/>
          </a:stretch>
        </p:blipFill>
        <p:spPr>
          <a:xfrm>
            <a:off x="342900" y="1035400"/>
            <a:ext cx="8458202" cy="3624939"/>
          </a:xfrm>
          <a:prstGeom prst="rect">
            <a:avLst/>
          </a:prstGeom>
          <a:noFill/>
          <a:ln>
            <a:noFill/>
          </a:ln>
          <a:effectLst>
            <a:outerShdw blurRad="714375" rotWithShape="0" algn="bl" dir="3480000" dist="76200">
              <a:srgbClr val="000000">
                <a:alpha val="2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9"/>
          <p:cNvSpPr/>
          <p:nvPr/>
        </p:nvSpPr>
        <p:spPr>
          <a:xfrm>
            <a:off x="342900" y="252950"/>
            <a:ext cx="5171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Exporting a list of issues to Excel</a:t>
            </a:r>
            <a:endParaRPr b="1" sz="2700">
              <a:solidFill>
                <a:schemeClr val="lt1"/>
              </a:solidFill>
              <a:latin typeface="Roboto"/>
              <a:ea typeface="Roboto"/>
              <a:cs typeface="Roboto"/>
              <a:sym typeface="Roboto"/>
            </a:endParaRPr>
          </a:p>
        </p:txBody>
      </p:sp>
      <p:sp>
        <p:nvSpPr>
          <p:cNvPr id="190" name="Google Shape;190;p29"/>
          <p:cNvSpPr txBox="1"/>
          <p:nvPr/>
        </p:nvSpPr>
        <p:spPr>
          <a:xfrm>
            <a:off x="342900" y="644000"/>
            <a:ext cx="84201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Add comments, worklogs, change history to your exports easily</a:t>
            </a:r>
            <a:endParaRPr>
              <a:solidFill>
                <a:schemeClr val="dk2"/>
              </a:solidFill>
              <a:latin typeface="Roboto"/>
              <a:ea typeface="Roboto"/>
              <a:cs typeface="Roboto"/>
              <a:sym typeface="Roboto"/>
            </a:endParaRPr>
          </a:p>
          <a:p>
            <a:pPr indent="0" lvl="0" marL="0" rtl="0" algn="l">
              <a:lnSpc>
                <a:spcPct val="110000"/>
              </a:lnSpc>
              <a:spcBef>
                <a:spcPts val="0"/>
              </a:spcBef>
              <a:spcAft>
                <a:spcPts val="0"/>
              </a:spcAft>
              <a:buSzPts val="900"/>
              <a:buNone/>
            </a:pPr>
            <a:r>
              <a:t/>
            </a:r>
            <a:endParaRPr>
              <a:solidFill>
                <a:schemeClr val="dk2"/>
              </a:solidFill>
              <a:latin typeface="Roboto"/>
              <a:ea typeface="Roboto"/>
              <a:cs typeface="Roboto"/>
              <a:sym typeface="Roboto"/>
            </a:endParaRPr>
          </a:p>
        </p:txBody>
      </p:sp>
      <p:pic>
        <p:nvPicPr>
          <p:cNvPr id="191" name="Google Shape;191;p29"/>
          <p:cNvPicPr preferRelativeResize="0"/>
          <p:nvPr/>
        </p:nvPicPr>
        <p:blipFill>
          <a:blip r:embed="rId3">
            <a:alphaModFix/>
          </a:blip>
          <a:stretch>
            <a:fillRect/>
          </a:stretch>
        </p:blipFill>
        <p:spPr>
          <a:xfrm>
            <a:off x="342900" y="1035413"/>
            <a:ext cx="8458202" cy="3765176"/>
          </a:xfrm>
          <a:prstGeom prst="rect">
            <a:avLst/>
          </a:prstGeom>
          <a:noFill/>
          <a:ln>
            <a:noFill/>
          </a:ln>
          <a:effectLst>
            <a:outerShdw blurRad="714375" rotWithShape="0" algn="bl" dir="3540000" dist="66675">
              <a:srgbClr val="000000">
                <a:alpha val="20000"/>
              </a:srgbClr>
            </a:outerShdw>
          </a:effectLst>
        </p:spPr>
      </p:pic>
      <p:pic>
        <p:nvPicPr>
          <p:cNvPr id="192" name="Google Shape;192;p29"/>
          <p:cNvPicPr preferRelativeResize="0"/>
          <p:nvPr/>
        </p:nvPicPr>
        <p:blipFill>
          <a:blip r:embed="rId4">
            <a:alphaModFix/>
          </a:blip>
          <a:stretch>
            <a:fillRect/>
          </a:stretch>
        </p:blipFill>
        <p:spPr>
          <a:xfrm>
            <a:off x="342900" y="1035400"/>
            <a:ext cx="8458202" cy="3765199"/>
          </a:xfrm>
          <a:prstGeom prst="rect">
            <a:avLst/>
          </a:prstGeom>
          <a:noFill/>
          <a:ln>
            <a:noFill/>
          </a:ln>
          <a:effectLst>
            <a:outerShdw blurRad="714375" rotWithShape="0" algn="bl" dir="3720000" dist="76200">
              <a:srgbClr val="000000">
                <a:alpha val="20000"/>
              </a:srgbClr>
            </a:outerShdw>
          </a:effectLst>
        </p:spPr>
      </p:pic>
      <p:pic>
        <p:nvPicPr>
          <p:cNvPr id="193" name="Google Shape;193;p29"/>
          <p:cNvPicPr preferRelativeResize="0"/>
          <p:nvPr/>
        </p:nvPicPr>
        <p:blipFill>
          <a:blip r:embed="rId5">
            <a:alphaModFix/>
          </a:blip>
          <a:stretch>
            <a:fillRect/>
          </a:stretch>
        </p:blipFill>
        <p:spPr>
          <a:xfrm>
            <a:off x="342900" y="1035388"/>
            <a:ext cx="8458202" cy="3765199"/>
          </a:xfrm>
          <a:prstGeom prst="rect">
            <a:avLst/>
          </a:prstGeom>
          <a:noFill/>
          <a:ln>
            <a:noFill/>
          </a:ln>
          <a:effectLst>
            <a:outerShdw blurRad="728663" rotWithShape="0" algn="bl" dir="3720000" dist="76200">
              <a:srgbClr val="000000">
                <a:alpha val="21000"/>
              </a:srgbClr>
            </a:outerShdw>
          </a:effectLst>
        </p:spPr>
      </p:pic>
      <p:sp>
        <p:nvSpPr>
          <p:cNvPr id="194" name="Google Shape;194;p29"/>
          <p:cNvSpPr/>
          <p:nvPr/>
        </p:nvSpPr>
        <p:spPr>
          <a:xfrm>
            <a:off x="2935050" y="2240325"/>
            <a:ext cx="5865900" cy="25524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195" name="Google Shape;195;p29"/>
          <p:cNvSpPr/>
          <p:nvPr/>
        </p:nvSpPr>
        <p:spPr>
          <a:xfrm>
            <a:off x="4337650" y="2240325"/>
            <a:ext cx="4463400" cy="25524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196" name="Google Shape;196;p29"/>
          <p:cNvSpPr/>
          <p:nvPr/>
        </p:nvSpPr>
        <p:spPr>
          <a:xfrm>
            <a:off x="4456800" y="2240325"/>
            <a:ext cx="4249800" cy="25524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xit" presetID="10" presetSubtype="0">
                                  <p:stCondLst>
                                    <p:cond delay="0"/>
                                  </p:stCondLst>
                                  <p:childTnLst>
                                    <p:animEffect filter="fade" transition="out">
                                      <p:cBhvr>
                                        <p:cTn dur="1000"/>
                                        <p:tgtEl>
                                          <p:spTgt spid="194"/>
                                        </p:tgtEl>
                                      </p:cBhvr>
                                    </p:animEffect>
                                    <p:set>
                                      <p:cBhvr>
                                        <p:cTn dur="1" fill="hold">
                                          <p:stCondLst>
                                            <p:cond delay="1000"/>
                                          </p:stCondLst>
                                        </p:cTn>
                                        <p:tgtEl>
                                          <p:spTgt spid="1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xit" presetID="10" presetSubtype="0">
                                  <p:stCondLst>
                                    <p:cond delay="0"/>
                                  </p:stCondLst>
                                  <p:childTnLst>
                                    <p:animEffect filter="fade" transition="out">
                                      <p:cBhvr>
                                        <p:cTn dur="1000"/>
                                        <p:tgtEl>
                                          <p:spTgt spid="195"/>
                                        </p:tgtEl>
                                      </p:cBhvr>
                                    </p:animEffect>
                                    <p:set>
                                      <p:cBhvr>
                                        <p:cTn dur="1" fill="hold">
                                          <p:stCondLst>
                                            <p:cond delay="1000"/>
                                          </p:stCondLst>
                                        </p:cTn>
                                        <p:tgtEl>
                                          <p:spTgt spid="1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ck">
  <a:themeElements>
    <a:clrScheme name="Custom 3">
      <a:dk1>
        <a:srgbClr val="000000"/>
      </a:dk1>
      <a:lt1>
        <a:srgbClr val="1C3B71"/>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