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oboto"/>
      <p:regular r:id="rId45"/>
      <p:bold r:id="rId46"/>
      <p:italic r:id="rId47"/>
      <p:boldItalic r:id="rId48"/>
    </p:embeddedFont>
    <p:embeddedFont>
      <p:font typeface="Helvetica Neue"/>
      <p:regular r:id="rId49"/>
      <p:bold r:id="rId50"/>
      <p:italic r:id="rId51"/>
      <p:boldItalic r:id="rId52"/>
    </p:embeddedFont>
    <p:embeddedFont>
      <p:font typeface="Helvetica Neue Light"/>
      <p:regular r:id="rId53"/>
      <p:bold r:id="rId54"/>
      <p:italic r:id="rId55"/>
      <p:boldItalic r:id="rId56"/>
    </p:embeddedFont>
    <p:embeddedFont>
      <p:font typeface="Roboto Mon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16">
          <p15:clr>
            <a:srgbClr val="A4A3A4"/>
          </p15:clr>
        </p15:guide>
        <p15:guide id="2" orient="horz" pos="652">
          <p15:clr>
            <a:srgbClr val="A4A3A4"/>
          </p15:clr>
        </p15:guide>
        <p15:guide id="3" pos="5544">
          <p15:clr>
            <a:srgbClr val="A4A3A4"/>
          </p15:clr>
        </p15:guide>
        <p15:guide id="4" orient="horz" pos="548">
          <p15:clr>
            <a:srgbClr val="A4A3A4"/>
          </p15:clr>
        </p15:guide>
        <p15:guide id="5" orient="horz" pos="405">
          <p15:clr>
            <a:srgbClr val="A4A3A4"/>
          </p15:clr>
        </p15:guide>
        <p15:guide id="6" orient="horz" pos="159">
          <p15:clr>
            <a:srgbClr val="A4A3A4"/>
          </p15:clr>
        </p15:guide>
        <p15:guide id="7" orient="horz" pos="406">
          <p15:clr>
            <a:srgbClr val="A4A3A4"/>
          </p15:clr>
        </p15:guide>
        <p15:guide id="8" orient="horz" pos="3024">
          <p15:clr>
            <a:srgbClr val="A4A3A4"/>
          </p15:clr>
        </p15:guide>
        <p15:guide id="9" orient="horz" pos="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
        <p:guide pos="652" orient="horz"/>
        <p:guide pos="5544"/>
        <p:guide pos="548" orient="horz"/>
        <p:guide pos="405" orient="horz"/>
        <p:guide pos="159" orient="horz"/>
        <p:guide pos="406" orient="horz"/>
        <p:guide pos="3024" orient="horz"/>
        <p:guide pos="26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RobotoMono-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italic.fntdata"/><Relationship Id="rId50" Type="http://schemas.openxmlformats.org/officeDocument/2006/relationships/font" Target="fonts/HelveticaNeue-bold.fntdata"/><Relationship Id="rId53" Type="http://schemas.openxmlformats.org/officeDocument/2006/relationships/font" Target="fonts/HelveticaNeueLight-regular.fntdata"/><Relationship Id="rId52" Type="http://schemas.openxmlformats.org/officeDocument/2006/relationships/font" Target="fonts/HelveticaNeue-boldItalic.fntdata"/><Relationship Id="rId11" Type="http://schemas.openxmlformats.org/officeDocument/2006/relationships/slide" Target="slides/slide6.xml"/><Relationship Id="rId55" Type="http://schemas.openxmlformats.org/officeDocument/2006/relationships/font" Target="fonts/HelveticaNeueLight-italic.fntdata"/><Relationship Id="rId10" Type="http://schemas.openxmlformats.org/officeDocument/2006/relationships/slide" Target="slides/slide5.xml"/><Relationship Id="rId54" Type="http://schemas.openxmlformats.org/officeDocument/2006/relationships/font" Target="fonts/HelveticaNeueLight-bold.fntdata"/><Relationship Id="rId13" Type="http://schemas.openxmlformats.org/officeDocument/2006/relationships/slide" Target="slides/slide8.xml"/><Relationship Id="rId57" Type="http://schemas.openxmlformats.org/officeDocument/2006/relationships/font" Target="fonts/RobotoMono-regular.fntdata"/><Relationship Id="rId12" Type="http://schemas.openxmlformats.org/officeDocument/2006/relationships/slide" Target="slides/slide7.xml"/><Relationship Id="rId56" Type="http://schemas.openxmlformats.org/officeDocument/2006/relationships/font" Target="fonts/HelveticaNeueLight-boldItalic.fntdata"/><Relationship Id="rId15" Type="http://schemas.openxmlformats.org/officeDocument/2006/relationships/slide" Target="slides/slide10.xml"/><Relationship Id="rId59" Type="http://schemas.openxmlformats.org/officeDocument/2006/relationships/font" Target="fonts/RobotoMono-italic.fntdata"/><Relationship Id="rId14" Type="http://schemas.openxmlformats.org/officeDocument/2006/relationships/slide" Target="slides/slide9.xml"/><Relationship Id="rId58" Type="http://schemas.openxmlformats.org/officeDocument/2006/relationships/font" Target="fonts/RobotoMono-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Welcome</a:t>
            </a:r>
            <a:endParaRPr/>
          </a:p>
          <a:p>
            <a:pPr indent="0" lvl="0" marL="0" rtl="0" algn="l">
              <a:spcBef>
                <a:spcPts val="0"/>
              </a:spcBef>
              <a:spcAft>
                <a:spcPts val="0"/>
              </a:spcAft>
              <a:buNone/>
            </a:pPr>
            <a:r>
              <a:rPr lang="en-US" sz="1200"/>
              <a:t>Hello everyone, and thank you for joining!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My name is Levente Szabo, Customer Success Manager here at Midori and I’d like to welcome all of you to our webinar!</a:t>
            </a:r>
            <a:endParaRPr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The topic of our </a:t>
            </a:r>
            <a:r>
              <a:rPr lang="en-US" sz="1200">
                <a:solidFill>
                  <a:schemeClr val="dk1"/>
                </a:solidFill>
              </a:rPr>
              <a:t>presentation today is the way of generating professional PDF documents from Jira.</a:t>
            </a:r>
            <a:endParaRPr sz="1200">
              <a:solidFill>
                <a:schemeClr val="dk1"/>
              </a:solidFill>
            </a:endParaRPr>
          </a:p>
          <a:p>
            <a:pPr indent="0" lvl="0" marL="0" rtl="0" algn="l">
              <a:spcBef>
                <a:spcPts val="0"/>
              </a:spcBef>
              <a:spcAft>
                <a:spcPts val="0"/>
              </a:spcAft>
              <a:buNone/>
            </a:pPr>
            <a:r>
              <a:rPr lang="en-US" sz="1200">
                <a:solidFill>
                  <a:schemeClr val="dk1"/>
                </a:solidFill>
              </a:rPr>
              <a:t>Regardless if you are a long-time Jira user or just started your journey lately, you probably faced the need of sharing your Jira issues and their contents in some form.</a:t>
            </a:r>
            <a:endParaRPr sz="1200">
              <a:solidFill>
                <a:srgbClr val="B45F06"/>
              </a:solidFill>
            </a:endParaRPr>
          </a:p>
          <a:p>
            <a:pPr indent="0" lvl="0" marL="0" rtl="0" algn="l">
              <a:spcBef>
                <a:spcPts val="0"/>
              </a:spcBef>
              <a:spcAft>
                <a:spcPts val="0"/>
              </a:spcAft>
              <a:buNone/>
            </a:pPr>
            <a:r>
              <a:rPr lang="en-US" sz="1200">
                <a:solidFill>
                  <a:schemeClr val="dk1"/>
                </a:solidFill>
              </a:rPr>
              <a:t>Could be because of a request from someone who didn’t have access to Jira, or during collaboration with someone outside your company.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As a solution to this, I will introduce  </a:t>
            </a:r>
            <a:r>
              <a:rPr lang="en-US" sz="1200"/>
              <a:t>Better PDF Exporter</a:t>
            </a:r>
            <a:r>
              <a:rPr lang="en-US" sz="1200"/>
              <a:t> to you, which is the most feature rich and flexible PDF exporter app on the Atlassian Marketplace.</a:t>
            </a:r>
            <a:endParaRPr sz="1200">
              <a:solidFill>
                <a:srgbClr val="FF0000"/>
              </a:solidFill>
            </a:endParaRPr>
          </a:p>
          <a:p>
            <a:pPr indent="0" lvl="0" marL="0" rtl="0" algn="l">
              <a:spcBef>
                <a:spcPts val="0"/>
              </a:spcBef>
              <a:spcAft>
                <a:spcPts val="0"/>
              </a:spcAft>
              <a:buNone/>
            </a:pPr>
            <a:r>
              <a:rPr lang="en-US" sz="1200"/>
              <a:t>I will explain the first steps with the app, will talk a bit about administration and customization options and finally we will see what other Jira apps you can use </a:t>
            </a:r>
            <a:r>
              <a:rPr lang="en-US" sz="1200"/>
              <a:t>Better PDF Exporter</a:t>
            </a:r>
            <a:r>
              <a:rPr lang="en-US" sz="1200"/>
              <a:t> with.</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Before we kick off, let me mention a few housekeeping items: </a:t>
            </a:r>
            <a:endParaRPr sz="1200"/>
          </a:p>
          <a:p>
            <a:pPr indent="-304800" lvl="0" marL="457200" rtl="0" algn="l">
              <a:spcBef>
                <a:spcPts val="0"/>
              </a:spcBef>
              <a:spcAft>
                <a:spcPts val="0"/>
              </a:spcAft>
              <a:buSzPts val="1200"/>
              <a:buChar char="-"/>
            </a:pPr>
            <a:r>
              <a:rPr lang="en-US" sz="1200"/>
              <a:t>The </a:t>
            </a:r>
            <a:r>
              <a:rPr lang="en-US" sz="1200"/>
              <a:t>presentation</a:t>
            </a:r>
            <a:r>
              <a:rPr lang="en-US" sz="1200"/>
              <a:t> is recorded and will be available soon after the session </a:t>
            </a:r>
            <a:r>
              <a:rPr lang="en-US" sz="1200"/>
              <a:t>concluded</a:t>
            </a:r>
            <a:endParaRPr sz="1200"/>
          </a:p>
          <a:p>
            <a:pPr indent="-304800" lvl="0" marL="457200" rtl="0" algn="l">
              <a:spcBef>
                <a:spcPts val="0"/>
              </a:spcBef>
              <a:spcAft>
                <a:spcPts val="0"/>
              </a:spcAft>
              <a:buSzPts val="1200"/>
              <a:buChar char="-"/>
            </a:pPr>
            <a:r>
              <a:rPr lang="en-US" sz="1200"/>
              <a:t>During the presentation you can use the live chat feature to ask questions, or if you are watching the recording, please leave your question as a comment below!</a:t>
            </a:r>
            <a:endParaRPr sz="1200"/>
          </a:p>
          <a:p>
            <a:pPr indent="-304800" lvl="0" marL="457200" rtl="0" algn="l">
              <a:spcBef>
                <a:spcPts val="0"/>
              </a:spcBef>
              <a:spcAft>
                <a:spcPts val="0"/>
              </a:spcAft>
              <a:buSzPts val="1200"/>
              <a:buChar char="-"/>
            </a:pPr>
            <a:r>
              <a:rPr lang="en-US" sz="1200"/>
              <a:t>We will tackle the questions at the end, or if won’t have time for all, rest assured that we won’t leave questions unanswered. We will collect all questions and answers, and publish them in a blog post on our blog later on, so feel free to subscribe to that as well.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First off, let’s get started with a little background of Midori, the company behind </a:t>
            </a:r>
            <a:r>
              <a:rPr lang="en-US" sz="1200"/>
              <a:t>Better PDF Exporter</a:t>
            </a:r>
            <a:r>
              <a:rPr lang="en-US" sz="1200"/>
              <a:t>.</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p:txBody>
      </p:sp>
      <p:sp>
        <p:nvSpPr>
          <p:cNvPr id="60" name="Google Shape;6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3d95eb0061_1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Another frequently surfacing concern is language support.</a:t>
            </a:r>
            <a:endParaRPr sz="1200"/>
          </a:p>
          <a:p>
            <a:pPr indent="0" lvl="0" marL="0" rtl="0" algn="l">
              <a:spcBef>
                <a:spcPts val="0"/>
              </a:spcBef>
              <a:spcAft>
                <a:spcPts val="0"/>
              </a:spcAft>
              <a:buNone/>
            </a:pPr>
            <a:r>
              <a:rPr lang="en-US" sz="1200"/>
              <a:t>In case you use Jira in a language other than English, we also have you covered. </a:t>
            </a:r>
            <a:r>
              <a:rPr lang="en-US" sz="1200">
                <a:solidFill>
                  <a:srgbClr val="FF0000"/>
                </a:solidFill>
              </a:rPr>
              <a:t>&gt;&gt;NEXT&lt;&lt;</a:t>
            </a:r>
            <a:endParaRPr sz="1200"/>
          </a:p>
          <a:p>
            <a:pPr indent="0" lvl="0" marL="0" rtl="0" algn="l">
              <a:spcBef>
                <a:spcPts val="0"/>
              </a:spcBef>
              <a:spcAft>
                <a:spcPts val="0"/>
              </a:spcAft>
              <a:buNone/>
            </a:pPr>
            <a:r>
              <a:rPr lang="en-US" sz="1200"/>
              <a:t>Better PDF Exporter works with 100% Unicode internally, therefore it supports any language.</a:t>
            </a:r>
            <a:endParaRPr sz="1200"/>
          </a:p>
          <a:p>
            <a:pPr indent="0" lvl="0" marL="0" rtl="0" algn="l">
              <a:spcBef>
                <a:spcPts val="0"/>
              </a:spcBef>
              <a:spcAft>
                <a:spcPts val="0"/>
              </a:spcAft>
              <a:buNone/>
            </a:pPr>
            <a:r>
              <a:rPr lang="en-US" sz="1200"/>
              <a:t>B</a:t>
            </a:r>
            <a:r>
              <a:rPr lang="en-US" sz="1200"/>
              <a:t>y tweaking just a simple setting, you can define the special character set to be used with Asian languages or other languages with special characters in the exported PDF documents.</a:t>
            </a:r>
            <a:endParaRPr sz="1200"/>
          </a:p>
        </p:txBody>
      </p:sp>
      <p:sp>
        <p:nvSpPr>
          <p:cNvPr id="168" name="Google Shape;168;g3d95eb006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3a6fc5936c_1_2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t>As already mentioned, in addition to the </a:t>
            </a:r>
            <a:r>
              <a:rPr lang="en-US" sz="1200"/>
              <a:t>data stored in Jira itself, </a:t>
            </a:r>
            <a:r>
              <a:rPr lang="en-US" sz="1200"/>
              <a:t>Better PDF Exporter</a:t>
            </a:r>
            <a:r>
              <a:rPr lang="en-US" sz="1200"/>
              <a:t> can export the data stored in third party Jira apps like </a:t>
            </a:r>
            <a:r>
              <a:rPr lang="en-US"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t>nFeed, </a:t>
            </a:r>
            <a:r>
              <a:rPr lang="en-US" sz="1200">
                <a:solidFill>
                  <a:srgbClr val="FF0000"/>
                </a:solidFill>
              </a:rPr>
              <a:t>&gt;&gt;NEXT&lt;&lt;</a:t>
            </a:r>
            <a:r>
              <a:rPr lang="en-US" sz="1200">
                <a:solidFill>
                  <a:schemeClr val="dk1"/>
                </a:solidFill>
              </a:rPr>
              <a:t>, Insight, </a:t>
            </a:r>
            <a:r>
              <a:rPr lang="en-US" sz="1200">
                <a:solidFill>
                  <a:srgbClr val="FF0000"/>
                </a:solidFill>
              </a:rPr>
              <a:t>&gt;&gt;NEXT&lt;&lt;</a:t>
            </a:r>
            <a:r>
              <a:rPr lang="en-US" sz="1200">
                <a:solidFill>
                  <a:schemeClr val="dk1"/>
                </a:solidFill>
              </a:rPr>
              <a:t> Table Grid Editor, </a:t>
            </a:r>
            <a:r>
              <a:rPr lang="en-US" sz="1200">
                <a:solidFill>
                  <a:srgbClr val="FF0000"/>
                </a:solidFill>
              </a:rPr>
              <a:t>&gt;&gt;NEXT&lt;&lt;</a:t>
            </a:r>
            <a:r>
              <a:rPr lang="en-US" sz="1200">
                <a:solidFill>
                  <a:schemeClr val="dk1"/>
                </a:solidFill>
              </a:rPr>
              <a:t> </a:t>
            </a:r>
            <a:r>
              <a:rPr lang="en-US" sz="1200"/>
              <a:t>or</a:t>
            </a:r>
            <a:r>
              <a:rPr lang="en-US" sz="1200"/>
              <a:t> Zephyr.</a:t>
            </a:r>
            <a:endParaRPr sz="1200"/>
          </a:p>
          <a:p>
            <a:pPr indent="0" lvl="0" marL="0" rtl="0" algn="l">
              <a:spcBef>
                <a:spcPts val="0"/>
              </a:spcBef>
              <a:spcAft>
                <a:spcPts val="0"/>
              </a:spcAft>
              <a:buClr>
                <a:schemeClr val="dk1"/>
              </a:buClr>
              <a:buSzPts val="1100"/>
              <a:buFont typeface="Arial"/>
              <a:buNone/>
            </a:pPr>
            <a:r>
              <a:rPr lang="en-US" sz="1200"/>
              <a:t>You’ll be able to export those custom fields, too.</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
        <p:nvSpPr>
          <p:cNvPr id="176" name="Google Shape;176;g3a6fc5936c_1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657909b02_0_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So far, we worked in the Issue Details screen and focused on a single issue.</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Now, let’s see what we can do with multiple issues!</a:t>
            </a:r>
            <a:endParaRPr sz="1500">
              <a:solidFill>
                <a:schemeClr val="dk1"/>
              </a:solidFill>
            </a:endParaRPr>
          </a:p>
        </p:txBody>
      </p:sp>
      <p:sp>
        <p:nvSpPr>
          <p:cNvPr id="202" name="Google Shape;202;g3657909b02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If you pull up the Issue Navigator screen, you’ll find that those new options have been </a:t>
            </a:r>
            <a:r>
              <a:rPr lang="en-US" sz="1200">
                <a:solidFill>
                  <a:srgbClr val="FF0000"/>
                </a:solidFill>
              </a:rPr>
              <a:t>&gt;&gt;NEXT&lt;&lt;</a:t>
            </a:r>
            <a:r>
              <a:rPr lang="en-US" sz="1200"/>
              <a:t> added to this Export menu, too, like</a:t>
            </a:r>
            <a:r>
              <a:rPr i="1" lang="en-US" sz="1200"/>
              <a:t> Issue List (PDF)</a:t>
            </a:r>
            <a:r>
              <a:rPr lang="en-US" sz="1200"/>
              <a:t> or Project Report, or </a:t>
            </a:r>
            <a:r>
              <a:rPr i="1" lang="en-US" sz="1200"/>
              <a:t>Gantt chart (PDF)</a:t>
            </a:r>
            <a:r>
              <a:rPr lang="en-US" sz="1200"/>
              <a:t>.</a:t>
            </a:r>
            <a:endParaRPr sz="1200"/>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t>When you click these, all the issues currently in the Issue Navigator will be exported to one PDF document.</a:t>
            </a:r>
            <a:endParaRPr sz="1200"/>
          </a:p>
          <a:p>
            <a:pPr indent="0" lvl="0" marL="0" rtl="0" algn="l">
              <a:spcBef>
                <a:spcPts val="0"/>
              </a:spcBef>
              <a:spcAft>
                <a:spcPts val="0"/>
              </a:spcAft>
              <a:buNone/>
            </a:pPr>
            <a:r>
              <a:rPr lang="en-US" sz="1200"/>
              <a:t>Again, it is not only the visible page, but all issues, the </a:t>
            </a:r>
            <a:r>
              <a:rPr lang="en-US" sz="1200">
                <a:solidFill>
                  <a:schemeClr val="dk1"/>
                </a:solidFill>
              </a:rPr>
              <a:t>currently applied JQL query has returned.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t>Jira has an upper limit, on how many issues can be exported, it will allow max 1000 issues by default, but this is configurable.</a:t>
            </a:r>
            <a:endParaRPr sz="1200">
              <a:solidFill>
                <a:srgbClr val="FF0000"/>
              </a:solidFill>
            </a:endParaRPr>
          </a:p>
        </p:txBody>
      </p:sp>
      <p:sp>
        <p:nvSpPr>
          <p:cNvPr id="214" name="Google Shape;2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345cb2ab56_0_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In its simplest form, this is what a list of issues looks like on PDF.</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Exporting a lot of issues is typically a resource intensive process.</a:t>
            </a:r>
            <a:endParaRPr sz="1200"/>
          </a:p>
          <a:p>
            <a:pPr indent="0" lvl="0" marL="0" rtl="0" algn="l">
              <a:spcBef>
                <a:spcPts val="0"/>
              </a:spcBef>
              <a:spcAft>
                <a:spcPts val="0"/>
              </a:spcAft>
              <a:buNone/>
            </a:pPr>
            <a:r>
              <a:rPr lang="en-US" sz="1200"/>
              <a:t>We invested heavily into improving the scalability of app, and depending on the template, we can confidently say that it is possible to generate 50-100 thousand pages long documents, containing even 50 thousand issues in the same PDF file.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Let me stop here for a thought about scalability and large PDF exports.</a:t>
            </a:r>
            <a:endParaRPr sz="1200"/>
          </a:p>
          <a:p>
            <a:pPr indent="-304800" lvl="0" marL="457200" rtl="0" algn="l">
              <a:spcBef>
                <a:spcPts val="0"/>
              </a:spcBef>
              <a:spcAft>
                <a:spcPts val="0"/>
              </a:spcAft>
              <a:buSzPts val="1200"/>
              <a:buChar char="-"/>
            </a:pPr>
            <a:r>
              <a:rPr lang="en-US" sz="1200"/>
              <a:t>Scalability depends a lot on the template itself, therefore, if you are planning to export a tremendous amount of issues (tens of thousands), then consult with the </a:t>
            </a:r>
            <a:r>
              <a:rPr lang="en-US" sz="1200"/>
              <a:t>Better PDF Exporter</a:t>
            </a:r>
            <a:r>
              <a:rPr lang="en-US" sz="1200"/>
              <a:t> documentation first. We compiled a good list of tips on the “Performance tuning” page, that will serve you pretty well.</a:t>
            </a:r>
            <a:endParaRPr sz="1200"/>
          </a:p>
          <a:p>
            <a:pPr indent="-304800" lvl="0" marL="457200" rtl="0" algn="l">
              <a:spcBef>
                <a:spcPts val="0"/>
              </a:spcBef>
              <a:spcAft>
                <a:spcPts val="0"/>
              </a:spcAft>
              <a:buSzPts val="1200"/>
              <a:buChar char="-"/>
            </a:pPr>
            <a:r>
              <a:rPr lang="en-US" sz="1200"/>
              <a:t>Before doing large exports, think about it if a 50K pages long document is even practical in your use case. Because in our experience, creating more, but smaller exports are way more practical.</a:t>
            </a:r>
            <a:endParaRPr sz="1200"/>
          </a:p>
          <a:p>
            <a:pPr indent="0" lvl="0" marL="0" rtl="0" algn="l">
              <a:spcBef>
                <a:spcPts val="0"/>
              </a:spcBef>
              <a:spcAft>
                <a:spcPts val="0"/>
              </a:spcAft>
              <a:buNone/>
            </a:pPr>
            <a:r>
              <a:t/>
            </a:r>
            <a:endParaRPr sz="1200"/>
          </a:p>
        </p:txBody>
      </p:sp>
      <p:sp>
        <p:nvSpPr>
          <p:cNvPr id="222" name="Google Shape;222;g345cb2ab56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3a797a5c27_0_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A list of issues is sometimes not just a simple list of issues.</a:t>
            </a:r>
            <a:endParaRPr sz="1200"/>
          </a:p>
          <a:p>
            <a:pPr indent="0" lvl="0" marL="0" rtl="0" algn="l">
              <a:spcBef>
                <a:spcPts val="0"/>
              </a:spcBef>
              <a:spcAft>
                <a:spcPts val="0"/>
              </a:spcAft>
              <a:buNone/>
            </a:pPr>
            <a:r>
              <a:rPr lang="en-US" sz="1200"/>
              <a:t>There are also a few typical contexts where you want to work with a list of issues, like </a:t>
            </a:r>
            <a:r>
              <a:rPr lang="en-US" sz="1200">
                <a:solidFill>
                  <a:srgbClr val="FF0000"/>
                </a:solidFill>
              </a:rPr>
              <a:t>&gt;&gt;NEXT&lt;&lt;</a:t>
            </a:r>
            <a:r>
              <a:rPr lang="en-US" sz="1200">
                <a:solidFill>
                  <a:schemeClr val="dk1"/>
                </a:solidFill>
              </a:rPr>
              <a:t> </a:t>
            </a:r>
            <a:r>
              <a:rPr lang="en-US" sz="1200"/>
              <a:t>Agile board (columns), </a:t>
            </a:r>
            <a:r>
              <a:rPr lang="en-US" sz="1200">
                <a:solidFill>
                  <a:srgbClr val="FF0000"/>
                </a:solidFill>
              </a:rPr>
              <a:t>&gt;&gt;NEXT&lt;&lt;</a:t>
            </a:r>
            <a:r>
              <a:rPr lang="en-US" sz="1200">
                <a:solidFill>
                  <a:schemeClr val="dk1"/>
                </a:solidFill>
              </a:rPr>
              <a:t> </a:t>
            </a:r>
            <a:r>
              <a:rPr lang="en-US" sz="1200"/>
              <a:t>Service Desk queues, or </a:t>
            </a:r>
            <a:r>
              <a:rPr lang="en-US" sz="1200">
                <a:solidFill>
                  <a:srgbClr val="FF0000"/>
                </a:solidFill>
              </a:rPr>
              <a:t>&gt;&gt;NEXT&lt;&lt;</a:t>
            </a:r>
            <a:r>
              <a:rPr lang="en-US" sz="1200">
                <a:solidFill>
                  <a:schemeClr val="dk1"/>
                </a:solidFill>
              </a:rPr>
              <a:t> </a:t>
            </a:r>
            <a:r>
              <a:rPr lang="en-US" sz="1200"/>
              <a:t>Tempo Timesheets and more. The good thing, is that </a:t>
            </a:r>
            <a:r>
              <a:rPr lang="en-US" sz="1200"/>
              <a:t>Better PDF Exporter</a:t>
            </a:r>
            <a:r>
              <a:rPr lang="en-US" sz="1200"/>
              <a:t> appears in these scenarios as well, adding the appropriate export menu option, according to the context.</a:t>
            </a:r>
            <a:endParaRPr sz="1200">
              <a:solidFill>
                <a:srgbClr val="B45F06"/>
              </a:solidFill>
            </a:endParaRPr>
          </a:p>
        </p:txBody>
      </p:sp>
      <p:sp>
        <p:nvSpPr>
          <p:cNvPr id="229" name="Google Shape;229;g3a797a5c27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345cb2ab56_0_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And also, when you export issues from these complex screens, you are also creating complex documents. The following examples I think really help to understand the level of PDF View’s flexibility. These will really show what you can do with a simple list of issues. By customizing the content, layout and logic of a document, you can take a list of issues and create a </a:t>
            </a:r>
            <a:r>
              <a:rPr lang="en-US" sz="1200">
                <a:solidFill>
                  <a:srgbClr val="FF0000"/>
                </a:solidFill>
              </a:rPr>
              <a:t>&gt;&gt;NEXT&lt;&lt; </a:t>
            </a:r>
            <a:r>
              <a:rPr lang="en-US" sz="1200">
                <a:solidFill>
                  <a:schemeClr val="dk1"/>
                </a:solidFill>
              </a:rPr>
              <a:t>ready-to-print invoice that summarizes your logged hours, </a:t>
            </a:r>
            <a:r>
              <a:rPr lang="en-US" sz="1200">
                <a:solidFill>
                  <a:srgbClr val="FF0000"/>
                </a:solidFill>
              </a:rPr>
              <a:t>&gt;&gt;NEXT&lt;&lt; </a:t>
            </a:r>
            <a:r>
              <a:rPr lang="en-US" sz="1200">
                <a:solidFill>
                  <a:schemeClr val="dk1"/>
                </a:solidFill>
              </a:rPr>
              <a:t>a release notes that includes only issues that have been resolved since the last release, </a:t>
            </a:r>
            <a:r>
              <a:rPr lang="en-US" sz="1200">
                <a:solidFill>
                  <a:srgbClr val="FF0000"/>
                </a:solidFill>
              </a:rPr>
              <a:t>&gt;&gt;NEXT&lt;&lt; </a:t>
            </a:r>
            <a:r>
              <a:rPr lang="en-US" sz="1200">
                <a:solidFill>
                  <a:schemeClr val="dk1"/>
                </a:solidFill>
              </a:rPr>
              <a:t>story cards from the current sprint, a requirements specification, </a:t>
            </a:r>
            <a:r>
              <a:rPr lang="en-US" sz="1200">
                <a:solidFill>
                  <a:srgbClr val="FF0000"/>
                </a:solidFill>
              </a:rPr>
              <a:t>&gt;&gt;NEXT&lt;&lt; </a:t>
            </a:r>
            <a:r>
              <a:rPr lang="en-US" sz="1200">
                <a:solidFill>
                  <a:schemeClr val="dk1"/>
                </a:solidFill>
              </a:rPr>
              <a:t>that clearly outlines what needs to be done, </a:t>
            </a:r>
            <a:r>
              <a:rPr lang="en-US" sz="1200">
                <a:solidFill>
                  <a:srgbClr val="FF0000"/>
                </a:solidFill>
              </a:rPr>
              <a:t>&gt;&gt;NEXT&lt;&lt;</a:t>
            </a:r>
            <a:r>
              <a:rPr lang="en-US" sz="1200">
                <a:solidFill>
                  <a:schemeClr val="dk1"/>
                </a:solidFill>
              </a:rPr>
              <a:t> a </a:t>
            </a:r>
            <a:r>
              <a:rPr lang="en-US" sz="1200">
                <a:solidFill>
                  <a:schemeClr val="dk1"/>
                </a:solidFill>
              </a:rPr>
              <a:t>traceability</a:t>
            </a:r>
            <a:r>
              <a:rPr lang="en-US" sz="1200">
                <a:solidFill>
                  <a:schemeClr val="dk1"/>
                </a:solidFill>
              </a:rPr>
              <a:t> matrix that makes it easy to track what feature has been added and when, </a:t>
            </a:r>
            <a:r>
              <a:rPr lang="en-US" sz="1200">
                <a:solidFill>
                  <a:srgbClr val="FF0000"/>
                </a:solidFill>
              </a:rPr>
              <a:t>&gt;&gt;NEXT&lt;&lt; </a:t>
            </a:r>
            <a:r>
              <a:rPr lang="en-US" sz="1200">
                <a:solidFill>
                  <a:schemeClr val="dk1"/>
                </a:solidFill>
              </a:rPr>
              <a:t>a custom report using any Jira data, </a:t>
            </a:r>
            <a:r>
              <a:rPr lang="en-US" sz="1200">
                <a:solidFill>
                  <a:srgbClr val="FF0000"/>
                </a:solidFill>
              </a:rPr>
              <a:t>&gt;&gt;NEXT&lt;&lt; </a:t>
            </a:r>
            <a:r>
              <a:rPr lang="en-US" sz="1200">
                <a:solidFill>
                  <a:schemeClr val="dk1"/>
                </a:solidFill>
              </a:rPr>
              <a:t>or a Gantt chart, that takes into account the start and end dates of a Jira issue's progress.</a:t>
            </a:r>
            <a:endParaRPr sz="1200">
              <a:solidFill>
                <a:schemeClr val="dk1"/>
              </a:solidFill>
            </a:endParaRPr>
          </a:p>
          <a:p>
            <a:pPr indent="0" lvl="0" marL="0" rtl="0" algn="l">
              <a:spcBef>
                <a:spcPts val="0"/>
              </a:spcBef>
              <a:spcAft>
                <a:spcPts val="0"/>
              </a:spcAft>
              <a:buNone/>
            </a:pPr>
            <a:r>
              <a:rPr lang="en-US" sz="1200">
                <a:solidFill>
                  <a:schemeClr val="dk1"/>
                </a:solidFill>
              </a:rPr>
              <a:t>These are really good examples of how you can represent a list of issues for different business purposes.</a:t>
            </a:r>
            <a:endParaRPr sz="1200">
              <a:solidFill>
                <a:schemeClr val="dk1"/>
              </a:solidFill>
            </a:endParaRPr>
          </a:p>
        </p:txBody>
      </p:sp>
      <p:sp>
        <p:nvSpPr>
          <p:cNvPr id="241" name="Google Shape;241;g345cb2ab56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3657909b02_0_4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Our next stop is exporting Jira dashboards!</a:t>
            </a:r>
            <a:endParaRPr sz="1200">
              <a:solidFill>
                <a:schemeClr val="dk1"/>
              </a:solidFill>
            </a:endParaRPr>
          </a:p>
        </p:txBody>
      </p:sp>
      <p:sp>
        <p:nvSpPr>
          <p:cNvPr id="261" name="Google Shape;261;g3657909b02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345cb2ab56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800"/>
              </a:spcBef>
              <a:spcAft>
                <a:spcPts val="0"/>
              </a:spcAft>
              <a:buClr>
                <a:schemeClr val="dk1"/>
              </a:buClr>
              <a:buSzPts val="1100"/>
              <a:buFont typeface="Arial"/>
              <a:buNone/>
            </a:pPr>
            <a:r>
              <a:rPr lang="en-US" sz="1200">
                <a:latin typeface="Roboto"/>
                <a:ea typeface="Roboto"/>
                <a:cs typeface="Roboto"/>
                <a:sym typeface="Roboto"/>
              </a:rPr>
              <a:t>I think exporting a Jira dashboard is a particularly exciting feature, because it opens up new options for sharing key information. And it’s also something you can’t do with Jira itself or with other PDF exporting apps.</a:t>
            </a:r>
            <a:endParaRPr sz="1200">
              <a:latin typeface="Roboto"/>
              <a:ea typeface="Roboto"/>
              <a:cs typeface="Roboto"/>
              <a:sym typeface="Roboto"/>
            </a:endParaRPr>
          </a:p>
          <a:p>
            <a:pPr indent="0" lvl="0" marL="0" rtl="0" algn="l">
              <a:lnSpc>
                <a:spcPct val="150000"/>
              </a:lnSpc>
              <a:spcBef>
                <a:spcPts val="800"/>
              </a:spcBef>
              <a:spcAft>
                <a:spcPts val="0"/>
              </a:spcAft>
              <a:buClr>
                <a:schemeClr val="dk1"/>
              </a:buClr>
              <a:buSzPts val="1100"/>
              <a:buFont typeface="Arial"/>
              <a:buNone/>
            </a:pPr>
            <a:r>
              <a:rPr lang="en-US" sz="1200">
                <a:latin typeface="Roboto"/>
                <a:ea typeface="Roboto"/>
                <a:cs typeface="Roboto"/>
                <a:sym typeface="Roboto"/>
              </a:rPr>
              <a:t>I’m sure know, dashboards are these nicely customizable spaces, that you just look at and you understand the current status of any ongoing project or effort. The different reports in Jira all have their own gadgets on the dashboard. This way you can put together a full project report</a:t>
            </a:r>
            <a:r>
              <a:rPr lang="en-US" sz="1200">
                <a:latin typeface="Roboto"/>
                <a:ea typeface="Roboto"/>
                <a:cs typeface="Roboto"/>
                <a:sym typeface="Roboto"/>
              </a:rPr>
              <a:t>, because</a:t>
            </a:r>
            <a:r>
              <a:rPr lang="en-US" sz="1200">
                <a:latin typeface="Roboto"/>
                <a:ea typeface="Roboto"/>
                <a:cs typeface="Roboto"/>
                <a:sym typeface="Roboto"/>
              </a:rPr>
              <a:t> a gadget can contain graphical chart or some other type of key data in a quick-to-understand format.</a:t>
            </a:r>
            <a:endParaRPr sz="1200">
              <a:latin typeface="Roboto"/>
              <a:ea typeface="Roboto"/>
              <a:cs typeface="Roboto"/>
              <a:sym typeface="Roboto"/>
            </a:endParaRPr>
          </a:p>
          <a:p>
            <a:pPr indent="0" lvl="0" marL="0" rtl="0" algn="l">
              <a:lnSpc>
                <a:spcPct val="150000"/>
              </a:lnSpc>
              <a:spcBef>
                <a:spcPts val="800"/>
              </a:spcBef>
              <a:spcAft>
                <a:spcPts val="0"/>
              </a:spcAft>
              <a:buClr>
                <a:schemeClr val="dk1"/>
              </a:buClr>
              <a:buSzPts val="1100"/>
              <a:buFont typeface="Arial"/>
              <a:buNone/>
            </a:pPr>
            <a:r>
              <a:rPr lang="en-US" sz="1200">
                <a:latin typeface="Roboto"/>
                <a:ea typeface="Roboto"/>
                <a:cs typeface="Roboto"/>
                <a:sym typeface="Roboto"/>
              </a:rPr>
              <a:t>But on the negative side, dashboards are difficult to share outside the Jira web interface. They cannot be natively exported, they are difficult to print in good quality (browsers have difficulties with layouting the dashboard page to printed pages), and exporting them to image files has a number of drawbacks: text cannot be copied after being converted to an image,  and links will no longer work either.</a:t>
            </a:r>
            <a:endParaRPr sz="1200">
              <a:latin typeface="Roboto"/>
              <a:ea typeface="Roboto"/>
              <a:cs typeface="Roboto"/>
              <a:sym typeface="Roboto"/>
            </a:endParaRPr>
          </a:p>
          <a:p>
            <a:pPr indent="0" lvl="0" marL="0" rtl="0" algn="l">
              <a:spcBef>
                <a:spcPts val="800"/>
              </a:spcBef>
              <a:spcAft>
                <a:spcPts val="0"/>
              </a:spcAft>
              <a:buNone/>
            </a:pPr>
            <a:r>
              <a:rPr lang="en-US" sz="1200">
                <a:solidFill>
                  <a:schemeClr val="dk1"/>
                </a:solidFill>
              </a:rPr>
              <a:t>Better PDF Exporter</a:t>
            </a:r>
            <a:r>
              <a:rPr lang="en-US" sz="1200">
                <a:solidFill>
                  <a:schemeClr val="dk1"/>
                </a:solidFill>
              </a:rPr>
              <a:t> takes your Jira dashboard and export it to a PDF document.</a:t>
            </a:r>
            <a:endParaRPr sz="1200">
              <a:solidFill>
                <a:schemeClr val="dk1"/>
              </a:solidFill>
            </a:endParaRPr>
          </a:p>
        </p:txBody>
      </p:sp>
      <p:sp>
        <p:nvSpPr>
          <p:cNvPr id="273" name="Google Shape;273;g345cb2ab56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345cb2ab56_0_8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highlight>
                  <a:srgbClr val="FFFFFF"/>
                </a:highlight>
                <a:latin typeface="Roboto"/>
                <a:ea typeface="Roboto"/>
                <a:cs typeface="Roboto"/>
                <a:sym typeface="Roboto"/>
              </a:rPr>
              <a:t>PDF files created from dashboards can be shared, emailed, archived, printed or even further edited, just like any other electronic business document.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US" sz="1200">
                <a:solidFill>
                  <a:schemeClr val="dk1"/>
                </a:solidFill>
                <a:highlight>
                  <a:srgbClr val="FFFFFF"/>
                </a:highlight>
                <a:latin typeface="Roboto"/>
                <a:ea typeface="Roboto"/>
                <a:cs typeface="Roboto"/>
                <a:sym typeface="Roboto"/>
              </a:rPr>
              <a:t>They are also highly customizable by modifying the template (more on that later): not only you can show or hide certain gadgets, add your company branding (logo and colors), or change the layout, you can also mix Jira gadgets with any other type of information within the same PDF.</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US" sz="1200">
                <a:solidFill>
                  <a:schemeClr val="dk1"/>
                </a:solidFill>
                <a:highlight>
                  <a:srgbClr val="FFFFFF"/>
                </a:highlight>
                <a:latin typeface="Roboto"/>
                <a:ea typeface="Roboto"/>
                <a:cs typeface="Roboto"/>
                <a:sym typeface="Roboto"/>
              </a:rPr>
              <a:t>All in all, you can get professional reports from Jira dashboards, customized to your exact needs, with a single click.</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chemeClr val="dk1"/>
              </a:solidFill>
              <a:latin typeface="Roboto"/>
              <a:ea typeface="Roboto"/>
              <a:cs typeface="Roboto"/>
              <a:sym typeface="Roboto"/>
            </a:endParaRPr>
          </a:p>
        </p:txBody>
      </p:sp>
      <p:sp>
        <p:nvSpPr>
          <p:cNvPr id="280" name="Google Shape;280;g345cb2ab56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Midori</a:t>
            </a:r>
            <a:endParaRPr sz="1200"/>
          </a:p>
          <a:p>
            <a:pPr indent="-304800" lvl="0" marL="457200" rtl="0" algn="l">
              <a:spcBef>
                <a:spcPts val="0"/>
              </a:spcBef>
              <a:spcAft>
                <a:spcPts val="0"/>
              </a:spcAft>
              <a:buSzPts val="1200"/>
              <a:buChar char="-"/>
            </a:pPr>
            <a:r>
              <a:rPr lang="en-US" sz="1200"/>
              <a:t>Midori is a long time member of the Atlassian Ecosystem</a:t>
            </a:r>
            <a:r>
              <a:rPr lang="en-US" sz="1200"/>
              <a:t>. We’ve been around for more than 10 years, following Atlassian’s journey, using their products and also developing apps for them. </a:t>
            </a:r>
            <a:r>
              <a:rPr lang="en-US" sz="1200">
                <a:solidFill>
                  <a:srgbClr val="FF0000"/>
                </a:solidFill>
              </a:rPr>
              <a:t>&gt;&gt;NEXT&lt;&lt;</a:t>
            </a:r>
            <a:endParaRPr sz="1200"/>
          </a:p>
          <a:p>
            <a:pPr indent="-304800" lvl="0" marL="457200" rtl="0" algn="l">
              <a:spcBef>
                <a:spcPts val="0"/>
              </a:spcBef>
              <a:spcAft>
                <a:spcPts val="0"/>
              </a:spcAft>
              <a:buSzPts val="1200"/>
              <a:buChar char="-"/>
            </a:pPr>
            <a:r>
              <a:rPr lang="en-US" sz="1200"/>
              <a:t>We are also Atlassian Verified. It’s an official certificate, that Atlassian gives to app vendors who live up to their high standards of software and support quality. It also means that we keep our apps compatible with the new versions of host applications with quick compatibility releases, and we issue maintenance updates of our own apps whenever needed. </a:t>
            </a:r>
            <a:r>
              <a:rPr lang="en-US" sz="1200">
                <a:solidFill>
                  <a:srgbClr val="FF0000"/>
                </a:solidFill>
              </a:rPr>
              <a:t>&gt;&gt;NEXT&lt;&lt;</a:t>
            </a:r>
            <a:endParaRPr sz="1200"/>
          </a:p>
          <a:p>
            <a:pPr indent="-304800" lvl="0" marL="457200" rtl="0" algn="l">
              <a:spcBef>
                <a:spcPts val="0"/>
              </a:spcBef>
              <a:spcAft>
                <a:spcPts val="0"/>
              </a:spcAft>
              <a:buSzPts val="1200"/>
              <a:buChar char="-"/>
            </a:pPr>
            <a:r>
              <a:rPr lang="en-US" sz="1200"/>
              <a:t>Among our customers we have companies of all sizes from startups to worldwide recognized brands, many of them industry leaders.</a:t>
            </a:r>
            <a:endParaRPr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Now what is </a:t>
            </a:r>
            <a:r>
              <a:rPr lang="en-US" sz="1200"/>
              <a:t>Better PDF Exporter</a:t>
            </a:r>
            <a:r>
              <a:rPr lang="en-US" sz="1200"/>
              <a:t> and why should you choose it?</a:t>
            </a:r>
            <a:endParaRPr sz="1200"/>
          </a:p>
          <a:p>
            <a:pPr indent="-304800" lvl="0" marL="457200" rtl="0" algn="l">
              <a:spcBef>
                <a:spcPts val="0"/>
              </a:spcBef>
              <a:spcAft>
                <a:spcPts val="0"/>
              </a:spcAft>
              <a:buSzPts val="1200"/>
              <a:buChar char="-"/>
            </a:pPr>
            <a:r>
              <a:rPr lang="en-US" sz="1200"/>
              <a:t>First of all, it’s an actively developed, maintained and supported app for the last 9 years. </a:t>
            </a:r>
            <a:r>
              <a:rPr lang="en-US" sz="1200">
                <a:solidFill>
                  <a:srgbClr val="FF0000"/>
                </a:solidFill>
              </a:rPr>
              <a:t>&gt;&gt;NEXT&lt;&lt;</a:t>
            </a:r>
            <a:endParaRPr sz="1200"/>
          </a:p>
          <a:p>
            <a:pPr indent="-304800" lvl="0" marL="457200" rtl="0" algn="l">
              <a:spcBef>
                <a:spcPts val="0"/>
              </a:spcBef>
              <a:spcAft>
                <a:spcPts val="0"/>
              </a:spcAft>
              <a:buSzPts val="1200"/>
              <a:buChar char="-"/>
            </a:pPr>
            <a:r>
              <a:rPr lang="en-US" sz="1200"/>
              <a:t>Loved by customers - it’s one of the top rated apps for Jira. Most mentioned among the reviews are the flexibility and the great support. </a:t>
            </a:r>
            <a:r>
              <a:rPr lang="en-US" sz="1200">
                <a:solidFill>
                  <a:srgbClr val="FF0000"/>
                </a:solidFill>
              </a:rPr>
              <a:t>&gt;&gt;NEXT&lt;&lt;</a:t>
            </a:r>
            <a:endParaRPr sz="1200"/>
          </a:p>
          <a:p>
            <a:pPr indent="-304800" lvl="0" marL="457200" rtl="0" algn="l">
              <a:spcBef>
                <a:spcPts val="0"/>
              </a:spcBef>
              <a:spcAft>
                <a:spcPts val="0"/>
              </a:spcAft>
              <a:buSzPts val="1200"/>
              <a:buChar char="-"/>
            </a:pPr>
            <a:r>
              <a:rPr lang="en-US" sz="1200"/>
              <a:t>Better PDF Exporter</a:t>
            </a:r>
            <a:r>
              <a:rPr lang="en-US" sz="1200"/>
              <a:t> is easy to use both for non-tech savvy, business users, because the typical use cases and report types are covered with built-in templates. At the same time it’s an open canvas for developers, who can customize or build new templates to align PDF exports with business requirements.</a:t>
            </a:r>
            <a:endParaRPr sz="1200"/>
          </a:p>
        </p:txBody>
      </p:sp>
      <p:sp>
        <p:nvSpPr>
          <p:cNvPr id="68" name="Google Shape;6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d95eb0061_1_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150">
                <a:highlight>
                  <a:srgbClr val="FFFFFF"/>
                </a:highlight>
                <a:latin typeface="Roboto"/>
                <a:ea typeface="Roboto"/>
                <a:cs typeface="Roboto"/>
                <a:sym typeface="Roboto"/>
              </a:rPr>
              <a:t>N</a:t>
            </a:r>
            <a:r>
              <a:rPr lang="en-US" sz="1150">
                <a:highlight>
                  <a:srgbClr val="FFFFFF"/>
                </a:highlight>
                <a:latin typeface="Roboto"/>
                <a:ea typeface="Roboto"/>
                <a:cs typeface="Roboto"/>
                <a:sym typeface="Roboto"/>
              </a:rPr>
              <a:t>ot only core gadgets, but Jira Software specific gadgets, like Sprint Health, Burndown Chart can be exported as well, or even the complete Scrum or Kanban board, as you can see on this example PDF.</a:t>
            </a:r>
            <a:endParaRPr sz="1200"/>
          </a:p>
        </p:txBody>
      </p:sp>
      <p:sp>
        <p:nvSpPr>
          <p:cNvPr id="287" name="Google Shape;287;g3d95eb0061_1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3657909b02_0_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Let’s get into the matter of w</a:t>
            </a:r>
            <a:r>
              <a:rPr lang="en-US" sz="1200">
                <a:solidFill>
                  <a:schemeClr val="dk1"/>
                </a:solidFill>
              </a:rPr>
              <a:t>hat are “views” and how you use them</a:t>
            </a:r>
            <a:endParaRPr sz="1500">
              <a:solidFill>
                <a:schemeClr val="dk1"/>
              </a:solidFill>
            </a:endParaRPr>
          </a:p>
        </p:txBody>
      </p:sp>
      <p:sp>
        <p:nvSpPr>
          <p:cNvPr id="294" name="Google Shape;294;g3657909b02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3d95eb0061_2_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PDF views are the export types or menu options that appear in the Export drop-down menus, the elements of those Export menus. They have their names and positions in the menu.</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You can refine which Export menus in which Jira screen should offer which view. For example, a “story card” export may make sense in a Scrum board and in Issue Navigator, but not in a Service Desk queue.</a:t>
            </a:r>
            <a:endParaRPr sz="1200"/>
          </a:p>
        </p:txBody>
      </p:sp>
      <p:sp>
        <p:nvSpPr>
          <p:cNvPr id="306" name="Google Shape;306;g3d95eb0061_2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345cb2ab56_0_1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Each PDF View is linked to a PDF template, so here you control what template, or in other words what type of document should a view create.</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Here you can also reorder them, which order will be reflected in the Export menus.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PDF Views can be managed in the Add-ons section of the Jira administration interface.</a:t>
            </a:r>
            <a:endParaRPr sz="1200">
              <a:solidFill>
                <a:schemeClr val="dk1"/>
              </a:solidFill>
            </a:endParaRPr>
          </a:p>
        </p:txBody>
      </p:sp>
      <p:sp>
        <p:nvSpPr>
          <p:cNvPr id="321" name="Google Shape;321;g345cb2ab56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345cb2ab56_0_1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US" sz="1200">
                <a:solidFill>
                  <a:schemeClr val="dk1"/>
                </a:solidFill>
              </a:rPr>
              <a:t>You have a couple of options when you are editing a PDF view.</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US" sz="1200">
                <a:solidFill>
                  <a:schemeClr val="dk1"/>
                </a:solidFill>
              </a:rPr>
              <a:t>First, you can add it an intuitive and descriptive name. Keep in mind that the name of the view will appear in the Export drop-down menus, so here you are basically editing the menu options. Try keeping the name really short, </a:t>
            </a:r>
            <a:r>
              <a:rPr lang="en-US" sz="1200">
                <a:solidFill>
                  <a:schemeClr val="dk1"/>
                </a:solidFill>
              </a:rPr>
              <a:t>concise and intuitive for y</a:t>
            </a:r>
            <a:r>
              <a:rPr lang="en-US" sz="1200">
                <a:solidFill>
                  <a:schemeClr val="dk1"/>
                </a:solidFill>
              </a:rPr>
              <a:t>our users.</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US" sz="1200">
                <a:solidFill>
                  <a:srgbClr val="FF0000"/>
                </a:solidFill>
              </a:rPr>
              <a:t>&gt;&gt;NEXT&lt;&lt;  </a:t>
            </a:r>
            <a:r>
              <a:rPr lang="en-US" sz="1200">
                <a:solidFill>
                  <a:schemeClr val="dk1"/>
                </a:solidFill>
              </a:rPr>
              <a:t>At the context section, you can define the Jira contexts or screen, where you want to export option to be visible.</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US" sz="1200">
                <a:solidFill>
                  <a:schemeClr val="dk1"/>
                </a:solidFill>
              </a:rPr>
              <a:t>The description will appear in the administration view only, as a quick reminder about what the export option is for.</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lang="en-US" sz="1200">
                <a:solidFill>
                  <a:srgbClr val="FF0000"/>
                </a:solidFill>
              </a:rPr>
              <a:t>&gt;&gt;NEXT&lt;&lt;  </a:t>
            </a:r>
            <a:r>
              <a:rPr lang="en-US" sz="1200">
                <a:solidFill>
                  <a:schemeClr val="dk1"/>
                </a:solidFill>
              </a:rPr>
              <a:t>Then you are defining a template, that the view will render.</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Clr>
                <a:schemeClr val="dk1"/>
              </a:buClr>
              <a:buSzPts val="1100"/>
              <a:buFont typeface="Arial"/>
              <a:buNone/>
            </a:pPr>
            <a:r>
              <a:rPr lang="en-US" sz="1200">
                <a:solidFill>
                  <a:srgbClr val="FF0000"/>
                </a:solidFill>
              </a:rPr>
              <a:t>&gt;&gt;NEXT&lt;&lt; </a:t>
            </a:r>
            <a:r>
              <a:rPr lang="en-US" sz="1200"/>
              <a:t>Finally, you can control the visibility of the view. You can also thing about it as a “security” option. You can hide a specific export option from users or group that never need to use it, or allow the export type only for specific issues that you define using JQL. </a:t>
            </a:r>
            <a:endParaRPr sz="1200"/>
          </a:p>
          <a:p>
            <a:pPr indent="0" lvl="0" marL="0" rtl="0" algn="l">
              <a:lnSpc>
                <a:spcPct val="110000"/>
              </a:lnSpc>
              <a:spcBef>
                <a:spcPts val="0"/>
              </a:spcBef>
              <a:spcAft>
                <a:spcPts val="0"/>
              </a:spcAft>
              <a:buClr>
                <a:schemeClr val="dk1"/>
              </a:buClr>
              <a:buSzPts val="1100"/>
              <a:buFont typeface="Arial"/>
              <a:buNone/>
            </a:pPr>
            <a:r>
              <a:t/>
            </a:r>
            <a:endParaRPr sz="1200"/>
          </a:p>
          <a:p>
            <a:pPr indent="0" lvl="0" marL="0" rtl="0" algn="l">
              <a:lnSpc>
                <a:spcPct val="110000"/>
              </a:lnSpc>
              <a:spcBef>
                <a:spcPts val="0"/>
              </a:spcBef>
              <a:spcAft>
                <a:spcPts val="0"/>
              </a:spcAft>
              <a:buClr>
                <a:schemeClr val="dk1"/>
              </a:buClr>
              <a:buSzPts val="1100"/>
              <a:buFont typeface="Arial"/>
              <a:buNone/>
            </a:pPr>
            <a:r>
              <a:rPr lang="en-US" sz="1200">
                <a:solidFill>
                  <a:srgbClr val="BF9000"/>
                </a:solidFill>
              </a:rPr>
              <a:t>TODO re-add all red boxes?!</a:t>
            </a:r>
            <a:endParaRPr sz="1200">
              <a:solidFill>
                <a:srgbClr val="BF9000"/>
              </a:solidFill>
            </a:endParaRPr>
          </a:p>
        </p:txBody>
      </p:sp>
      <p:sp>
        <p:nvSpPr>
          <p:cNvPr id="328" name="Google Shape;328;g345cb2ab56_0_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3657909b02_0_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We mentioned PDF templates already a couple of times now, it’s time to get to the bottom of it.</a:t>
            </a:r>
            <a:endParaRPr sz="1200">
              <a:solidFill>
                <a:schemeClr val="dk1"/>
              </a:solidFill>
            </a:endParaRPr>
          </a:p>
        </p:txBody>
      </p:sp>
      <p:sp>
        <p:nvSpPr>
          <p:cNvPr id="340" name="Google Shape;340;g3657909b02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3438ccb125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The templates are the brain of your PDF exports. </a:t>
            </a:r>
            <a:r>
              <a:rPr lang="en-US" sz="1200">
                <a:solidFill>
                  <a:schemeClr val="dk1"/>
                </a:solidFill>
              </a:rPr>
              <a:t>PDF templates are written in an XML based markup language for document formatting, called XSL Formatting Objects or “FO” for short.</a:t>
            </a:r>
            <a:endParaRPr sz="1200"/>
          </a:p>
          <a:p>
            <a:pPr indent="0" lvl="0" marL="0" rtl="0" algn="l">
              <a:spcBef>
                <a:spcPts val="0"/>
              </a:spcBef>
              <a:spcAft>
                <a:spcPts val="0"/>
              </a:spcAft>
              <a:buClr>
                <a:schemeClr val="dk1"/>
              </a:buClr>
              <a:buSzPts val="1100"/>
              <a:buFont typeface="Arial"/>
              <a:buNone/>
            </a:pPr>
            <a:r>
              <a:rPr lang="en-US" sz="1200">
                <a:solidFill>
                  <a:schemeClr val="dk1"/>
                </a:solidFill>
              </a:rPr>
              <a:t>It is very similar to HTML.</a:t>
            </a:r>
            <a:endParaRPr sz="1200"/>
          </a:p>
          <a:p>
            <a:pPr indent="0" lvl="0" marL="0" rtl="0" algn="l">
              <a:spcBef>
                <a:spcPts val="0"/>
              </a:spcBef>
              <a:spcAft>
                <a:spcPts val="0"/>
              </a:spcAft>
              <a:buNone/>
            </a:pPr>
            <a:r>
              <a:rPr lang="en-US" sz="1200">
                <a:solidFill>
                  <a:schemeClr val="dk1"/>
                </a:solidFill>
              </a:rPr>
              <a:t>FO has the concept of pages, blocks, bullet lists, so the basic building blocks of documents.</a:t>
            </a:r>
            <a:endParaRPr sz="1200">
              <a:solidFill>
                <a:schemeClr val="dk1"/>
              </a:solidFill>
            </a:endParaRPr>
          </a:p>
          <a:p>
            <a:pPr indent="0" lvl="0" marL="0" rtl="0" algn="l">
              <a:spcBef>
                <a:spcPts val="0"/>
              </a:spcBef>
              <a:spcAft>
                <a:spcPts val="0"/>
              </a:spcAft>
              <a:buNone/>
            </a:pPr>
            <a:r>
              <a:rPr lang="en-US" sz="1200">
                <a:solidFill>
                  <a:schemeClr val="dk1"/>
                </a:solidFill>
              </a:rPr>
              <a:t>Using these building blocks, you can define or modify the layout and content of an exported PDF.</a:t>
            </a:r>
            <a:endParaRPr sz="1200">
              <a:solidFill>
                <a:schemeClr val="dk1"/>
              </a:solidFill>
            </a:endParaRPr>
          </a:p>
          <a:p>
            <a:pPr indent="0" lvl="0" marL="0" rtl="0" algn="l">
              <a:spcBef>
                <a:spcPts val="0"/>
              </a:spcBef>
              <a:spcAft>
                <a:spcPts val="0"/>
              </a:spcAft>
              <a:buNone/>
            </a:pPr>
            <a:r>
              <a:rPr lang="en-US" sz="1200">
                <a:solidFill>
                  <a:schemeClr val="dk1"/>
                </a:solidFill>
              </a:rPr>
              <a:t>The FO language lacks a few things, like the easy to use if-then logic, so we combine it with Velocity.</a:t>
            </a:r>
            <a:endParaRPr sz="1200">
              <a:solidFill>
                <a:schemeClr val="dk1"/>
              </a:solidFill>
            </a:endParaRPr>
          </a:p>
          <a:p>
            <a:pPr indent="0" lvl="0" marL="0" rtl="0" algn="l">
              <a:spcBef>
                <a:spcPts val="0"/>
              </a:spcBef>
              <a:spcAft>
                <a:spcPts val="0"/>
              </a:spcAft>
              <a:buNone/>
            </a:pPr>
            <a:r>
              <a:rPr lang="en-US" sz="1200">
                <a:solidFill>
                  <a:schemeClr val="dk1"/>
                </a:solidFill>
              </a:rPr>
              <a:t>Velocity is already the standard templating language used in Jira for example for notification emails. So it’s nothing new that we introduce.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If a template requires more complex business logic, like some calculation or loading information from an external database, then it can be accompanied by a Groovy script, which does the heavy lifting. </a:t>
            </a:r>
            <a:endParaRPr sz="1200"/>
          </a:p>
          <a:p>
            <a:pPr indent="0" lvl="0" marL="0" rtl="0" algn="l">
              <a:spcBef>
                <a:spcPts val="0"/>
              </a:spcBef>
              <a:spcAft>
                <a:spcPts val="0"/>
              </a:spcAft>
              <a:buNone/>
            </a:pPr>
            <a:r>
              <a:rPr lang="en-US" sz="1200">
                <a:solidFill>
                  <a:srgbClr val="FF0000"/>
                </a:solidFill>
              </a:rPr>
              <a:t>&gt;&gt;NEXT&lt;&lt;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a:t>
            </a:r>
            <a:endParaRPr sz="1200"/>
          </a:p>
          <a:p>
            <a:pPr indent="0" lvl="0" marL="0" rtl="0" algn="l">
              <a:spcBef>
                <a:spcPts val="0"/>
              </a:spcBef>
              <a:spcAft>
                <a:spcPts val="0"/>
              </a:spcAft>
              <a:buNone/>
            </a:pPr>
            <a:r>
              <a:rPr lang="en-US" sz="1200"/>
              <a:t>PDF templates are written in the language called XSL Formatting Objects or “FO” for short, which is a standard XML based markup language for document formatting. </a:t>
            </a:r>
            <a:endParaRPr sz="1200"/>
          </a:p>
          <a:p>
            <a:pPr indent="0" lvl="0" marL="0" rtl="0" algn="l">
              <a:spcBef>
                <a:spcPts val="0"/>
              </a:spcBef>
              <a:spcAft>
                <a:spcPts val="0"/>
              </a:spcAft>
              <a:buNone/>
            </a:pPr>
            <a:r>
              <a:rPr lang="en-US" sz="1200"/>
              <a:t>It is very similar to HTML.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FO has the concept of pages, blocks, bullet lists and so, but it does not have easy to use if-then logic or for-each iteration.</a:t>
            </a:r>
            <a:endParaRPr sz="1200"/>
          </a:p>
          <a:p>
            <a:pPr indent="0" lvl="0" marL="0" rtl="0" algn="l">
              <a:spcBef>
                <a:spcPts val="0"/>
              </a:spcBef>
              <a:spcAft>
                <a:spcPts val="0"/>
              </a:spcAft>
              <a:buNone/>
            </a:pPr>
            <a:r>
              <a:rPr lang="en-US" sz="1200"/>
              <a:t>Therefore, we use a </a:t>
            </a:r>
            <a:r>
              <a:rPr lang="en-US" sz="1200"/>
              <a:t>unique</a:t>
            </a:r>
            <a:r>
              <a:rPr lang="en-US" sz="1200"/>
              <a:t> combination of FO and Velocity.</a:t>
            </a:r>
            <a:endParaRPr sz="1200"/>
          </a:p>
          <a:p>
            <a:pPr indent="0" lvl="0" marL="0" rtl="0" algn="l">
              <a:spcBef>
                <a:spcPts val="0"/>
              </a:spcBef>
              <a:spcAft>
                <a:spcPts val="0"/>
              </a:spcAft>
              <a:buNone/>
            </a:pPr>
            <a:r>
              <a:rPr lang="en-US" sz="1200"/>
              <a:t>Velocity is the standard template language used by Jira for notification emails, as an example, and it is super easy to use for those parts which are not easy in FO.</a:t>
            </a:r>
            <a:endParaRPr sz="1200"/>
          </a:p>
          <a:p>
            <a:pPr indent="0" lvl="0" marL="0" rtl="0" algn="l">
              <a:spcBef>
                <a:spcPts val="0"/>
              </a:spcBef>
              <a:spcAft>
                <a:spcPts val="0"/>
              </a:spcAft>
              <a:buNone/>
            </a:pPr>
            <a:r>
              <a:rPr lang="en-US" sz="1200"/>
              <a:t>So, in our case, FO gives the formatting, while Velocity gives the logic.</a:t>
            </a:r>
            <a:endParaRPr sz="1200"/>
          </a:p>
          <a:p>
            <a:pPr indent="0" lvl="0" marL="0" rtl="0" algn="l">
              <a:spcBef>
                <a:spcPts val="0"/>
              </a:spcBef>
              <a:spcAft>
                <a:spcPts val="0"/>
              </a:spcAft>
              <a:buNone/>
            </a:pPr>
            <a:r>
              <a:rPr lang="en-US" sz="1200"/>
              <a:t>It may sound complicated, but it isn’t.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Important: you are not starting from scratch.</a:t>
            </a:r>
            <a:endParaRPr sz="1200"/>
          </a:p>
          <a:p>
            <a:pPr indent="0" lvl="0" marL="0" rtl="0" algn="l">
              <a:spcBef>
                <a:spcPts val="0"/>
              </a:spcBef>
              <a:spcAft>
                <a:spcPts val="0"/>
              </a:spcAft>
              <a:buNone/>
            </a:pPr>
            <a:r>
              <a:rPr lang="en-US" sz="1200"/>
              <a:t>Better PDF Exporter</a:t>
            </a:r>
            <a:r>
              <a:rPr lang="en-US" sz="1200"/>
              <a:t> comes with many built-in templates, that you can use right away. They cover the typical use cases as they are. </a:t>
            </a:r>
            <a:endParaRPr sz="1200"/>
          </a:p>
          <a:p>
            <a:pPr indent="0" lvl="0" marL="0" rtl="0" algn="l">
              <a:spcBef>
                <a:spcPts val="0"/>
              </a:spcBef>
              <a:spcAft>
                <a:spcPts val="0"/>
              </a:spcAft>
              <a:buNone/>
            </a:pPr>
            <a:r>
              <a:rPr lang="en-US" sz="1200"/>
              <a:t>If you don’t like something, you can customize the template. Or make a copy and customize the copy.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If a template requires more complex business logic, like some calculation or loading information from an external database, then it can be accompanied by a Groovy script</a:t>
            </a:r>
            <a:r>
              <a:rPr lang="en-US" sz="1200">
                <a:solidFill>
                  <a:schemeClr val="dk1"/>
                </a:solidFill>
              </a:rPr>
              <a:t>, which does the heavy lifting.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This set of technologies lead to infinite flexibility. </a:t>
            </a:r>
            <a:endParaRPr sz="1200">
              <a:solidFill>
                <a:schemeClr val="dk1"/>
              </a:solidFill>
            </a:endParaRPr>
          </a:p>
          <a:p>
            <a:pPr indent="0" lvl="0" marL="0" rtl="0" algn="l">
              <a:spcBef>
                <a:spcPts val="0"/>
              </a:spcBef>
              <a:spcAft>
                <a:spcPts val="0"/>
              </a:spcAft>
              <a:buNone/>
            </a:pPr>
            <a:r>
              <a:rPr lang="en-US" sz="1200">
                <a:solidFill>
                  <a:schemeClr val="dk1"/>
                </a:solidFill>
              </a:rPr>
              <a:t>Being able to adjust the finest details makes you able to create PDF exports virtually without limitation.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And whi</a:t>
            </a:r>
            <a:r>
              <a:rPr lang="en-US" sz="1200">
                <a:solidFill>
                  <a:schemeClr val="dk1"/>
                </a:solidFill>
              </a:rPr>
              <a:t>le it doesn’t hurt if you are familiar with Velocity, basic changes can still be made easily by anyone. </a:t>
            </a:r>
            <a:endParaRPr sz="1200">
              <a:solidFill>
                <a:schemeClr val="dk1"/>
              </a:solidFill>
            </a:endParaRPr>
          </a:p>
          <a:p>
            <a:pPr indent="0" lvl="0" marL="0" rtl="0" algn="l">
              <a:spcBef>
                <a:spcPts val="0"/>
              </a:spcBef>
              <a:spcAft>
                <a:spcPts val="0"/>
              </a:spcAft>
              <a:buNone/>
            </a:pPr>
            <a:r>
              <a:rPr lang="en-US" sz="1200">
                <a:solidFill>
                  <a:schemeClr val="dk1"/>
                </a:solidFill>
              </a:rPr>
              <a:t>There are parameters in the templates are really easy to modify (like changing colors of elements or alignment of text) and many templates have “true” or “false” switches that are really easy to control. </a:t>
            </a:r>
            <a:endParaRPr sz="1200">
              <a:solidFill>
                <a:schemeClr val="dk1"/>
              </a:solidFill>
            </a:endParaRPr>
          </a:p>
          <a:p>
            <a:pPr indent="0" lvl="0" marL="0" rtl="0" algn="l">
              <a:spcBef>
                <a:spcPts val="0"/>
              </a:spcBef>
              <a:spcAft>
                <a:spcPts val="0"/>
              </a:spcAft>
              <a:buNone/>
            </a:pPr>
            <a:r>
              <a:rPr lang="en-US" sz="1200">
                <a:solidFill>
                  <a:schemeClr val="dk1"/>
                </a:solidFill>
              </a:rPr>
              <a:t>If you want to hear more in-depth about templating in </a:t>
            </a:r>
            <a:r>
              <a:rPr lang="en-US" sz="1200">
                <a:solidFill>
                  <a:schemeClr val="dk1"/>
                </a:solidFill>
              </a:rPr>
              <a:t>Better PDF Exporter</a:t>
            </a:r>
            <a:r>
              <a:rPr lang="en-US" sz="1200">
                <a:solidFill>
                  <a:schemeClr val="dk1"/>
                </a:solidFill>
              </a:rPr>
              <a:t>, let me know in the chat, so we can reach out or if there is demand, organize a separate webinar just on templating.</a:t>
            </a:r>
            <a:endParaRPr sz="1200"/>
          </a:p>
        </p:txBody>
      </p:sp>
      <p:sp>
        <p:nvSpPr>
          <p:cNvPr id="352" name="Google Shape;352;g3438ccb125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3d95eb0061_2_6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When you open up the Templates section, you find the list of your existing templates, with a description and a timestamp of the last updated date.</a:t>
            </a:r>
            <a:endParaRPr sz="1200">
              <a:solidFill>
                <a:schemeClr val="dk1"/>
              </a:solidFill>
            </a:endParaRPr>
          </a:p>
          <a:p>
            <a:pPr indent="0" lvl="0" marL="0" rtl="0" algn="l">
              <a:spcBef>
                <a:spcPts val="0"/>
              </a:spcBef>
              <a:spcAft>
                <a:spcPts val="0"/>
              </a:spcAft>
              <a:buNone/>
            </a:pPr>
            <a:r>
              <a:rPr lang="en-US" sz="1200">
                <a:solidFill>
                  <a:schemeClr val="dk1"/>
                </a:solidFill>
              </a:rPr>
              <a:t>It’s i</a:t>
            </a:r>
            <a:r>
              <a:rPr lang="en-US" sz="1200">
                <a:solidFill>
                  <a:schemeClr val="dk1"/>
                </a:solidFill>
              </a:rPr>
              <a:t>mportant to remember, you are not starting from scratch.</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Better PDF Exporter comes with many built-in templates, that you can use right away. They cover the typical use cases as they are, so if those fit your use case, than you might not need to customize template at 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If you don’t like something, you can customize the template. Or make a copy and customize the copy and keep the original.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solidFill>
                <a:schemeClr val="dk1"/>
              </a:solidFill>
            </a:endParaRPr>
          </a:p>
        </p:txBody>
      </p:sp>
      <p:sp>
        <p:nvSpPr>
          <p:cNvPr id="367" name="Google Shape;367;g3d95eb0061_2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3d95eb0061_2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If you click on a template, it opens up a built-in editor, where you can make your changes, save them, and those changes are ready to be tested or used immediately.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This set of technologies are the key behind infinite flexibility.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Because you being able to adjust the finest details makes you able to create PDF exports virtually without limitation.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And while it doesn’t hurt if you are familiar with FO and Velocity, basic changes can still be made easily by anyone.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There are parameters in the templates that are really easy to modify (like changing colors of elements or alignment of text) and many templates have “true” or “false” switches that are really easy to control.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If you want to hear more in-depth about templating in Better PDF Exporter, let me know in the chat, so we can reach out or if there is demand, organize a separate webinar just on templating.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p>
        </p:txBody>
      </p:sp>
      <p:sp>
        <p:nvSpPr>
          <p:cNvPr id="374" name="Google Shape;374;g3d95eb0061_2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3657909b02_0_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Now let’s see what options are there to take some weight off of your shoulders using APIs and automation.</a:t>
            </a:r>
            <a:endParaRPr sz="1200">
              <a:solidFill>
                <a:schemeClr val="dk1"/>
              </a:solidFill>
            </a:endParaRPr>
          </a:p>
        </p:txBody>
      </p:sp>
      <p:sp>
        <p:nvSpPr>
          <p:cNvPr id="381" name="Google Shape;381;g3657909b02_0_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345cb2ab56_0_1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500">
                <a:solidFill>
                  <a:schemeClr val="dk1"/>
                </a:solidFill>
              </a:rPr>
              <a:t>What are we going to cover today?</a:t>
            </a:r>
            <a:endParaRPr sz="15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We will start our agenda with the </a:t>
            </a:r>
            <a:r>
              <a:rPr lang="en-US" sz="1200">
                <a:solidFill>
                  <a:schemeClr val="dk1"/>
                </a:solidFill>
              </a:rPr>
              <a:t>most</a:t>
            </a:r>
            <a:r>
              <a:rPr lang="en-US" sz="1200">
                <a:solidFill>
                  <a:schemeClr val="dk1"/>
                </a:solidFill>
              </a:rPr>
              <a:t> common contexts for exporting (single and multiple issues)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The feature for exporting dashboards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Then we will clarify what “views” are and how you use them</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What are “templates” </a:t>
            </a:r>
            <a:r>
              <a:rPr lang="en-US" sz="1200">
                <a:solidFill>
                  <a:schemeClr val="dk1"/>
                </a:solidFill>
              </a:rPr>
              <a:t>and how you use those</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APIs and automation options to make your work faster and more efficient</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Integrations with other apps</a:t>
            </a:r>
            <a:endParaRPr sz="1200">
              <a:solidFill>
                <a:schemeClr val="dk1"/>
              </a:solidFill>
            </a:endParaRPr>
          </a:p>
        </p:txBody>
      </p:sp>
      <p:sp>
        <p:nvSpPr>
          <p:cNvPr id="84" name="Google Shape;84;g345cb2ab56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g345cb2ab56_1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t>So far, I mentioned situations where your users want to get a PDF export on a case-by-case basis, manually.</a:t>
            </a:r>
            <a:endParaRPr sz="1200"/>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solidFill>
                <a:srgbClr val="FF0000"/>
              </a:solidFill>
            </a:endParaRPr>
          </a:p>
          <a:p>
            <a:pPr indent="0" lvl="0" marL="0" rtl="0" algn="l">
              <a:spcBef>
                <a:spcPts val="0"/>
              </a:spcBef>
              <a:spcAft>
                <a:spcPts val="0"/>
              </a:spcAft>
              <a:buClr>
                <a:schemeClr val="dk1"/>
              </a:buClr>
              <a:buSzPts val="1100"/>
              <a:buFont typeface="Arial"/>
              <a:buNone/>
            </a:pPr>
            <a:r>
              <a:rPr lang="en-US" sz="1200"/>
              <a:t>The way they go about it is they open Jira in the browser, select the data to export, open the “Export” menu and create the PDF.</a:t>
            </a:r>
            <a:endParaRPr sz="1200"/>
          </a:p>
          <a:p>
            <a:pPr indent="0" lvl="0" marL="0" rtl="0" algn="l">
              <a:spcBef>
                <a:spcPts val="0"/>
              </a:spcBef>
              <a:spcAft>
                <a:spcPts val="0"/>
              </a:spcAft>
              <a:buClr>
                <a:schemeClr val="dk1"/>
              </a:buClr>
              <a:buSzPts val="1100"/>
              <a:buFont typeface="Arial"/>
              <a:buNone/>
            </a:pPr>
            <a:r>
              <a:rPr lang="en-US" sz="1200"/>
              <a:t>It’s probably the most common, but definitely not the only option to use </a:t>
            </a:r>
            <a:r>
              <a:rPr lang="en-US" sz="1200"/>
              <a:t>Better PDF Exporter</a:t>
            </a:r>
            <a:r>
              <a:rPr lang="en-US" sz="1200"/>
              <a:t>!</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US" sz="1200"/>
              <a:t>Since the very beginning of building this app, we always wanted to integrate the capability of PDF exporting to Jira workflows and offer other types of automatic processes.</a:t>
            </a:r>
            <a:endParaRPr sz="1200"/>
          </a:p>
          <a:p>
            <a:pPr indent="0" lvl="0" marL="0" rtl="0" algn="l">
              <a:spcBef>
                <a:spcPts val="0"/>
              </a:spcBef>
              <a:spcAft>
                <a:spcPts val="0"/>
              </a:spcAft>
              <a:buClr>
                <a:schemeClr val="dk1"/>
              </a:buClr>
              <a:buSzPts val="1100"/>
              <a:buFont typeface="Arial"/>
              <a:buNone/>
            </a:pPr>
            <a:r>
              <a:rPr lang="en-US" sz="1200"/>
              <a:t>As a result, today we offer multiple ways for integration.</a:t>
            </a:r>
            <a:endParaRPr sz="1200"/>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p>
          <a:p>
            <a:pPr indent="0" lvl="0" marL="0" rtl="0" algn="l">
              <a:spcBef>
                <a:spcPts val="0"/>
              </a:spcBef>
              <a:spcAft>
                <a:spcPts val="0"/>
              </a:spcAft>
              <a:buNone/>
            </a:pPr>
            <a:r>
              <a:rPr lang="en-US" sz="1200">
                <a:solidFill>
                  <a:schemeClr val="dk1"/>
                </a:solidFill>
              </a:rPr>
              <a:t>First, our Java API is a “classic” in-process interface that Better PDF Exporter provides for any other program running within the same Jira.</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For example, the Java API is the interface used by the highly popular app Automation for Jira to generate, save or email PDF files.</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We will discuss it in details in just a second.</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p>
          <a:p>
            <a:pPr indent="0" lvl="0" marL="0" rtl="0" algn="l">
              <a:spcBef>
                <a:spcPts val="0"/>
              </a:spcBef>
              <a:spcAft>
                <a:spcPts val="0"/>
              </a:spcAft>
              <a:buClr>
                <a:schemeClr val="dk1"/>
              </a:buClr>
              <a:buSzPts val="1100"/>
              <a:buFont typeface="Arial"/>
              <a:buNone/>
            </a:pPr>
            <a:r>
              <a:rPr lang="en-US" sz="1200">
                <a:solidFill>
                  <a:schemeClr val="dk1"/>
                </a:solidFill>
              </a:rPr>
              <a:t>Also, the Java API is used by another super-popular Jira app called ScriptRunner.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If you’re not familiar with it, ScriptRunner can run scripts within Jira, written in Groovy, the standard scripting language of the Jira Virtual Machine. </a:t>
            </a:r>
            <a:endParaRPr sz="1200">
              <a:solidFill>
                <a:schemeClr val="dk1"/>
              </a:solidFill>
            </a:endParaRPr>
          </a:p>
          <a:p>
            <a:pPr indent="0" lvl="0" marL="0" rtl="0" algn="l">
              <a:spcBef>
                <a:spcPts val="0"/>
              </a:spcBef>
              <a:spcAft>
                <a:spcPts val="0"/>
              </a:spcAft>
              <a:buNone/>
            </a:pPr>
            <a:r>
              <a:rPr lang="en-US" sz="1200">
                <a:solidFill>
                  <a:schemeClr val="dk1"/>
                </a:solidFill>
              </a:rPr>
              <a:t>These scripts add new workflow post functions, periodic jobs and similar new features to Jira.</a:t>
            </a:r>
            <a:endParaRPr sz="1200">
              <a:solidFill>
                <a:schemeClr val="dk1"/>
              </a:solidFill>
            </a:endParaRPr>
          </a:p>
          <a:p>
            <a:pPr indent="0" lvl="0" marL="0" rtl="0" algn="l">
              <a:spcBef>
                <a:spcPts val="0"/>
              </a:spcBef>
              <a:spcAft>
                <a:spcPts val="0"/>
              </a:spcAft>
              <a:buNone/>
            </a:pPr>
            <a:r>
              <a:rPr lang="en-US" sz="1200">
                <a:solidFill>
                  <a:srgbClr val="FF0000"/>
                </a:solidFill>
              </a:rPr>
              <a:t>&gt;&gt;NEXT&lt;&lt;</a:t>
            </a:r>
            <a:endParaRPr sz="1200">
              <a:solidFill>
                <a:srgbClr val="FF0000"/>
              </a:solidFill>
            </a:endParaRPr>
          </a:p>
          <a:p>
            <a:pPr indent="0" lvl="0" marL="0" rtl="0" algn="l">
              <a:spcBef>
                <a:spcPts val="0"/>
              </a:spcBef>
              <a:spcAft>
                <a:spcPts val="0"/>
              </a:spcAft>
              <a:buNone/>
            </a:pPr>
            <a:r>
              <a:rPr lang="en-US" sz="1200">
                <a:solidFill>
                  <a:schemeClr val="dk1"/>
                </a:solidFill>
              </a:rPr>
              <a:t>And, of course, the Java API can be used by any other Jira app.</a:t>
            </a:r>
            <a:endParaRPr sz="1200">
              <a:solidFill>
                <a:schemeClr val="dk1"/>
              </a:solidFill>
            </a:endParaRPr>
          </a:p>
          <a:p>
            <a:pPr indent="0" lvl="0" marL="0" rtl="0" algn="l">
              <a:spcBef>
                <a:spcPts val="0"/>
              </a:spcBef>
              <a:spcAft>
                <a:spcPts val="0"/>
              </a:spcAft>
              <a:buNone/>
            </a:pPr>
            <a:r>
              <a:rPr lang="en-US" sz="1200">
                <a:solidFill>
                  <a:srgbClr val="FF0000"/>
                </a:solidFill>
              </a:rPr>
              <a:t>&gt;&gt;NEXT&lt;&lt;</a:t>
            </a:r>
            <a:endParaRPr sz="1200">
              <a:solidFill>
                <a:schemeClr val="dk1"/>
              </a:solidFill>
            </a:endParaRPr>
          </a:p>
          <a:p>
            <a:pPr indent="0" lvl="0" marL="0" rtl="0" algn="l">
              <a:spcBef>
                <a:spcPts val="0"/>
              </a:spcBef>
              <a:spcAft>
                <a:spcPts val="0"/>
              </a:spcAft>
              <a:buNone/>
            </a:pPr>
            <a:r>
              <a:rPr lang="en-US" sz="1200">
                <a:solidFill>
                  <a:schemeClr val="dk1"/>
                </a:solidFill>
              </a:rPr>
              <a:t>Our second API for the outside world is the REST API. </a:t>
            </a:r>
            <a:endParaRPr sz="1200">
              <a:solidFill>
                <a:schemeClr val="dk1"/>
              </a:solidFill>
            </a:endParaRPr>
          </a:p>
          <a:p>
            <a:pPr indent="0" lvl="0" marL="0" rtl="0" algn="l">
              <a:spcBef>
                <a:spcPts val="0"/>
              </a:spcBef>
              <a:spcAft>
                <a:spcPts val="0"/>
              </a:spcAft>
              <a:buNone/>
            </a:pPr>
            <a:r>
              <a:rPr lang="en-US" sz="1200">
                <a:solidFill>
                  <a:schemeClr val="dk1"/>
                </a:solidFill>
              </a:rPr>
              <a:t>If you are familiar with the concept of REST, this is an integration method that relies on the HTTP protocol, the standard protocol that powers the Internet.</a:t>
            </a:r>
            <a:endParaRPr sz="1200">
              <a:solidFill>
                <a:schemeClr val="dk1"/>
              </a:solidFill>
            </a:endParaRPr>
          </a:p>
          <a:p>
            <a:pPr indent="0" lvl="0" marL="0" rtl="0" algn="l">
              <a:spcBef>
                <a:spcPts val="0"/>
              </a:spcBef>
              <a:spcAft>
                <a:spcPts val="0"/>
              </a:spcAft>
              <a:buNone/>
            </a:pPr>
            <a:r>
              <a:rPr lang="en-US" sz="1200">
                <a:solidFill>
                  <a:schemeClr val="dk1"/>
                </a:solidFill>
              </a:rPr>
              <a:t>In a nutshell, the REST API allows external systems to connect to Jira, request it to render a PDF document then return that to the caller over the Internet in a standard and secure way.</a:t>
            </a:r>
            <a:endParaRPr sz="1200">
              <a:solidFill>
                <a:schemeClr val="dk1"/>
              </a:solidFill>
            </a:endParaRPr>
          </a:p>
          <a:p>
            <a:pPr indent="0" lvl="0" marL="0" rtl="0" algn="l">
              <a:spcBef>
                <a:spcPts val="0"/>
              </a:spcBef>
              <a:spcAft>
                <a:spcPts val="0"/>
              </a:spcAft>
              <a:buNone/>
            </a:pPr>
            <a:r>
              <a:rPr lang="en-US" sz="1200">
                <a:solidFill>
                  <a:schemeClr val="dk1"/>
                </a:solidFill>
              </a:rPr>
              <a:t>A few more details on this later.</a:t>
            </a:r>
            <a:endParaRPr sz="1200">
              <a:solidFill>
                <a:schemeClr val="dk1"/>
              </a:solidFill>
            </a:endParaRPr>
          </a:p>
          <a:p>
            <a:pPr indent="0" lvl="0" marL="0" rtl="0" algn="l">
              <a:spcBef>
                <a:spcPts val="0"/>
              </a:spcBef>
              <a:spcAft>
                <a:spcPts val="0"/>
              </a:spcAft>
              <a:buNone/>
            </a:pPr>
            <a:r>
              <a:rPr lang="en-US"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US" sz="1200"/>
              <a:t>--------------------------------------------------</a:t>
            </a:r>
            <a:endParaRPr sz="1200"/>
          </a:p>
          <a:p>
            <a:pPr indent="0" lvl="0" marL="0" rtl="0" algn="l">
              <a:spcBef>
                <a:spcPts val="0"/>
              </a:spcBef>
              <a:spcAft>
                <a:spcPts val="0"/>
              </a:spcAft>
              <a:buNone/>
            </a:pPr>
            <a:r>
              <a:rPr lang="en-US" sz="1200"/>
              <a:t>First, our Java API is a “classic” in-process interface that the </a:t>
            </a:r>
            <a:r>
              <a:rPr lang="en-US" sz="1200"/>
              <a:t>Better PDF Exporter</a:t>
            </a:r>
            <a:r>
              <a:rPr lang="en-US" sz="1200"/>
              <a:t> provides for any other program running on the same Java Virtual Machine (JVM), so basically any code that runs “within Jira”. </a:t>
            </a:r>
            <a:endParaRPr sz="1200"/>
          </a:p>
          <a:p>
            <a:pPr indent="0" lvl="0" marL="0" rtl="0" algn="l">
              <a:spcBef>
                <a:spcPts val="0"/>
              </a:spcBef>
              <a:spcAft>
                <a:spcPts val="0"/>
              </a:spcAft>
              <a:buClr>
                <a:schemeClr val="dk1"/>
              </a:buClr>
              <a:buSzPts val="1100"/>
              <a:buFont typeface="Arial"/>
              <a:buNone/>
            </a:pPr>
            <a:r>
              <a:rPr lang="en-US" sz="1200"/>
              <a:t>Most typically these are other Jira apps written in Java, but technically speaking, this can be any code written in a language that can run on the JVM.</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US" sz="1200"/>
              <a:t>For example, the Java API is the interface that is used by the highly popular </a:t>
            </a:r>
            <a:r>
              <a:rPr lang="en-US" sz="1200">
                <a:solidFill>
                  <a:schemeClr val="dk1"/>
                </a:solidFill>
              </a:rPr>
              <a:t>app </a:t>
            </a:r>
            <a:r>
              <a:rPr lang="en-US" sz="1200"/>
              <a:t>Automation for Jira to generate PDF files and email or save those. </a:t>
            </a:r>
            <a:endParaRPr sz="1200"/>
          </a:p>
          <a:p>
            <a:pPr indent="0" lvl="0" marL="0" rtl="0" algn="l">
              <a:spcBef>
                <a:spcPts val="0"/>
              </a:spcBef>
              <a:spcAft>
                <a:spcPts val="0"/>
              </a:spcAft>
              <a:buClr>
                <a:schemeClr val="dk1"/>
              </a:buClr>
              <a:buSzPts val="1100"/>
              <a:buFont typeface="Arial"/>
              <a:buNone/>
            </a:pPr>
            <a:r>
              <a:rPr lang="en-US" sz="1200"/>
              <a:t>We will discuss it in details in just a second.</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US" sz="1200"/>
              <a:t>Also, the Java API is used by another super-popular Jira app called ScriptRunner. </a:t>
            </a:r>
            <a:endParaRPr sz="1200"/>
          </a:p>
          <a:p>
            <a:pPr indent="0" lvl="0" marL="0" rtl="0" algn="l">
              <a:spcBef>
                <a:spcPts val="0"/>
              </a:spcBef>
              <a:spcAft>
                <a:spcPts val="0"/>
              </a:spcAft>
              <a:buClr>
                <a:schemeClr val="dk1"/>
              </a:buClr>
              <a:buSzPts val="1100"/>
              <a:buFont typeface="Arial"/>
              <a:buNone/>
            </a:pPr>
            <a:r>
              <a:rPr lang="en-US" sz="1200"/>
              <a:t>If you’re not familiar with it, ScriptRunner </a:t>
            </a:r>
            <a:r>
              <a:rPr lang="en-US" sz="1200">
                <a:solidFill>
                  <a:schemeClr val="dk1"/>
                </a:solidFill>
              </a:rPr>
              <a:t>can run scripts within Jira, written in Groovy, the standard scripting language of the JVM.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These scripts can augment Jira in form of workflow post functions, periodic jobs and so on.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And now, you can generate PDF files in these Groovy scripts.</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Also note that these scripts are a great example that shows that the Java API is actually not “Java-only”.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We will also discuss it in details later.</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US" sz="1200"/>
              <a:t>And, of course, the Java API can be used by any other Jira app.</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US" sz="1200"/>
              <a:t>Our second API for the outside world is the REST API. </a:t>
            </a:r>
            <a:endParaRPr sz="1200"/>
          </a:p>
          <a:p>
            <a:pPr indent="0" lvl="0" marL="0" rtl="0" algn="l">
              <a:spcBef>
                <a:spcPts val="0"/>
              </a:spcBef>
              <a:spcAft>
                <a:spcPts val="0"/>
              </a:spcAft>
              <a:buClr>
                <a:schemeClr val="dk1"/>
              </a:buClr>
              <a:buSzPts val="1100"/>
              <a:buFont typeface="Arial"/>
              <a:buNone/>
            </a:pPr>
            <a:r>
              <a:rPr lang="en-US" sz="1200"/>
              <a:t>If you are familiar with the concept of REST, this is an integration method that relies on the HTTP protocol, the standard protocol that powers the Internet.</a:t>
            </a:r>
            <a:endParaRPr sz="1200"/>
          </a:p>
          <a:p>
            <a:pPr indent="0" lvl="0" marL="0" rtl="0" algn="l">
              <a:spcBef>
                <a:spcPts val="0"/>
              </a:spcBef>
              <a:spcAft>
                <a:spcPts val="0"/>
              </a:spcAft>
              <a:buClr>
                <a:schemeClr val="dk1"/>
              </a:buClr>
              <a:buSzPts val="1100"/>
              <a:buFont typeface="Arial"/>
              <a:buNone/>
            </a:pPr>
            <a:r>
              <a:rPr lang="en-US" sz="1200"/>
              <a:t>In nutshell, the REST API allows external systems to connect to Jira, request it to render a PDF document then return that to the caller over the Internet in a standard and secure way.</a:t>
            </a:r>
            <a:endParaRPr sz="1200"/>
          </a:p>
          <a:p>
            <a:pPr indent="0" lvl="0" marL="0" rtl="0" algn="l">
              <a:spcBef>
                <a:spcPts val="0"/>
              </a:spcBef>
              <a:spcAft>
                <a:spcPts val="0"/>
              </a:spcAft>
              <a:buClr>
                <a:schemeClr val="dk1"/>
              </a:buClr>
              <a:buSzPts val="1100"/>
              <a:buFont typeface="Arial"/>
              <a:buNone/>
            </a:pPr>
            <a:r>
              <a:rPr lang="en-US" sz="1200"/>
              <a:t>More details on this later.</a:t>
            </a:r>
            <a:endParaRPr sz="1200"/>
          </a:p>
        </p:txBody>
      </p:sp>
      <p:sp>
        <p:nvSpPr>
          <p:cNvPr id="393" name="Google Shape;393;g345cb2ab56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3a829ab060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For most automation use cases, we recommend to use Automation for Jira.</a:t>
            </a:r>
            <a:endParaRPr sz="1200"/>
          </a:p>
          <a:p>
            <a:pPr indent="0" lvl="0" marL="0" rtl="0" algn="l">
              <a:spcBef>
                <a:spcPts val="0"/>
              </a:spcBef>
              <a:spcAft>
                <a:spcPts val="0"/>
              </a:spcAft>
              <a:buNone/>
            </a:pPr>
            <a:r>
              <a:rPr lang="en-US" sz="1200"/>
              <a:t>This is a very popular Jira app, developed by our friends at Codebarrel.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solidFill>
                  <a:schemeClr val="dk1"/>
                </a:solidFill>
              </a:rPr>
              <a:t>You should know, that</a:t>
            </a:r>
            <a:r>
              <a:rPr lang="en-US" sz="1200">
                <a:solidFill>
                  <a:schemeClr val="dk1"/>
                </a:solidFill>
              </a:rPr>
              <a:t> this app has both a free and a paid and supported version, but </a:t>
            </a:r>
            <a:r>
              <a:rPr lang="en-US" sz="1200">
                <a:solidFill>
                  <a:schemeClr val="dk1"/>
                </a:solidFill>
              </a:rPr>
              <a:t>Better PDF Exporter</a:t>
            </a:r>
            <a:r>
              <a:rPr lang="en-US" sz="1200">
                <a:solidFill>
                  <a:schemeClr val="dk1"/>
                </a:solidFill>
              </a:rPr>
              <a:t> supports both.</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US" sz="1200"/>
              <a:t>Automation for Jira allows implementing automation by defining so-called automation rules. </a:t>
            </a:r>
            <a:r>
              <a:rPr lang="en-US" sz="1200">
                <a:solidFill>
                  <a:srgbClr val="FF0000"/>
                </a:solidFill>
              </a:rPr>
              <a:t>&gt;&gt;NEXT&lt;&lt;</a:t>
            </a:r>
            <a:endParaRPr sz="1200"/>
          </a:p>
          <a:p>
            <a:pPr indent="0" lvl="0" marL="0" rtl="0" algn="l">
              <a:spcBef>
                <a:spcPts val="0"/>
              </a:spcBef>
              <a:spcAft>
                <a:spcPts val="0"/>
              </a:spcAft>
              <a:buNone/>
            </a:pPr>
            <a:r>
              <a:rPr lang="en-US" sz="1200"/>
              <a:t>Each automation rule contains a trigger (when to start the rule) and one or more actions (what to do when executing the rule).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To extend the available automation actions, we offer a free app intuitively called Better PDF Automation, which bridges Automation for Jira and </a:t>
            </a:r>
            <a:r>
              <a:rPr lang="en-US" sz="1200"/>
              <a:t>Better PDF Exporter</a:t>
            </a:r>
            <a:r>
              <a:rPr lang="en-US" sz="1200"/>
              <a:t>. </a:t>
            </a:r>
            <a:endParaRPr sz="1200"/>
          </a:p>
          <a:p>
            <a:pPr indent="0" lvl="0" marL="0" rtl="0" algn="l">
              <a:spcBef>
                <a:spcPts val="0"/>
              </a:spcBef>
              <a:spcAft>
                <a:spcPts val="0"/>
              </a:spcAft>
              <a:buNone/>
            </a:pPr>
            <a:r>
              <a:rPr lang="en-US" sz="1200"/>
              <a:t>So, you need 3 apps: Automation for Jira to manage the automation rules, </a:t>
            </a:r>
            <a:r>
              <a:rPr lang="en-US" sz="1200"/>
              <a:t>Better PDF Exporter</a:t>
            </a:r>
            <a:r>
              <a:rPr lang="en-US" sz="1200"/>
              <a:t> to generate the PDF files, and Better PDF Automation to connect these two.</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28" name="Google Shape;428;g3a829ab060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3d95eb0061_1_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As I said, Better PDF Automation</a:t>
            </a:r>
            <a:r>
              <a:rPr lang="en-US" sz="1200">
                <a:solidFill>
                  <a:schemeClr val="dk1"/>
                </a:solidFill>
              </a:rPr>
              <a:t> for Jira is like a “bridge” app, and it offers 3 new automation actions that you can add to automation rules:</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“Send PDF“ action - This action allows you to send the generated PDF document via email. You can set recipients, and also the subject and body of your emails, and send those emails automatically.</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“Save PDF“ action - Which saves the generated PDF on the server filesystem or to a network drive (like Google Drive or Dropbox) mounted into that</a:t>
            </a:r>
            <a:endParaRPr sz="1200">
              <a:solidFill>
                <a:schemeClr val="dk1"/>
              </a:solidFill>
            </a:endParaRPr>
          </a:p>
          <a:p>
            <a:pPr indent="-304800" lvl="0" marL="457200" rtl="0" algn="l">
              <a:spcBef>
                <a:spcPts val="0"/>
              </a:spcBef>
              <a:spcAft>
                <a:spcPts val="0"/>
              </a:spcAft>
              <a:buClr>
                <a:schemeClr val="dk1"/>
              </a:buClr>
              <a:buSzPts val="1200"/>
              <a:buChar char="-"/>
            </a:pPr>
            <a:r>
              <a:rPr lang="en-US" sz="1200">
                <a:solidFill>
                  <a:schemeClr val="dk1"/>
                </a:solidFill>
              </a:rPr>
              <a:t>“Attach PDF“ action - Which let’s you define a Jira issue to attach the exported PDF to as an attachment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rgbClr val="FF0000"/>
              </a:solidFill>
            </a:endParaRPr>
          </a:p>
          <a:p>
            <a:pPr indent="0" lvl="0" marL="0" rtl="0" algn="l">
              <a:spcBef>
                <a:spcPts val="0"/>
              </a:spcBef>
              <a:spcAft>
                <a:spcPts val="0"/>
              </a:spcAft>
              <a:buClr>
                <a:schemeClr val="dk1"/>
              </a:buClr>
              <a:buSzPts val="1100"/>
              <a:buFont typeface="Arial"/>
              <a:buNone/>
            </a:pPr>
            <a:r>
              <a:rPr lang="en-US" sz="1200">
                <a:solidFill>
                  <a:schemeClr val="dk1"/>
                </a:solidFill>
              </a:rPr>
              <a:t>Overall, Automation for Jira offers a friendly and straightforward interface to implement business automations in Jira.</a:t>
            </a:r>
            <a:endParaRPr sz="1200">
              <a:solidFill>
                <a:schemeClr val="dk1"/>
              </a:solidFill>
            </a:endParaRPr>
          </a:p>
          <a:p>
            <a:pPr indent="0" lvl="0" marL="0" rtl="0" algn="l">
              <a:spcBef>
                <a:spcPts val="0"/>
              </a:spcBef>
              <a:spcAft>
                <a:spcPts val="0"/>
              </a:spcAft>
              <a:buNone/>
            </a:pPr>
            <a:r>
              <a:t/>
            </a:r>
            <a:endParaRPr sz="1200"/>
          </a:p>
        </p:txBody>
      </p:sp>
      <p:sp>
        <p:nvSpPr>
          <p:cNvPr id="436" name="Google Shape;436;g3d95eb0061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345cb2ab56_1_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If your use case needs an alternative to defining user-friendly automation rules, then you have the option of writing your own automation logic in Groovy scripts.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ScriptRunner, a Jira app developed by Adaptavist, allows running these Groovy scripts as workflow post-functions, services (periodic jobs) and in many other extension points.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The advantages and disadvantages are similar to the ones we mentioned at the templates.</a:t>
            </a:r>
            <a:endParaRPr sz="1200"/>
          </a:p>
          <a:p>
            <a:pPr indent="0" lvl="0" marL="0" rtl="0" algn="l">
              <a:spcBef>
                <a:spcPts val="0"/>
              </a:spcBef>
              <a:spcAft>
                <a:spcPts val="0"/>
              </a:spcAft>
              <a:buNone/>
            </a:pPr>
            <a:r>
              <a:rPr lang="en-US" sz="1200"/>
              <a:t>Scripts are flexible, but you need to write or at least manade code.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The good news is that </a:t>
            </a:r>
            <a:r>
              <a:rPr lang="en-US" sz="1200"/>
              <a:t>similarly</a:t>
            </a:r>
            <a:r>
              <a:rPr lang="en-US" sz="1200"/>
              <a:t> to our templates, you can find </a:t>
            </a:r>
            <a:r>
              <a:rPr lang="en-US" sz="1200">
                <a:solidFill>
                  <a:schemeClr val="dk1"/>
                </a:solidFill>
              </a:rPr>
              <a:t>complete working code examples in the Better PDF Exporter section of the ScriptRunner documentation. You can just copy and paste these.</a:t>
            </a:r>
            <a:endParaRPr sz="1200">
              <a:solidFill>
                <a:schemeClr val="dk1"/>
              </a:solidFill>
            </a:endParaRPr>
          </a:p>
          <a:p>
            <a:pPr indent="0" lvl="0" marL="0" rtl="0" algn="l">
              <a:spcBef>
                <a:spcPts val="0"/>
              </a:spcBef>
              <a:spcAft>
                <a:spcPts val="0"/>
              </a:spcAft>
              <a:buNone/>
            </a:pPr>
            <a:r>
              <a:rPr lang="en-US" sz="1200">
                <a:solidFill>
                  <a:schemeClr val="dk1"/>
                </a:solidFill>
              </a:rPr>
              <a:t>So, if you are comfortable with managing short Groovy snippets or you require more flexibility than what the automation rules offer, we strongly suggest checking out ScriptRunner.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US" sz="1200"/>
              <a:t>--------------------------------------------</a:t>
            </a:r>
            <a:endParaRPr sz="1200"/>
          </a:p>
          <a:p>
            <a:pPr indent="0" lvl="0" marL="0" rtl="0" algn="l">
              <a:spcBef>
                <a:spcPts val="0"/>
              </a:spcBef>
              <a:spcAft>
                <a:spcPts val="0"/>
              </a:spcAft>
              <a:buNone/>
            </a:pPr>
            <a:r>
              <a:rPr lang="en-US" sz="1200"/>
              <a:t>Coding is difficult, right?</a:t>
            </a:r>
            <a:endParaRPr sz="1200"/>
          </a:p>
          <a:p>
            <a:pPr indent="0" lvl="0" marL="0" rtl="0" algn="l">
              <a:spcBef>
                <a:spcPts val="0"/>
              </a:spcBef>
              <a:spcAft>
                <a:spcPts val="0"/>
              </a:spcAft>
              <a:buNone/>
            </a:pPr>
            <a:r>
              <a:rPr lang="en-US" sz="1200"/>
              <a:t>Well, look at the code sample in the slide.</a:t>
            </a:r>
            <a:endParaRPr sz="1200"/>
          </a:p>
          <a:p>
            <a:pPr indent="0" lvl="0" marL="0" rtl="0" algn="l">
              <a:spcBef>
                <a:spcPts val="0"/>
              </a:spcBef>
              <a:spcAft>
                <a:spcPts val="0"/>
              </a:spcAft>
              <a:buNone/>
            </a:pPr>
            <a:r>
              <a:rPr lang="en-US" sz="1200"/>
              <a:t>Although the bottom part of the code didn’t fit the screenshot, you can implement a configurable workflow post-function that renders a PDF document from a template and the issue updated by the workflow, then email the file attached to a customizable email, in about 15-20 lines of code.</a:t>
            </a:r>
            <a:endParaRPr sz="1200"/>
          </a:p>
          <a:p>
            <a:pPr indent="0" lvl="0" marL="0" rtl="0" algn="l">
              <a:spcBef>
                <a:spcPts val="0"/>
              </a:spcBef>
              <a:spcAft>
                <a:spcPts val="0"/>
              </a:spcAft>
              <a:buNone/>
            </a:pPr>
            <a:r>
              <a:rPr lang="en-US" sz="1200"/>
              <a:t>Not that scary, right?</a:t>
            </a:r>
            <a:endParaRPr sz="1200"/>
          </a:p>
          <a:p>
            <a:pPr indent="0" lvl="0" marL="0" rtl="0" algn="l">
              <a:spcBef>
                <a:spcPts val="0"/>
              </a:spcBef>
              <a:spcAft>
                <a:spcPts val="0"/>
              </a:spcAft>
              <a:buNone/>
            </a:pPr>
            <a:r>
              <a:rPr lang="en-US" sz="1200">
                <a:solidFill>
                  <a:schemeClr val="dk1"/>
                </a:solidFill>
              </a:rPr>
              <a:t>And, here comes the real power of scripts, you can modify the logic in any way you can imagine.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So, if you are comfortable with managing short Groovy snippets or your requirements require more flexibility than what the automation rules offer, we strongly suggest checking out ScriptRunner. If you do so, you can find complete working code examples in the Better PDF Exporter documentation.</a:t>
            </a:r>
            <a:endParaRPr sz="1200">
              <a:solidFill>
                <a:schemeClr val="dk1"/>
              </a:solidFill>
            </a:endParaRPr>
          </a:p>
        </p:txBody>
      </p:sp>
      <p:sp>
        <p:nvSpPr>
          <p:cNvPr id="444" name="Google Shape;444;g345cb2ab56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3d95eb0061_1_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As I promised, a couple of more thoughts about our REST API. I’m gonna keep it</a:t>
            </a:r>
            <a:r>
              <a:rPr lang="en-US" sz="1200">
                <a:solidFill>
                  <a:schemeClr val="dk1"/>
                </a:solidFill>
              </a:rPr>
              <a:t> really short, but it belongs to the full picture.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First off, Better PDF Exporter REST API extends the standard Jira REST API by adding further endpoints to that.</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It also means that you can freely combine Better PDF Exporter REST calls with Jira REST calls.</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US" sz="1200">
                <a:solidFill>
                  <a:schemeClr val="dk1"/>
                </a:solidFill>
              </a:rPr>
              <a:t>In its current form, Better PDF Exporter offers two REST endpoints as you can see here.</a:t>
            </a:r>
            <a:endParaRPr sz="1200">
              <a:solidFill>
                <a:schemeClr val="dk1"/>
              </a:solidFill>
            </a:endParaRPr>
          </a:p>
          <a:p>
            <a:pPr indent="0" lvl="0" marL="0" rtl="0" algn="l">
              <a:spcBef>
                <a:spcPts val="0"/>
              </a:spcBef>
              <a:spcAft>
                <a:spcPts val="0"/>
              </a:spcAft>
              <a:buNone/>
            </a:pPr>
            <a:r>
              <a:rPr lang="en-US"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The first endpoint is for issues. It renders a PDF document by running the passed JQL and merging the resulted issues with the PDF template specified by the PDF view ID.</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US" sz="1200">
                <a:solidFill>
                  <a:schemeClr val="dk1"/>
                </a:solidFill>
              </a:rPr>
              <a:t>In the first example, the view with the ID 7 will merge its template with the issue DEMO-4.</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US" sz="1200">
                <a:solidFill>
                  <a:schemeClr val="dk1"/>
                </a:solidFill>
              </a:rPr>
              <a:t>In the second example, the same view is asked to merge its template with all issue of the DEMO project, but not more than 100.</a:t>
            </a:r>
            <a:endParaRPr sz="1200">
              <a:solidFill>
                <a:schemeClr val="dk1"/>
              </a:solidFill>
            </a:endParaRPr>
          </a:p>
          <a:p>
            <a:pPr indent="0" lvl="0" marL="0" rtl="0" algn="l">
              <a:spcBef>
                <a:spcPts val="0"/>
              </a:spcBef>
              <a:spcAft>
                <a:spcPts val="0"/>
              </a:spcAft>
              <a:buClr>
                <a:srgbClr val="000000"/>
              </a:buClr>
              <a:buSzPts val="1100"/>
              <a:buFont typeface="Arial"/>
              <a:buNone/>
            </a:pPr>
            <a:r>
              <a:rPr lang="en-US"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The second endpoint is for dashboards. It renders a PDF document from the passed view and the passed dashboard ID.</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US" sz="1200">
                <a:solidFill>
                  <a:schemeClr val="dk1"/>
                </a:solidFill>
              </a:rPr>
              <a:t>The example will render the view with the ID 10 with the dashboard with the ID 10100.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It is really that simple.</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You can use it for a million things, calling it from an external system, automation script, etc.</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If you want to read more on this, you find everything in our documentation’s API section.</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Finally, let’s see our REST API in short.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First off, please note that the </a:t>
            </a:r>
            <a:r>
              <a:rPr lang="en-US" sz="1200"/>
              <a:t>Better PDF Exporter</a:t>
            </a:r>
            <a:r>
              <a:rPr lang="en-US" sz="1200"/>
              <a:t> REST API extends the standard Jira REST API by adding further endpoints to that.</a:t>
            </a:r>
            <a:endParaRPr sz="1200"/>
          </a:p>
          <a:p>
            <a:pPr indent="0" lvl="0" marL="0" rtl="0" algn="l">
              <a:spcBef>
                <a:spcPts val="0"/>
              </a:spcBef>
              <a:spcAft>
                <a:spcPts val="0"/>
              </a:spcAft>
              <a:buNone/>
            </a:pPr>
            <a:r>
              <a:rPr lang="en-US" sz="1200"/>
              <a:t>It also means that you can freely combine </a:t>
            </a:r>
            <a:r>
              <a:rPr lang="en-US" sz="1200"/>
              <a:t>Better PDF Exporter</a:t>
            </a:r>
            <a:r>
              <a:rPr lang="en-US" sz="1200"/>
              <a:t> REST call with REST calls.</a:t>
            </a:r>
            <a:endParaRPr sz="1200"/>
          </a:p>
          <a:p>
            <a:pPr indent="0" lvl="0" marL="0" rtl="0" algn="l">
              <a:spcBef>
                <a:spcPts val="0"/>
              </a:spcBef>
              <a:spcAft>
                <a:spcPts val="0"/>
              </a:spcAft>
              <a:buNone/>
            </a:pPr>
            <a:r>
              <a:rPr lang="en-US" sz="1200"/>
              <a:t>Most typically, you login to the REST API and give the authentication context (current user and their permissions) also for the </a:t>
            </a:r>
            <a:r>
              <a:rPr lang="en-US" sz="1200"/>
              <a:t>Better PDF Exporter</a:t>
            </a:r>
            <a:r>
              <a:rPr lang="en-US" sz="1200"/>
              <a:t> REST API.</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Our REST API is fully standard, so if you have ever worked with any REST API, it will sound very familiar to you.</a:t>
            </a:r>
            <a:endParaRPr sz="1200"/>
          </a:p>
          <a:p>
            <a:pPr indent="0" lvl="0" marL="0" rtl="0" algn="l">
              <a:spcBef>
                <a:spcPts val="0"/>
              </a:spcBef>
              <a:spcAft>
                <a:spcPts val="0"/>
              </a:spcAft>
              <a:buNone/>
            </a:pPr>
            <a:r>
              <a:rPr lang="en-US" sz="1200"/>
              <a:t>If you never, believe me, it is super-easy to use.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In its current form, </a:t>
            </a:r>
            <a:r>
              <a:rPr lang="en-US" sz="1200"/>
              <a:t>Better PDF Exporter</a:t>
            </a:r>
            <a:r>
              <a:rPr lang="en-US" sz="1200"/>
              <a:t> offers two REST </a:t>
            </a:r>
            <a:r>
              <a:rPr lang="en-US" sz="1200"/>
              <a:t>endpoints</a:t>
            </a:r>
            <a:r>
              <a:rPr lang="en-US" sz="1200"/>
              <a:t> as shown in this slide.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The first endpoint renders a PDF document by running the passed JQL and merging the resulted issues with the PDF template specified by the ID of the PDF view.</a:t>
            </a:r>
            <a:endParaRPr sz="1200"/>
          </a:p>
          <a:p>
            <a:pPr indent="-304800" lvl="0" marL="457200" rtl="0" algn="l">
              <a:spcBef>
                <a:spcPts val="0"/>
              </a:spcBef>
              <a:spcAft>
                <a:spcPts val="0"/>
              </a:spcAft>
              <a:buSzPts val="1200"/>
              <a:buAutoNum type="arabicPeriod"/>
            </a:pPr>
            <a:r>
              <a:rPr lang="en-US" sz="1200"/>
              <a:t>In the first example, the view with the ID 7 will merge its template with the issue DEMO-4.</a:t>
            </a:r>
            <a:endParaRPr sz="1200"/>
          </a:p>
          <a:p>
            <a:pPr indent="-304800" lvl="0" marL="457200" rtl="0" algn="l">
              <a:spcBef>
                <a:spcPts val="0"/>
              </a:spcBef>
              <a:spcAft>
                <a:spcPts val="0"/>
              </a:spcAft>
              <a:buSzPts val="1200"/>
              <a:buAutoNum type="arabicPeriod"/>
            </a:pPr>
            <a:r>
              <a:rPr lang="en-US" sz="1200"/>
              <a:t>In the second example, the same view is asked to merge its template with all issue of the DEMO project, but not more than 100.</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The second endpoint renders a PDF document from the passed view and the passed dashboard ID.</a:t>
            </a:r>
            <a:endParaRPr sz="1200"/>
          </a:p>
          <a:p>
            <a:pPr indent="-304800" lvl="0" marL="457200" rtl="0" algn="l">
              <a:spcBef>
                <a:spcPts val="0"/>
              </a:spcBef>
              <a:spcAft>
                <a:spcPts val="0"/>
              </a:spcAft>
              <a:buSzPts val="1200"/>
              <a:buAutoNum type="arabicPeriod"/>
            </a:pPr>
            <a:r>
              <a:rPr lang="en-US" sz="1200"/>
              <a:t>The example will render the view with the ID 10 with the dashboard with the ID 10100.</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It is really that simple.</a:t>
            </a:r>
            <a:endParaRPr sz="1200"/>
          </a:p>
          <a:p>
            <a:pPr indent="0" lvl="0" marL="0" rtl="0" algn="l">
              <a:spcBef>
                <a:spcPts val="0"/>
              </a:spcBef>
              <a:spcAft>
                <a:spcPts val="0"/>
              </a:spcAft>
              <a:buNone/>
            </a:pPr>
            <a:r>
              <a:rPr lang="en-US" sz="1200"/>
              <a:t>You can use it for a million things, calling it from an external system, automation script, etc.</a:t>
            </a:r>
            <a:endParaRPr sz="1200"/>
          </a:p>
        </p:txBody>
      </p:sp>
      <p:sp>
        <p:nvSpPr>
          <p:cNvPr id="451" name="Google Shape;451;g3d95eb0061_1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657909b02_0_8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Now let’s see what integrations are available!</a:t>
            </a:r>
            <a:endParaRPr sz="12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460" name="Google Shape;460;g3657909b02_0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346b0c0c6c_0_2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We put great efforts into building out integrations.</a:t>
            </a:r>
            <a:endParaRPr sz="1200"/>
          </a:p>
          <a:p>
            <a:pPr indent="0" lvl="0" marL="0" rtl="0" algn="l">
              <a:spcBef>
                <a:spcPts val="0"/>
              </a:spcBef>
              <a:spcAft>
                <a:spcPts val="0"/>
              </a:spcAft>
              <a:buNone/>
            </a:pPr>
            <a:r>
              <a:rPr lang="en-US" sz="1200"/>
              <a:t>Obviously, it integrates with all Jira editions like </a:t>
            </a:r>
            <a:r>
              <a:rPr lang="en-US" sz="1200">
                <a:solidFill>
                  <a:srgbClr val="FF0000"/>
                </a:solidFill>
              </a:rPr>
              <a:t>&gt;&gt;NEXT&lt;&lt;  </a:t>
            </a:r>
            <a:r>
              <a:rPr lang="en-US" sz="1200"/>
              <a:t>Jira Core, </a:t>
            </a:r>
            <a:r>
              <a:rPr lang="en-US" sz="1200">
                <a:solidFill>
                  <a:srgbClr val="FF0000"/>
                </a:solidFill>
              </a:rPr>
              <a:t>&gt;&gt;NEXT&lt;&lt;  </a:t>
            </a:r>
            <a:r>
              <a:rPr lang="en-US" sz="1200"/>
              <a:t>Software and </a:t>
            </a:r>
            <a:r>
              <a:rPr lang="en-US" sz="1200">
                <a:solidFill>
                  <a:srgbClr val="FF0000"/>
                </a:solidFill>
              </a:rPr>
              <a:t>&gt;&gt;NEXT&lt;&lt; </a:t>
            </a:r>
            <a:r>
              <a:rPr lang="en-US" sz="1200"/>
              <a:t> Service Desk.</a:t>
            </a:r>
            <a:endParaRPr sz="1200"/>
          </a:p>
          <a:p>
            <a:pPr indent="0" lvl="0" marL="0" rtl="0" algn="l">
              <a:spcBef>
                <a:spcPts val="0"/>
              </a:spcBef>
              <a:spcAft>
                <a:spcPts val="0"/>
              </a:spcAft>
              <a:buNone/>
            </a:pPr>
            <a:r>
              <a:rPr lang="en-US" sz="1200"/>
              <a:t>As for deployment options, it supports the Jira Server and Data Center and it’s not a secret that we are currently working on a version for Jira Cloud.</a:t>
            </a:r>
            <a:endParaRPr sz="1200"/>
          </a:p>
          <a:p>
            <a:pPr indent="0" lvl="0" marL="0" rtl="0" algn="l">
              <a:spcBef>
                <a:spcPts val="0"/>
              </a:spcBef>
              <a:spcAft>
                <a:spcPts val="0"/>
              </a:spcAft>
              <a:buNone/>
            </a:pPr>
            <a:r>
              <a:t/>
            </a:r>
            <a:endParaRPr sz="1200"/>
          </a:p>
        </p:txBody>
      </p:sp>
      <p:sp>
        <p:nvSpPr>
          <p:cNvPr id="472" name="Google Shape;472;g346b0c0c6c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g3d95eb0061_3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Furthermore, we build integrations with the most popular Jira apps. These apps complement our functionality in a very logical and useful way, and we also build integrations with apps that were demanded by our customers.</a:t>
            </a:r>
            <a:endParaRPr sz="1200">
              <a:solidFill>
                <a:schemeClr val="dk1"/>
              </a:solidFill>
            </a:endParaRPr>
          </a:p>
          <a:p>
            <a:pPr indent="0" lvl="0" marL="0" rtl="0" algn="l">
              <a:spcBef>
                <a:spcPts val="0"/>
              </a:spcBef>
              <a:spcAft>
                <a:spcPts val="0"/>
              </a:spcAft>
              <a:buClr>
                <a:schemeClr val="dk1"/>
              </a:buClr>
              <a:buSzPts val="1100"/>
              <a:buFont typeface="Arial"/>
              <a:buNone/>
            </a:pPr>
            <a:r>
              <a:rPr lang="en-US" sz="1200">
                <a:solidFill>
                  <a:schemeClr val="dk1"/>
                </a:solidFill>
              </a:rPr>
              <a:t>It means that with Better PDF Exporter you can export your Insight assets, Zephyr tests, Gliffy diagrams or create Tempo Timesheet reports easily, just to mention a few.</a:t>
            </a:r>
            <a:endParaRPr sz="1200"/>
          </a:p>
        </p:txBody>
      </p:sp>
      <p:sp>
        <p:nvSpPr>
          <p:cNvPr id="481" name="Google Shape;481;g3d95eb0061_3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And with that, I would like to thank you for your attention and encourage you to reach out to me with any questions or comments, using my email you see on the screen.</a:t>
            </a:r>
            <a:endParaRPr sz="1200"/>
          </a:p>
          <a:p>
            <a:pPr indent="0" lvl="0" marL="0" rtl="0" algn="l">
              <a:spcBef>
                <a:spcPts val="0"/>
              </a:spcBef>
              <a:spcAft>
                <a:spcPts val="0"/>
              </a:spcAft>
              <a:buClr>
                <a:schemeClr val="dk1"/>
              </a:buClr>
              <a:buSzPts val="1100"/>
              <a:buFont typeface="Arial"/>
              <a:buNone/>
            </a:pPr>
            <a:r>
              <a:rPr lang="en-US" sz="1200">
                <a:solidFill>
                  <a:schemeClr val="dk1"/>
                </a:solidFill>
              </a:rPr>
              <a:t> </a:t>
            </a:r>
            <a:r>
              <a:rPr lang="en-US" sz="1200">
                <a:solidFill>
                  <a:srgbClr val="FF0000"/>
                </a:solidFill>
              </a:rPr>
              <a:t>&gt;&gt;NEXT&lt;&lt;</a:t>
            </a:r>
            <a:endParaRPr sz="1200"/>
          </a:p>
        </p:txBody>
      </p:sp>
      <p:sp>
        <p:nvSpPr>
          <p:cNvPr id="507" name="Google Shape;50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3a4ccdb644_0_1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And if you liked what you heard, give our other apps a try as well. Those cover slightly different aspects of productivity for business users as well as developers.</a:t>
            </a:r>
            <a:endParaRPr sz="1200"/>
          </a:p>
          <a:p>
            <a:pPr indent="0" lvl="0" marL="0" rtl="0" algn="l">
              <a:spcBef>
                <a:spcPts val="0"/>
              </a:spcBef>
              <a:spcAft>
                <a:spcPts val="0"/>
              </a:spcAft>
              <a:buNone/>
            </a:pPr>
            <a:r>
              <a:rPr lang="en-US" sz="1200"/>
              <a:t>Better Excel Exporter is very similar to what you just heard, but instead of PDF, it exports your Jira data to real Excel files.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Archiving Plugin is a Content Lifecycle Management app for Confluence, mainly for large instances. It helps keeping Confluence content always up-to-date and streamlined.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Commit Policy Plugin helps developers be more productive and compliant. The app verifies commits against configurable rules, so the </a:t>
            </a:r>
            <a:r>
              <a:rPr lang="en-US" sz="1200">
                <a:solidFill>
                  <a:schemeClr val="dk1"/>
                </a:solidFill>
              </a:rPr>
              <a:t>code change history is always consistent and easy to follow.</a:t>
            </a:r>
            <a:endParaRPr sz="1200">
              <a:solidFill>
                <a:srgbClr val="BF9000"/>
              </a:solidFill>
            </a:endParaRPr>
          </a:p>
        </p:txBody>
      </p:sp>
      <p:sp>
        <p:nvSpPr>
          <p:cNvPr id="515" name="Google Shape;515;g3a4ccdb644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657909b02_0_2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Let’s get started with exporting a single issue!</a:t>
            </a:r>
            <a:endParaRPr sz="1200">
              <a:solidFill>
                <a:schemeClr val="dk1"/>
              </a:solidFill>
            </a:endParaRPr>
          </a:p>
          <a:p>
            <a:pPr indent="0" lvl="0" marL="0" rtl="0" algn="l">
              <a:spcBef>
                <a:spcPts val="0"/>
              </a:spcBef>
              <a:spcAft>
                <a:spcPts val="0"/>
              </a:spcAft>
              <a:buNone/>
            </a:pPr>
            <a:r>
              <a:t/>
            </a:r>
            <a:endParaRPr sz="1500">
              <a:solidFill>
                <a:schemeClr val="dk1"/>
              </a:solidFill>
            </a:endParaRPr>
          </a:p>
        </p:txBody>
      </p:sp>
      <p:sp>
        <p:nvSpPr>
          <p:cNvPr id="96" name="Google Shape;96;g3657909b02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1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After you install the app, your Export menu in Jira will be extended with additional options added by </a:t>
            </a:r>
            <a:r>
              <a:rPr lang="en-US" sz="1200"/>
              <a:t>Better PDF Exporter</a:t>
            </a:r>
            <a:r>
              <a:rPr lang="en-US" sz="1200"/>
              <a:t>.</a:t>
            </a:r>
            <a:endParaRPr sz="1200"/>
          </a:p>
          <a:p>
            <a:pPr indent="0" lvl="0" marL="0" rtl="0" algn="l">
              <a:spcBef>
                <a:spcPts val="0"/>
              </a:spcBef>
              <a:spcAft>
                <a:spcPts val="0"/>
              </a:spcAft>
              <a:buNone/>
            </a:pPr>
            <a:r>
              <a:rPr lang="en-US" sz="1200">
                <a:solidFill>
                  <a:srgbClr val="FF0000"/>
                </a:solidFill>
              </a:rPr>
              <a:t>&gt;&gt;NEXT&lt;&lt;</a:t>
            </a:r>
            <a:endParaRPr sz="1200"/>
          </a:p>
          <a:p>
            <a:pPr indent="0" lvl="0" marL="0" rtl="0" algn="l">
              <a:spcBef>
                <a:spcPts val="0"/>
              </a:spcBef>
              <a:spcAft>
                <a:spcPts val="0"/>
              </a:spcAft>
              <a:buNone/>
            </a:pPr>
            <a:r>
              <a:rPr lang="en-US" sz="1200"/>
              <a:t>As you are looking at this Issue, the export options appear</a:t>
            </a:r>
            <a:r>
              <a:rPr lang="en-US" sz="1200"/>
              <a:t> on the existing user interface, that you are familiar with already.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That’s because seamless User Experience is a key design goal. Ideally, you should not be able to notice the difference between a core Jira feature and an app feature. We wanted to fit PDF exporting into the Jira interface as frictionlessly as possible.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These export menu options are also called PDF views (technical name), and we will talk about it in a few minutes.</a:t>
            </a:r>
            <a:endParaRPr sz="1200"/>
          </a:p>
        </p:txBody>
      </p:sp>
      <p:sp>
        <p:nvSpPr>
          <p:cNvPr id="108" name="Google Shape;10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3d95eb0061_0_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If you choose to export a single issue, by selecting one of the export options, you’ll get a PDF exported into your browser window.</a:t>
            </a:r>
            <a:endParaRPr sz="1200"/>
          </a:p>
          <a:p>
            <a:pPr indent="0" lvl="0" marL="0" rtl="0" algn="l">
              <a:spcBef>
                <a:spcPts val="0"/>
              </a:spcBef>
              <a:spcAft>
                <a:spcPts val="0"/>
              </a:spcAft>
              <a:buNone/>
            </a:pPr>
            <a:r>
              <a:rPr lang="en-US" sz="1200">
                <a:solidFill>
                  <a:srgbClr val="FF0000"/>
                </a:solidFill>
              </a:rPr>
              <a:t>&gt;&gt;NEXT&lt;&lt;</a:t>
            </a:r>
            <a:endParaRPr sz="1200"/>
          </a:p>
          <a:p>
            <a:pPr indent="0" lvl="0" marL="0" rtl="0" algn="l">
              <a:spcBef>
                <a:spcPts val="0"/>
              </a:spcBef>
              <a:spcAft>
                <a:spcPts val="0"/>
              </a:spcAft>
              <a:buNone/>
            </a:pPr>
            <a:r>
              <a:rPr lang="en-US" sz="1200"/>
              <a:t>Better PDF Exporter</a:t>
            </a:r>
            <a:r>
              <a:rPr lang="en-US" sz="1200"/>
              <a:t> will export all system fields and it also supports custom fields, </a:t>
            </a:r>
            <a:r>
              <a:rPr lang="en-US" sz="1200">
                <a:solidFill>
                  <a:srgbClr val="FF0000"/>
                </a:solidFill>
              </a:rPr>
              <a:t>&gt;&gt;NEXT&lt;&lt;</a:t>
            </a:r>
            <a:r>
              <a:rPr lang="en-US" sz="1200">
                <a:solidFill>
                  <a:schemeClr val="dk1"/>
                </a:solidFill>
              </a:rPr>
              <a:t> the exported PDF </a:t>
            </a:r>
            <a:r>
              <a:rPr lang="en-US" sz="1200"/>
              <a:t>will also</a:t>
            </a:r>
            <a:r>
              <a:rPr lang="en-US" sz="1200"/>
              <a:t> hold images or other files types attached </a:t>
            </a:r>
            <a:r>
              <a:rPr lang="en-US" sz="1200">
                <a:solidFill>
                  <a:srgbClr val="FF0000"/>
                </a:solidFill>
              </a:rPr>
              <a:t>&gt;&gt;NEXT&lt;&lt;</a:t>
            </a:r>
            <a:r>
              <a:rPr lang="en-US" sz="1200">
                <a:solidFill>
                  <a:schemeClr val="dk1"/>
                </a:solidFill>
              </a:rPr>
              <a:t> </a:t>
            </a:r>
            <a:r>
              <a:rPr lang="en-US" sz="1200"/>
              <a:t> to the issue. These attachments just get embedded in the PDF.</a:t>
            </a:r>
            <a:endParaRPr sz="1200"/>
          </a:p>
          <a:p>
            <a:pPr indent="0" lvl="0" marL="0" rtl="0" algn="l">
              <a:spcBef>
                <a:spcPts val="0"/>
              </a:spcBef>
              <a:spcAft>
                <a:spcPts val="0"/>
              </a:spcAft>
              <a:buClr>
                <a:schemeClr val="dk1"/>
              </a:buClr>
              <a:buSzPts val="1100"/>
              <a:buFont typeface="Arial"/>
              <a:buNone/>
            </a:pPr>
            <a:r>
              <a:rPr lang="en-US" sz="1200">
                <a:solidFill>
                  <a:srgbClr val="FF0000"/>
                </a:solidFill>
              </a:rPr>
              <a:t>&gt;&gt;NEXT&lt;&lt;</a:t>
            </a:r>
            <a:endParaRPr sz="1200">
              <a:solidFill>
                <a:schemeClr val="dk1"/>
              </a:solidFill>
            </a:endParaRPr>
          </a:p>
          <a:p>
            <a:pPr indent="0" lvl="0" marL="0" rtl="0" algn="l">
              <a:spcBef>
                <a:spcPts val="0"/>
              </a:spcBef>
              <a:spcAft>
                <a:spcPts val="0"/>
              </a:spcAft>
              <a:buNone/>
            </a:pPr>
            <a:r>
              <a:rPr lang="en-US" sz="1200"/>
              <a:t>You also have your issue links exported, and the issue description and comments, keeping all rich formatting it had on the web.</a:t>
            </a:r>
            <a:endParaRPr sz="1200"/>
          </a:p>
          <a:p>
            <a:pPr indent="0" lvl="0" marL="0" rtl="0" algn="l">
              <a:spcBef>
                <a:spcPts val="0"/>
              </a:spcBef>
              <a:spcAft>
                <a:spcPts val="0"/>
              </a:spcAft>
              <a:buNone/>
            </a:pPr>
            <a:r>
              <a:rPr lang="en-US" sz="1200"/>
              <a:t>You could export fields that are managed by other apps. So if you have a Gliffy diagram, or a Table Grid Editor section, your PDF will have that, too. I’ll talk more about integrations a bit later.</a:t>
            </a:r>
            <a:endParaRPr sz="1200"/>
          </a:p>
          <a:p>
            <a:pPr indent="0" lvl="0" marL="0" rtl="0" algn="l">
              <a:spcBef>
                <a:spcPts val="0"/>
              </a:spcBef>
              <a:spcAft>
                <a:spcPts val="0"/>
              </a:spcAft>
              <a:buNone/>
            </a:pPr>
            <a:r>
              <a:rPr lang="en-US" sz="1200"/>
              <a:t>Let me also note here, that this example was created with the most basic template that exists.</a:t>
            </a:r>
            <a:endParaRPr sz="1200"/>
          </a:p>
          <a:p>
            <a:pPr indent="0" lvl="0" marL="0" rtl="0" algn="l">
              <a:spcBef>
                <a:spcPts val="0"/>
              </a:spcBef>
              <a:spcAft>
                <a:spcPts val="0"/>
              </a:spcAft>
              <a:buNone/>
            </a:pPr>
            <a:r>
              <a:rPr lang="en-US" sz="1200"/>
              <a:t>It can be customized to support literally any layout.</a:t>
            </a:r>
            <a:endParaRPr sz="1200"/>
          </a:p>
          <a:p>
            <a:pPr indent="0" lvl="0" marL="0" rtl="0" algn="l">
              <a:spcBef>
                <a:spcPts val="0"/>
              </a:spcBef>
              <a:spcAft>
                <a:spcPts val="0"/>
              </a:spcAft>
              <a:buNone/>
            </a:pPr>
            <a:r>
              <a:rPr lang="en-US" sz="1200"/>
              <a:t>You can add or remove content sections, change the look of the PDF by adding your own branding, for instance.</a:t>
            </a:r>
            <a:endParaRPr sz="1200"/>
          </a:p>
        </p:txBody>
      </p:sp>
      <p:sp>
        <p:nvSpPr>
          <p:cNvPr id="116" name="Google Shape;116;g3d95eb006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6565b420b_0_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PDF exporting also works with other Jira applications, like Jira Software or Service Desk. This example is a single issue export again, but it demonstrates the integration with Jira Service Desk. </a:t>
            </a:r>
            <a:endParaRPr sz="1200">
              <a:solidFill>
                <a:schemeClr val="dk1"/>
              </a:solidFill>
            </a:endParaRPr>
          </a:p>
          <a:p>
            <a:pPr indent="0" lvl="0" marL="0" rtl="0" algn="l">
              <a:spcBef>
                <a:spcPts val="0"/>
              </a:spcBef>
              <a:spcAft>
                <a:spcPts val="0"/>
              </a:spcAft>
              <a:buNone/>
            </a:pPr>
            <a:r>
              <a:rPr lang="en-US" sz="1200">
                <a:solidFill>
                  <a:schemeClr val="dk1"/>
                </a:solidFill>
              </a:rPr>
              <a:t>It’s an export of a single Service Desk ticket.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On the PDF,  you have the Jira Core fields, </a:t>
            </a:r>
            <a:r>
              <a:rPr lang="en-US" sz="1200">
                <a:solidFill>
                  <a:srgbClr val="FF0000"/>
                </a:solidFill>
              </a:rPr>
              <a:t>&gt;&gt;NEXT&lt;&lt; </a:t>
            </a:r>
            <a:r>
              <a:rPr lang="en-US" sz="1200">
                <a:solidFill>
                  <a:schemeClr val="dk1"/>
                </a:solidFill>
              </a:rPr>
              <a:t>but also the custom fields coming from Service Desk, with request type and SLA information.</a:t>
            </a:r>
            <a:endParaRPr sz="1200">
              <a:solidFill>
                <a:schemeClr val="dk1"/>
              </a:solidFill>
            </a:endParaRPr>
          </a:p>
        </p:txBody>
      </p:sp>
      <p:sp>
        <p:nvSpPr>
          <p:cNvPr id="133" name="Google Shape;133;g36565b420b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3a6fc5936c_1_1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rPr>
              <a:t>You can decide to include more metadata into a PDF export, including </a:t>
            </a:r>
            <a:r>
              <a:rPr lang="en-US" sz="1200">
                <a:solidFill>
                  <a:srgbClr val="FF0000"/>
                </a:solidFill>
              </a:rPr>
              <a:t>&gt;&gt;NEXT&lt;&lt;</a:t>
            </a:r>
            <a:r>
              <a:rPr lang="en-US" sz="1200">
                <a:solidFill>
                  <a:schemeClr val="dk1"/>
                </a:solidFill>
              </a:rPr>
              <a:t> </a:t>
            </a:r>
            <a:r>
              <a:rPr lang="en-US" sz="1200">
                <a:solidFill>
                  <a:schemeClr val="dk1"/>
                </a:solidFill>
              </a:rPr>
              <a:t>sub-tasks, </a:t>
            </a:r>
            <a:r>
              <a:rPr lang="en-US" sz="1200">
                <a:solidFill>
                  <a:srgbClr val="FF0000"/>
                </a:solidFill>
              </a:rPr>
              <a:t>&gt;&gt;NEXT&lt;&lt;</a:t>
            </a:r>
            <a:r>
              <a:rPr lang="en-US" sz="1200">
                <a:solidFill>
                  <a:schemeClr val="dk1"/>
                </a:solidFill>
              </a:rPr>
              <a:t> </a:t>
            </a:r>
            <a:r>
              <a:rPr lang="en-US" sz="1200">
                <a:solidFill>
                  <a:schemeClr val="dk1"/>
                </a:solidFill>
              </a:rPr>
              <a:t>work logs, </a:t>
            </a:r>
            <a:r>
              <a:rPr lang="en-US" sz="1200">
                <a:solidFill>
                  <a:srgbClr val="FF0000"/>
                </a:solidFill>
              </a:rPr>
              <a:t>&gt;&gt;NEXT&lt;&lt;</a:t>
            </a:r>
            <a:r>
              <a:rPr lang="en-US" sz="1200">
                <a:solidFill>
                  <a:schemeClr val="dk1"/>
                </a:solidFill>
              </a:rPr>
              <a:t> </a:t>
            </a:r>
            <a:r>
              <a:rPr lang="en-US" sz="1200">
                <a:solidFill>
                  <a:schemeClr val="dk1"/>
                </a:solidFill>
              </a:rPr>
              <a:t>comments or even </a:t>
            </a:r>
            <a:r>
              <a:rPr lang="en-US" sz="1200">
                <a:solidFill>
                  <a:srgbClr val="FF0000"/>
                </a:solidFill>
              </a:rPr>
              <a:t>&gt;&gt;NEXT&lt;&lt;</a:t>
            </a:r>
            <a:r>
              <a:rPr lang="en-US" sz="1200">
                <a:solidFill>
                  <a:schemeClr val="dk1"/>
                </a:solidFill>
              </a:rPr>
              <a:t> the full history of an issue.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US" sz="1200">
                <a:solidFill>
                  <a:schemeClr val="dk1"/>
                </a:solidFill>
              </a:rPr>
              <a:t>The rule of thumb is that if the information is available in Jira or even in an external database or API, you can insert that into the PDF, too.</a:t>
            </a:r>
            <a:endParaRPr sz="1200">
              <a:solidFill>
                <a:schemeClr val="dk1"/>
              </a:solidFill>
            </a:endParaRPr>
          </a:p>
        </p:txBody>
      </p:sp>
      <p:sp>
        <p:nvSpPr>
          <p:cNvPr id="142" name="Google Shape;142;g3a6fc5936c_1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3a6fc5936c_1_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t>The PDF file format has this great ability to embed files and handle them as integral part of the document. </a:t>
            </a:r>
            <a:r>
              <a:rPr lang="en-US"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US" sz="1200"/>
              <a:t>You can take full advantage of this when exporting PDF documents from Jira, </a:t>
            </a:r>
            <a:r>
              <a:rPr lang="en-US" sz="1200">
                <a:solidFill>
                  <a:srgbClr val="FF0000"/>
                </a:solidFill>
              </a:rPr>
              <a:t>&gt;&gt;NEXT&lt;&lt;</a:t>
            </a:r>
            <a:r>
              <a:rPr lang="en-US" sz="1200">
                <a:solidFill>
                  <a:schemeClr val="dk1"/>
                </a:solidFill>
              </a:rPr>
              <a:t> </a:t>
            </a:r>
            <a:r>
              <a:rPr lang="en-US" sz="1200"/>
              <a:t>and embed issue attachments into your PDF. This is useful for a number of things, like embedding the logfile in a bug export, but especially important if you are using PDF export to archive Jira issues. That way you can move literally all issue data into a document management system for long-term storage.</a:t>
            </a:r>
            <a:endParaRPr sz="1200"/>
          </a:p>
          <a:p>
            <a:pPr indent="0" lvl="0" marL="0" rtl="0" algn="l">
              <a:spcBef>
                <a:spcPts val="0"/>
              </a:spcBef>
              <a:spcAft>
                <a:spcPts val="0"/>
              </a:spcAft>
              <a:buNone/>
            </a:pPr>
            <a:r>
              <a:t/>
            </a:r>
            <a:endParaRPr sz="1200"/>
          </a:p>
        </p:txBody>
      </p:sp>
      <p:sp>
        <p:nvSpPr>
          <p:cNvPr id="157" name="Google Shape;157;g3a6fc5936c_1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creen" showMasterSp="0">
  <p:cSld name="Title Screen">
    <p:bg>
      <p:bgPr>
        <a:solidFill>
          <a:schemeClr val="lt1"/>
        </a:solidFill>
      </p:bgPr>
    </p:bg>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0" l="0" r="0" t="0"/>
          <a:stretch/>
        </p:blipFill>
        <p:spPr>
          <a:xfrm>
            <a:off x="4231407" y="3544223"/>
            <a:ext cx="681187" cy="681187"/>
          </a:xfrm>
          <a:prstGeom prst="rect">
            <a:avLst/>
          </a:prstGeom>
          <a:noFill/>
          <a:ln>
            <a:noFill/>
          </a:ln>
        </p:spPr>
      </p:pic>
      <p:sp>
        <p:nvSpPr>
          <p:cNvPr id="9" name="Google Shape;9;p2"/>
          <p:cNvSpPr/>
          <p:nvPr>
            <p:ph idx="2" type="pic"/>
          </p:nvPr>
        </p:nvSpPr>
        <p:spPr>
          <a:xfrm>
            <a:off x="4231556" y="3544491"/>
            <a:ext cx="681000" cy="681000"/>
          </a:xfrm>
          <a:prstGeom prst="rect">
            <a:avLst/>
          </a:prstGeom>
          <a:no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10" name="Google Shape;10;p2"/>
          <p:cNvSpPr/>
          <p:nvPr/>
        </p:nvSpPr>
        <p:spPr>
          <a:xfrm>
            <a:off x="1397496" y="4348418"/>
            <a:ext cx="6348900" cy="176100"/>
          </a:xfrm>
          <a:prstGeom prst="rect">
            <a:avLst/>
          </a:prstGeom>
          <a:noFill/>
          <a:ln>
            <a:noFill/>
          </a:ln>
        </p:spPr>
        <p:txBody>
          <a:bodyPr anchorCtr="0" anchor="t" bIns="6700" lIns="6700" spcFirstLastPara="1" rIns="6700" wrap="square" tIns="6700">
            <a:noAutofit/>
          </a:bodyPr>
          <a:lstStyle/>
          <a:p>
            <a:pPr indent="0" lvl="0" marL="0" marR="0" rtl="0" algn="ctr">
              <a:lnSpc>
                <a:spcPct val="110000"/>
              </a:lnSpc>
              <a:spcBef>
                <a:spcPts val="0"/>
              </a:spcBef>
              <a:spcAft>
                <a:spcPts val="0"/>
              </a:spcAft>
              <a:buNone/>
            </a:pPr>
            <a:r>
              <a:rPr b="1" i="0" lang="en-US" sz="1100" u="none" cap="none" strike="noStrike">
                <a:solidFill>
                  <a:srgbClr val="FFFFFF"/>
                </a:solidFill>
                <a:latin typeface="Helvetica Neue"/>
                <a:ea typeface="Helvetica Neue"/>
                <a:cs typeface="Helvetica Neue"/>
                <a:sym typeface="Helvetica Neue"/>
              </a:rPr>
              <a:t>NAME  •  TITLE  •  COMPANY  •  @TWITTERHANDLE</a:t>
            </a:r>
            <a:endParaRPr sz="500"/>
          </a:p>
        </p:txBody>
      </p:sp>
      <p:sp>
        <p:nvSpPr>
          <p:cNvPr id="11" name="Google Shape;11;p2"/>
          <p:cNvSpPr txBox="1"/>
          <p:nvPr>
            <p:ph idx="1" type="body"/>
          </p:nvPr>
        </p:nvSpPr>
        <p:spPr>
          <a:xfrm>
            <a:off x="741164" y="1923789"/>
            <a:ext cx="7661700" cy="8550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FFFFFF"/>
              </a:buClr>
              <a:buSzPts val="3700"/>
              <a:buFont typeface="Arial"/>
              <a:buNone/>
              <a:defRPr b="0" i="0" sz="4900" u="none" cap="none" strike="noStrike">
                <a:solidFill>
                  <a:srgbClr val="FFFFFF"/>
                </a:solidFill>
                <a:latin typeface="Arial"/>
                <a:ea typeface="Arial"/>
                <a:cs typeface="Arial"/>
                <a:sym typeface="Arial"/>
              </a:defRPr>
            </a:lvl1pPr>
            <a:lvl2pPr indent="-228600" lvl="1" marL="9144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2pPr>
            <a:lvl3pPr indent="-228600" lvl="2" marL="13716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3pPr>
            <a:lvl4pPr indent="-228600" lvl="3" marL="18288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4pPr>
            <a:lvl5pPr indent="-228600" lvl="4" marL="22860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12" name="Google Shape;12;p2"/>
          <p:cNvPicPr preferRelativeResize="0"/>
          <p:nvPr/>
        </p:nvPicPr>
        <p:blipFill rotWithShape="1">
          <a:blip r:embed="rId3">
            <a:alphaModFix/>
          </a:blip>
          <a:srcRect b="0" l="0" r="0" t="0"/>
          <a:stretch/>
        </p:blipFill>
        <p:spPr>
          <a:xfrm>
            <a:off x="3854953" y="651882"/>
            <a:ext cx="1434093" cy="304915"/>
          </a:xfrm>
          <a:prstGeom prst="rect">
            <a:avLst/>
          </a:prstGeom>
          <a:noFill/>
          <a:ln>
            <a:noFill/>
          </a:ln>
        </p:spPr>
      </p:pic>
      <p:sp>
        <p:nvSpPr>
          <p:cNvPr id="13" name="Google Shape;13;p2"/>
          <p:cNvSpPr txBox="1"/>
          <p:nvPr>
            <p:ph idx="3" type="body"/>
          </p:nvPr>
        </p:nvSpPr>
        <p:spPr>
          <a:xfrm>
            <a:off x="842964" y="2778659"/>
            <a:ext cx="7458000" cy="4743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FFFFFF"/>
              </a:buClr>
              <a:buSzPts val="2000"/>
              <a:buFont typeface="Arial"/>
              <a:buNone/>
              <a:defRPr b="0" i="0" sz="2600" u="none" cap="none" strike="noStrike">
                <a:solidFill>
                  <a:srgbClr val="FFFFFF"/>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descr="midori-logo-graphic-128.png" id="14" name="Google Shape;14;p2"/>
          <p:cNvPicPr preferRelativeResize="0"/>
          <p:nvPr/>
        </p:nvPicPr>
        <p:blipFill rotWithShape="1">
          <a:blip r:embed="rId4">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Statement with Big White" showMasterSp="0">
  <p:cSld name="Half Statement with Big White">
    <p:spTree>
      <p:nvGrpSpPr>
        <p:cNvPr id="15" name="Shape 15"/>
        <p:cNvGrpSpPr/>
        <p:nvPr/>
      </p:nvGrpSpPr>
      <p:grpSpPr>
        <a:xfrm>
          <a:off x="0" y="0"/>
          <a:ext cx="0" cy="0"/>
          <a:chOff x="0" y="0"/>
          <a:chExt cx="0" cy="0"/>
        </a:xfrm>
      </p:grpSpPr>
      <p:sp>
        <p:nvSpPr>
          <p:cNvPr id="16" name="Google Shape;16;p3"/>
          <p:cNvSpPr/>
          <p:nvPr/>
        </p:nvSpPr>
        <p:spPr>
          <a:xfrm>
            <a:off x="4601184" y="0"/>
            <a:ext cx="4558200" cy="51435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164F86"/>
              </a:buClr>
              <a:buSzPts val="1400"/>
              <a:buFont typeface="Arial"/>
              <a:buNone/>
            </a:pPr>
            <a:r>
              <a:t/>
            </a:r>
            <a:endParaRPr b="0" i="0" sz="1400" u="none" cap="none" strike="noStrike">
              <a:solidFill>
                <a:srgbClr val="FFFFFF"/>
              </a:solidFill>
              <a:latin typeface="Helvetica Neue Light"/>
              <a:ea typeface="Helvetica Neue Light"/>
              <a:cs typeface="Helvetica Neue Light"/>
              <a:sym typeface="Helvetica Neue Light"/>
            </a:endParaRPr>
          </a:p>
        </p:txBody>
      </p:sp>
      <p:sp>
        <p:nvSpPr>
          <p:cNvPr id="17" name="Google Shape;17;p3"/>
          <p:cNvSpPr txBox="1"/>
          <p:nvPr>
            <p:ph idx="1" type="body"/>
          </p:nvPr>
        </p:nvSpPr>
        <p:spPr>
          <a:xfrm>
            <a:off x="4930705" y="590624"/>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18" name="Google Shape;18;p3"/>
          <p:cNvSpPr txBox="1"/>
          <p:nvPr>
            <p:ph idx="2" type="body"/>
          </p:nvPr>
        </p:nvSpPr>
        <p:spPr>
          <a:xfrm>
            <a:off x="4931592" y="1121427"/>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19" name="Google Shape;19;p3"/>
          <p:cNvSpPr txBox="1"/>
          <p:nvPr>
            <p:ph idx="3" type="body"/>
          </p:nvPr>
        </p:nvSpPr>
        <p:spPr>
          <a:xfrm>
            <a:off x="4930705" y="1982052"/>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20" name="Google Shape;20;p3"/>
          <p:cNvSpPr txBox="1"/>
          <p:nvPr>
            <p:ph idx="4" type="body"/>
          </p:nvPr>
        </p:nvSpPr>
        <p:spPr>
          <a:xfrm>
            <a:off x="4930705" y="3342818"/>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21" name="Google Shape;21;p3"/>
          <p:cNvSpPr txBox="1"/>
          <p:nvPr>
            <p:ph idx="5" type="body"/>
          </p:nvPr>
        </p:nvSpPr>
        <p:spPr>
          <a:xfrm>
            <a:off x="4931592" y="2482189"/>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22" name="Google Shape;22;p3"/>
          <p:cNvSpPr txBox="1"/>
          <p:nvPr>
            <p:ph idx="6" type="body"/>
          </p:nvPr>
        </p:nvSpPr>
        <p:spPr>
          <a:xfrm>
            <a:off x="4931592" y="3842955"/>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23" name="Google Shape;23;p3"/>
          <p:cNvSpPr txBox="1"/>
          <p:nvPr>
            <p:ph idx="7" type="body"/>
          </p:nvPr>
        </p:nvSpPr>
        <p:spPr>
          <a:xfrm>
            <a:off x="400645" y="279713"/>
            <a:ext cx="3704100" cy="4399800"/>
          </a:xfrm>
          <a:prstGeom prst="rect">
            <a:avLst/>
          </a:prstGeom>
          <a:noFill/>
          <a:ln>
            <a:noFill/>
          </a:ln>
        </p:spPr>
        <p:txBody>
          <a:bodyPr anchorCtr="0" anchor="ctr" bIns="34275" lIns="34275" spcFirstLastPara="1" rIns="34275" wrap="square" tIns="34275"/>
          <a:lstStyle>
            <a:lvl1pPr indent="-228600" lvl="0" marL="4572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1pPr>
            <a:lvl2pPr indent="-228600" lvl="1" marL="9144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2pPr>
            <a:lvl3pPr indent="-228600" lvl="2" marL="13716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3pPr>
            <a:lvl4pPr indent="-228600" lvl="3" marL="18288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4pPr>
            <a:lvl5pPr indent="-228600" lvl="4" marL="22860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24" name="Google Shape;24;p3"/>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 showMasterSp="0">
  <p:cSld name="Agenda ">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buckets" showMasterSp="0">
  <p:cSld name="Title + 3 buckets">
    <p:spTree>
      <p:nvGrpSpPr>
        <p:cNvPr id="27" name="Shape 27"/>
        <p:cNvGrpSpPr/>
        <p:nvPr/>
      </p:nvGrpSpPr>
      <p:grpSpPr>
        <a:xfrm>
          <a:off x="0" y="0"/>
          <a:ext cx="0" cy="0"/>
          <a:chOff x="0" y="0"/>
          <a:chExt cx="0" cy="0"/>
        </a:xfrm>
      </p:grpSpPr>
      <p:sp>
        <p:nvSpPr>
          <p:cNvPr id="28" name="Google Shape;28;p5"/>
          <p:cNvSpPr/>
          <p:nvPr>
            <p:ph idx="2" type="pic"/>
          </p:nvPr>
        </p:nvSpPr>
        <p:spPr>
          <a:xfrm>
            <a:off x="1020515"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29" name="Google Shape;29;p5"/>
          <p:cNvSpPr/>
          <p:nvPr>
            <p:ph idx="3" type="pic"/>
          </p:nvPr>
        </p:nvSpPr>
        <p:spPr>
          <a:xfrm>
            <a:off x="3913287"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0" name="Google Shape;30;p5"/>
          <p:cNvSpPr/>
          <p:nvPr>
            <p:ph idx="4" type="pic"/>
          </p:nvPr>
        </p:nvSpPr>
        <p:spPr>
          <a:xfrm>
            <a:off x="6770728"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1" name="Google Shape;31;p5"/>
          <p:cNvSpPr txBox="1"/>
          <p:nvPr>
            <p:ph idx="1" type="body"/>
          </p:nvPr>
        </p:nvSpPr>
        <p:spPr>
          <a:xfrm>
            <a:off x="283299" y="273160"/>
            <a:ext cx="7937100" cy="5001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400"/>
              </a:spcBef>
              <a:spcAft>
                <a:spcPts val="0"/>
              </a:spcAft>
              <a:buClr>
                <a:srgbClr val="58AEE1"/>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2" name="Google Shape;32;p5"/>
          <p:cNvSpPr txBox="1"/>
          <p:nvPr>
            <p:ph idx="5" type="body"/>
          </p:nvPr>
        </p:nvSpPr>
        <p:spPr>
          <a:xfrm>
            <a:off x="861771"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3" name="Google Shape;33;p5"/>
          <p:cNvSpPr txBox="1"/>
          <p:nvPr>
            <p:ph idx="6" type="body"/>
          </p:nvPr>
        </p:nvSpPr>
        <p:spPr>
          <a:xfrm>
            <a:off x="3744410"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4" name="Google Shape;34;p5"/>
          <p:cNvSpPr txBox="1"/>
          <p:nvPr>
            <p:ph idx="7" type="body"/>
          </p:nvPr>
        </p:nvSpPr>
        <p:spPr>
          <a:xfrm>
            <a:off x="6549696"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5" name="Google Shape;35;p5"/>
          <p:cNvSpPr txBox="1"/>
          <p:nvPr>
            <p:ph idx="8" type="body"/>
          </p:nvPr>
        </p:nvSpPr>
        <p:spPr>
          <a:xfrm>
            <a:off x="861771" y="3109805"/>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6" name="Google Shape;36;p5"/>
          <p:cNvSpPr txBox="1"/>
          <p:nvPr>
            <p:ph idx="9" type="body"/>
          </p:nvPr>
        </p:nvSpPr>
        <p:spPr>
          <a:xfrm>
            <a:off x="3728774" y="3109805"/>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37" name="Google Shape;37;p5"/>
          <p:cNvSpPr txBox="1"/>
          <p:nvPr>
            <p:ph idx="13" type="body"/>
          </p:nvPr>
        </p:nvSpPr>
        <p:spPr>
          <a:xfrm>
            <a:off x="6549820" y="3109946"/>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38" name="Google Shape;38;p5"/>
          <p:cNvPicPr preferRelativeResize="0"/>
          <p:nvPr/>
        </p:nvPicPr>
        <p:blipFill rotWithShape="1">
          <a:blip r:embed="rId3">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page screenshot with text" showMasterSp="0">
  <p:cSld name="Half page screenshot with text">
    <p:spTree>
      <p:nvGrpSpPr>
        <p:cNvPr id="39" name="Shape 39"/>
        <p:cNvGrpSpPr/>
        <p:nvPr/>
      </p:nvGrpSpPr>
      <p:grpSpPr>
        <a:xfrm>
          <a:off x="0" y="0"/>
          <a:ext cx="0" cy="0"/>
          <a:chOff x="0" y="0"/>
          <a:chExt cx="0" cy="0"/>
        </a:xfrm>
      </p:grpSpPr>
      <p:sp>
        <p:nvSpPr>
          <p:cNvPr id="40" name="Google Shape;40;p6"/>
          <p:cNvSpPr/>
          <p:nvPr>
            <p:ph idx="2" type="pic"/>
          </p:nvPr>
        </p:nvSpPr>
        <p:spPr>
          <a:xfrm>
            <a:off x="1800327" y="861538"/>
            <a:ext cx="6339000" cy="35658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1" name="Google Shape;41;p6"/>
          <p:cNvSpPr/>
          <p:nvPr>
            <p:ph idx="3" type="pic"/>
          </p:nvPr>
        </p:nvSpPr>
        <p:spPr>
          <a:xfrm>
            <a:off x="3369129" y="1943099"/>
            <a:ext cx="1480500" cy="1480500"/>
          </a:xfrm>
          <a:prstGeom prst="ellipse">
            <a:avLst/>
          </a:prstGeom>
          <a:blipFill rotWithShape="1">
            <a:blip r:embed="rId3">
              <a:alphaModFix/>
            </a:blip>
            <a:stretch>
              <a:fillRect b="0" l="0" r="0" t="0"/>
            </a:stretch>
          </a:blipFill>
          <a:ln>
            <a:noFill/>
          </a:ln>
          <a:effectLst>
            <a:outerShdw blurRad="241300" rotWithShape="0" algn="t" dir="5400000" dist="38100">
              <a:srgbClr val="000000">
                <a:alpha val="40000"/>
              </a:srgbClr>
            </a:outerShdw>
          </a:effectLst>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2" name="Google Shape;42;p6"/>
          <p:cNvSpPr/>
          <p:nvPr>
            <p:ph idx="4" type="pic"/>
          </p:nvPr>
        </p:nvSpPr>
        <p:spPr>
          <a:xfrm>
            <a:off x="5709813" y="2062673"/>
            <a:ext cx="2880300" cy="1419600"/>
          </a:xfrm>
          <a:prstGeom prst="rect">
            <a:avLst/>
          </a:prstGeom>
          <a:blipFill rotWithShape="1">
            <a:blip r:embed="rId4">
              <a:alphaModFix/>
            </a:blip>
            <a:stretch>
              <a:fillRect b="0" l="0" r="0" t="0"/>
            </a:stretch>
          </a:blipFill>
          <a:ln>
            <a:noFill/>
          </a:ln>
          <a:effectLst>
            <a:outerShdw blurRad="241300" rotWithShape="0" algn="t" dir="5400000" dist="38100">
              <a:srgbClr val="000000">
                <a:alpha val="40000"/>
              </a:srgbClr>
            </a:outerShdw>
          </a:effectLst>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3" name="Google Shape;43;p6"/>
          <p:cNvSpPr txBox="1"/>
          <p:nvPr>
            <p:ph idx="1" type="body"/>
          </p:nvPr>
        </p:nvSpPr>
        <p:spPr>
          <a:xfrm>
            <a:off x="355581" y="2914446"/>
            <a:ext cx="2257800" cy="5679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4" name="Google Shape;44;p6"/>
          <p:cNvSpPr txBox="1"/>
          <p:nvPr>
            <p:ph idx="5" type="body"/>
          </p:nvPr>
        </p:nvSpPr>
        <p:spPr>
          <a:xfrm>
            <a:off x="355581" y="2644379"/>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Light"/>
              <a:buNone/>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5" name="Google Shape;45;p6"/>
          <p:cNvSpPr txBox="1"/>
          <p:nvPr>
            <p:ph idx="6" type="body"/>
          </p:nvPr>
        </p:nvSpPr>
        <p:spPr>
          <a:xfrm>
            <a:off x="355581" y="1830820"/>
            <a:ext cx="2257800" cy="6966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6" name="Google Shape;46;p6"/>
          <p:cNvSpPr txBox="1"/>
          <p:nvPr>
            <p:ph idx="7" type="body"/>
          </p:nvPr>
        </p:nvSpPr>
        <p:spPr>
          <a:xfrm>
            <a:off x="355581" y="1560753"/>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Light"/>
              <a:buNone/>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7" name="Google Shape;47;p6"/>
          <p:cNvSpPr txBox="1"/>
          <p:nvPr>
            <p:ph idx="8" type="body"/>
          </p:nvPr>
        </p:nvSpPr>
        <p:spPr>
          <a:xfrm>
            <a:off x="355581" y="3965346"/>
            <a:ext cx="2257800" cy="8934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8" name="Google Shape;48;p6"/>
          <p:cNvSpPr txBox="1"/>
          <p:nvPr>
            <p:ph idx="9" type="body"/>
          </p:nvPr>
        </p:nvSpPr>
        <p:spPr>
          <a:xfrm>
            <a:off x="355581" y="3672192"/>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Light"/>
              <a:buNone/>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49" name="Google Shape;49;p6"/>
          <p:cNvSpPr txBox="1"/>
          <p:nvPr>
            <p:ph idx="13" type="body"/>
          </p:nvPr>
        </p:nvSpPr>
        <p:spPr>
          <a:xfrm>
            <a:off x="283299" y="273160"/>
            <a:ext cx="7937100" cy="5001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400"/>
              </a:spcBef>
              <a:spcAft>
                <a:spcPts val="0"/>
              </a:spcAft>
              <a:buClr>
                <a:srgbClr val="58AEE1"/>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50" name="Google Shape;50;p6"/>
          <p:cNvPicPr preferRelativeResize="0"/>
          <p:nvPr/>
        </p:nvPicPr>
        <p:blipFill rotWithShape="1">
          <a:blip r:embed="rId5">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howMasterSp="0">
  <p:cSld name="Quote">
    <p:spTree>
      <p:nvGrpSpPr>
        <p:cNvPr id="51" name="Shape 51"/>
        <p:cNvGrpSpPr/>
        <p:nvPr/>
      </p:nvGrpSpPr>
      <p:grpSpPr>
        <a:xfrm>
          <a:off x="0" y="0"/>
          <a:ext cx="0" cy="0"/>
          <a:chOff x="0" y="0"/>
          <a:chExt cx="0" cy="0"/>
        </a:xfrm>
      </p:grpSpPr>
      <p:sp>
        <p:nvSpPr>
          <p:cNvPr id="52" name="Google Shape;52;p7"/>
          <p:cNvSpPr txBox="1"/>
          <p:nvPr>
            <p:ph idx="1" type="body"/>
          </p:nvPr>
        </p:nvSpPr>
        <p:spPr>
          <a:xfrm>
            <a:off x="1143000" y="1457325"/>
            <a:ext cx="6858000" cy="2228700"/>
          </a:xfrm>
          <a:prstGeom prst="rect">
            <a:avLst/>
          </a:prstGeom>
          <a:noFill/>
          <a:ln>
            <a:noFill/>
          </a:ln>
        </p:spPr>
        <p:txBody>
          <a:bodyPr anchorCtr="0" anchor="t" bIns="34275" lIns="34275" spcFirstLastPara="1" rIns="34275" wrap="square" tIns="34275"/>
          <a:lstStyle>
            <a:lvl1pPr indent="-228600" lvl="0" marL="457200" marR="0" rtl="0" algn="l">
              <a:lnSpc>
                <a:spcPct val="120000"/>
              </a:lnSpc>
              <a:spcBef>
                <a:spcPts val="800"/>
              </a:spcBef>
              <a:spcAft>
                <a:spcPts val="0"/>
              </a:spcAft>
              <a:buClr>
                <a:schemeClr val="dk1"/>
              </a:buClr>
              <a:buSzPts val="2000"/>
              <a:buFont typeface="Helvetica Neue Light"/>
              <a:buNone/>
              <a:defRPr b="0" i="0" sz="2700" u="none" cap="none" strike="noStrike">
                <a:solidFill>
                  <a:schemeClr val="dk1"/>
                </a:solidFill>
                <a:latin typeface="Helvetica Neue Light"/>
                <a:ea typeface="Helvetica Neue Light"/>
                <a:cs typeface="Helvetica Neue Light"/>
                <a:sym typeface="Helvetica Neue Light"/>
              </a:defRPr>
            </a:lvl1pPr>
            <a:lvl2pPr indent="-228600" lvl="1" marL="9144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2pPr>
            <a:lvl3pPr indent="-228600" lvl="2" marL="13716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3pPr>
            <a:lvl4pPr indent="-228600" lvl="3" marL="18288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4pPr>
            <a:lvl5pPr indent="-228600" lvl="4" marL="22860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53" name="Google Shape;53;p7"/>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utro" showMasterSp="0">
  <p:cSld name="Outro">
    <p:bg>
      <p:bgPr>
        <a:solidFill>
          <a:srgbClr val="FFFFFF"/>
        </a:solidFill>
      </p:bgPr>
    </p:bg>
    <p:spTree>
      <p:nvGrpSpPr>
        <p:cNvPr id="54" name="Shape 54"/>
        <p:cNvGrpSpPr/>
        <p:nvPr/>
      </p:nvGrpSpPr>
      <p:grpSpPr>
        <a:xfrm>
          <a:off x="0" y="0"/>
          <a:ext cx="0" cy="0"/>
          <a:chOff x="0" y="0"/>
          <a:chExt cx="0" cy="0"/>
        </a:xfrm>
      </p:grpSpPr>
      <p:sp>
        <p:nvSpPr>
          <p:cNvPr id="55" name="Google Shape;55;p8"/>
          <p:cNvSpPr/>
          <p:nvPr>
            <p:ph idx="2" type="pic"/>
          </p:nvPr>
        </p:nvSpPr>
        <p:spPr>
          <a:xfrm>
            <a:off x="4231556" y="3544491"/>
            <a:ext cx="681000" cy="6810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56" name="Google Shape;56;p8"/>
          <p:cNvSpPr txBox="1"/>
          <p:nvPr>
            <p:ph idx="1" type="body"/>
          </p:nvPr>
        </p:nvSpPr>
        <p:spPr>
          <a:xfrm>
            <a:off x="1638283" y="4376379"/>
            <a:ext cx="5867400" cy="342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205080"/>
              </a:buClr>
              <a:buSzPts val="800"/>
              <a:buFont typeface="Helvetica Neue"/>
              <a:buNone/>
              <a:defRPr b="1" i="0" sz="1100" u="none" cap="none" strike="noStrike">
                <a:solidFill>
                  <a:srgbClr val="205080"/>
                </a:solidFill>
                <a:latin typeface="Helvetica Neue"/>
                <a:ea typeface="Helvetica Neue"/>
                <a:cs typeface="Helvetica Neue"/>
                <a:sym typeface="Helvetica Neue"/>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57" name="Google Shape;57;p8"/>
          <p:cNvSpPr txBox="1"/>
          <p:nvPr>
            <p:ph type="title"/>
          </p:nvPr>
        </p:nvSpPr>
        <p:spPr>
          <a:xfrm>
            <a:off x="457200" y="1805529"/>
            <a:ext cx="8229600" cy="857400"/>
          </a:xfrm>
          <a:prstGeom prst="rect">
            <a:avLst/>
          </a:prstGeom>
          <a:noFill/>
          <a:ln>
            <a:noFill/>
          </a:ln>
        </p:spPr>
        <p:txBody>
          <a:bodyPr anchorCtr="0" anchor="t" bIns="34275" lIns="34275" spcFirstLastPara="1" rIns="34275" wrap="square" tIns="34275"/>
          <a:lstStyle>
            <a:lvl1pPr indent="0" lvl="0" marL="0" marR="0" rtl="0" algn="ctr">
              <a:spcBef>
                <a:spcPts val="0"/>
              </a:spcBef>
              <a:spcAft>
                <a:spcPts val="0"/>
              </a:spcAft>
              <a:buSzPts val="500"/>
              <a:buNone/>
              <a:defRPr b="0" i="0" sz="4900" u="none" cap="none" strike="noStrike">
                <a:solidFill>
                  <a:srgbClr val="205080"/>
                </a:solidFill>
                <a:latin typeface="Arial"/>
                <a:ea typeface="Arial"/>
                <a:cs typeface="Arial"/>
                <a:sym typeface="Arial"/>
              </a:defRPr>
            </a:lvl1pPr>
            <a:lvl2pPr indent="88900" lvl="1"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2pPr>
            <a:lvl3pPr indent="177800" lvl="2"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3pPr>
            <a:lvl4pPr indent="254000" lvl="3"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4pPr>
            <a:lvl5pPr indent="342900" lvl="4"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5pPr>
            <a:lvl6pPr indent="431800" lvl="5"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6pPr>
            <a:lvl7pPr indent="520700" lvl="6"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7pPr>
            <a:lvl8pPr indent="596900" lvl="7"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8pPr>
            <a:lvl9pPr indent="685800" lvl="8"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8615889" y="4653239"/>
            <a:ext cx="300037" cy="2714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7.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8.png"/><Relationship Id="rId4" Type="http://schemas.openxmlformats.org/officeDocument/2006/relationships/image" Target="../media/image54.png"/><Relationship Id="rId5"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64.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4.png"/><Relationship Id="rId8"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3.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72.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7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6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44.png"/><Relationship Id="rId5"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3.png"/><Relationship Id="rId4" Type="http://schemas.openxmlformats.org/officeDocument/2006/relationships/image" Target="../media/image47.png"/><Relationship Id="rId11" Type="http://schemas.openxmlformats.org/officeDocument/2006/relationships/image" Target="../media/image49.png"/><Relationship Id="rId10" Type="http://schemas.openxmlformats.org/officeDocument/2006/relationships/image" Target="../media/image60.png"/><Relationship Id="rId9"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38.png"/><Relationship Id="rId7" Type="http://schemas.openxmlformats.org/officeDocument/2006/relationships/image" Target="../media/image46.png"/><Relationship Id="rId8"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52.png"/><Relationship Id="rId4" Type="http://schemas.openxmlformats.org/officeDocument/2006/relationships/image" Target="../media/image57.png"/><Relationship Id="rId5" Type="http://schemas.openxmlformats.org/officeDocument/2006/relationships/image" Target="../media/image55.png"/><Relationship Id="rId6"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alpha val="0"/>
          </a:schemeClr>
        </a:solidFill>
      </p:bgPr>
    </p:bg>
    <p:spTree>
      <p:nvGrpSpPr>
        <p:cNvPr id="61" name="Shape 61"/>
        <p:cNvGrpSpPr/>
        <p:nvPr/>
      </p:nvGrpSpPr>
      <p:grpSpPr>
        <a:xfrm>
          <a:off x="0" y="0"/>
          <a:ext cx="0" cy="0"/>
          <a:chOff x="0" y="0"/>
          <a:chExt cx="0" cy="0"/>
        </a:xfrm>
      </p:grpSpPr>
      <p:sp>
        <p:nvSpPr>
          <p:cNvPr id="62" name="Google Shape;62;p9"/>
          <p:cNvSpPr txBox="1"/>
          <p:nvPr>
            <p:ph idx="1" type="body"/>
          </p:nvPr>
        </p:nvSpPr>
        <p:spPr>
          <a:xfrm>
            <a:off x="785838" y="1877881"/>
            <a:ext cx="7572300" cy="1054500"/>
          </a:xfrm>
          <a:prstGeom prst="rect">
            <a:avLst/>
          </a:prstGeom>
          <a:noFill/>
          <a:ln>
            <a:noFill/>
          </a:ln>
        </p:spPr>
        <p:txBody>
          <a:bodyPr anchorCtr="0" anchor="t" bIns="17150" lIns="34275" spcFirstLastPara="1" rIns="34275" wrap="square" tIns="1715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chemeClr val="lt1"/>
                </a:solidFill>
                <a:latin typeface="Roboto"/>
                <a:ea typeface="Roboto"/>
                <a:cs typeface="Roboto"/>
                <a:sym typeface="Roboto"/>
              </a:rPr>
              <a:t>How to export custom PDF documents</a:t>
            </a:r>
            <a:br>
              <a:rPr b="1" lang="en-US" sz="2300">
                <a:solidFill>
                  <a:schemeClr val="lt1"/>
                </a:solidFill>
                <a:latin typeface="Roboto"/>
                <a:ea typeface="Roboto"/>
                <a:cs typeface="Roboto"/>
                <a:sym typeface="Roboto"/>
              </a:rPr>
            </a:br>
            <a:r>
              <a:rPr b="1" lang="en-US" sz="2300">
                <a:solidFill>
                  <a:schemeClr val="lt1"/>
                </a:solidFill>
                <a:latin typeface="Roboto"/>
                <a:ea typeface="Roboto"/>
                <a:cs typeface="Roboto"/>
                <a:sym typeface="Roboto"/>
              </a:rPr>
              <a:t>from Jira issues and dashboards in zero time</a:t>
            </a:r>
            <a:endParaRPr i="0" sz="2300" u="none" cap="none" strike="noStrike">
              <a:solidFill>
                <a:schemeClr val="lt1"/>
              </a:solidFill>
              <a:latin typeface="Roboto"/>
              <a:ea typeface="Roboto"/>
              <a:cs typeface="Roboto"/>
              <a:sym typeface="Roboto"/>
            </a:endParaRPr>
          </a:p>
        </p:txBody>
      </p:sp>
      <p:pic>
        <p:nvPicPr>
          <p:cNvPr descr="midori-logo-1024.png" id="63" name="Google Shape;63;p9"/>
          <p:cNvPicPr preferRelativeResize="0"/>
          <p:nvPr/>
        </p:nvPicPr>
        <p:blipFill rotWithShape="1">
          <a:blip r:embed="rId3">
            <a:alphaModFix/>
          </a:blip>
          <a:srcRect b="0" l="0" r="0" t="0"/>
          <a:stretch/>
        </p:blipFill>
        <p:spPr>
          <a:xfrm>
            <a:off x="4004651" y="3903722"/>
            <a:ext cx="1134694" cy="1134694"/>
          </a:xfrm>
          <a:prstGeom prst="rect">
            <a:avLst/>
          </a:prstGeom>
          <a:noFill/>
          <a:ln>
            <a:noFill/>
          </a:ln>
        </p:spPr>
      </p:pic>
      <p:pic>
        <p:nvPicPr>
          <p:cNvPr descr="JPDF logo.png" id="64" name="Google Shape;64;p9"/>
          <p:cNvPicPr preferRelativeResize="0"/>
          <p:nvPr/>
        </p:nvPicPr>
        <p:blipFill rotWithShape="1">
          <a:blip r:embed="rId4">
            <a:alphaModFix/>
          </a:blip>
          <a:srcRect b="0" l="0" r="0" t="0"/>
          <a:stretch/>
        </p:blipFill>
        <p:spPr>
          <a:xfrm>
            <a:off x="4314806" y="1243013"/>
            <a:ext cx="514350" cy="514350"/>
          </a:xfrm>
          <a:prstGeom prst="rect">
            <a:avLst/>
          </a:prstGeom>
          <a:noFill/>
          <a:ln>
            <a:noFill/>
          </a:ln>
        </p:spPr>
      </p:pic>
      <p:sp>
        <p:nvSpPr>
          <p:cNvPr id="65" name="Google Shape;65;p9"/>
          <p:cNvSpPr txBox="1"/>
          <p:nvPr/>
        </p:nvSpPr>
        <p:spPr>
          <a:xfrm>
            <a:off x="1262625" y="3052875"/>
            <a:ext cx="6618600" cy="343800"/>
          </a:xfrm>
          <a:prstGeom prst="rect">
            <a:avLst/>
          </a:prstGeom>
          <a:noFill/>
          <a:ln>
            <a:noFill/>
          </a:ln>
        </p:spPr>
        <p:txBody>
          <a:bodyPr anchorCtr="0" anchor="t" bIns="26775" lIns="26775" spcFirstLastPara="1" rIns="26775" wrap="square" tIns="26775">
            <a:noAutofit/>
          </a:bodyPr>
          <a:lstStyle/>
          <a:p>
            <a:pPr indent="0" lvl="0" marL="0" marR="0" rtl="0" algn="ctr">
              <a:lnSpc>
                <a:spcPct val="110000"/>
              </a:lnSpc>
              <a:spcBef>
                <a:spcPts val="0"/>
              </a:spcBef>
              <a:spcAft>
                <a:spcPts val="0"/>
              </a:spcAft>
              <a:buClr>
                <a:schemeClr val="dk1"/>
              </a:buClr>
              <a:buSzPts val="2300"/>
              <a:buFont typeface="Helvetica Neue Light"/>
              <a:buNone/>
            </a:pPr>
            <a:r>
              <a:rPr lang="en-US" sz="1400">
                <a:solidFill>
                  <a:schemeClr val="dk2"/>
                </a:solidFill>
                <a:latin typeface="Roboto"/>
                <a:ea typeface="Roboto"/>
                <a:cs typeface="Roboto"/>
                <a:sym typeface="Roboto"/>
              </a:rPr>
              <a:t>Easy emailing, sharing, archiving, printing for Jira data with </a:t>
            </a:r>
            <a:r>
              <a:rPr lang="en-US">
                <a:solidFill>
                  <a:schemeClr val="dk2"/>
                </a:solidFill>
                <a:latin typeface="Roboto"/>
                <a:ea typeface="Roboto"/>
                <a:cs typeface="Roboto"/>
                <a:sym typeface="Roboto"/>
              </a:rPr>
              <a:t>Better PDF Exporter</a:t>
            </a:r>
            <a:endParaRPr i="0" sz="1400" u="none" cap="none" strike="noStrike">
              <a:solidFill>
                <a:schemeClr val="dk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8"/>
          <p:cNvSpPr/>
          <p:nvPr/>
        </p:nvSpPr>
        <p:spPr>
          <a:xfrm>
            <a:off x="342900" y="252956"/>
            <a:ext cx="480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71" name="Google Shape;171;p18"/>
          <p:cNvSpPr txBox="1"/>
          <p:nvPr/>
        </p:nvSpPr>
        <p:spPr>
          <a:xfrm>
            <a:off x="342900" y="644006"/>
            <a:ext cx="7803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a:solidFill>
                  <a:schemeClr val="dk2"/>
                </a:solidFill>
                <a:latin typeface="Roboto"/>
                <a:ea typeface="Roboto"/>
                <a:cs typeface="Roboto"/>
                <a:sym typeface="Roboto"/>
              </a:rPr>
              <a:t>Better PDF Exporter</a:t>
            </a:r>
            <a:r>
              <a:rPr lang="en-US" sz="1400">
                <a:solidFill>
                  <a:schemeClr val="dk2"/>
                </a:solidFill>
                <a:latin typeface="Roboto"/>
                <a:ea typeface="Roboto"/>
                <a:cs typeface="Roboto"/>
                <a:sym typeface="Roboto"/>
              </a:rPr>
              <a:t> speaks your language and supports your character set</a:t>
            </a:r>
            <a:endParaRPr sz="1400">
              <a:solidFill>
                <a:schemeClr val="dk2"/>
              </a:solidFill>
              <a:latin typeface="Roboto"/>
              <a:ea typeface="Roboto"/>
              <a:cs typeface="Roboto"/>
              <a:sym typeface="Roboto"/>
            </a:endParaRPr>
          </a:p>
        </p:txBody>
      </p:sp>
      <p:pic>
        <p:nvPicPr>
          <p:cNvPr id="172" name="Google Shape;172;p18"/>
          <p:cNvPicPr preferRelativeResize="0"/>
          <p:nvPr/>
        </p:nvPicPr>
        <p:blipFill>
          <a:blip r:embed="rId3">
            <a:alphaModFix/>
          </a:blip>
          <a:stretch>
            <a:fillRect/>
          </a:stretch>
        </p:blipFill>
        <p:spPr>
          <a:xfrm>
            <a:off x="916912" y="1000126"/>
            <a:ext cx="4219678" cy="3861844"/>
          </a:xfrm>
          <a:prstGeom prst="rect">
            <a:avLst/>
          </a:prstGeom>
          <a:noFill/>
          <a:ln>
            <a:noFill/>
          </a:ln>
          <a:effectLst>
            <a:outerShdw blurRad="714375" rotWithShape="0" algn="bl" dir="3660000" dist="76200">
              <a:srgbClr val="000000">
                <a:alpha val="20000"/>
              </a:srgbClr>
            </a:outerShdw>
          </a:effectLst>
        </p:spPr>
      </p:pic>
      <p:pic>
        <p:nvPicPr>
          <p:cNvPr id="173" name="Google Shape;173;p18"/>
          <p:cNvPicPr preferRelativeResize="0"/>
          <p:nvPr/>
        </p:nvPicPr>
        <p:blipFill>
          <a:blip r:embed="rId4">
            <a:alphaModFix/>
          </a:blip>
          <a:stretch>
            <a:fillRect/>
          </a:stretch>
        </p:blipFill>
        <p:spPr>
          <a:xfrm>
            <a:off x="3926559" y="1000125"/>
            <a:ext cx="4219680" cy="3861844"/>
          </a:xfrm>
          <a:prstGeom prst="rect">
            <a:avLst/>
          </a:prstGeom>
          <a:noFill/>
          <a:ln>
            <a:noFill/>
          </a:ln>
          <a:effectLst>
            <a:outerShdw blurRad="700088" rotWithShape="0" algn="bl" dir="3660000" dist="66675">
              <a:srgbClr val="000000">
                <a:alpha val="1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9"/>
          <p:cNvSpPr/>
          <p:nvPr/>
        </p:nvSpPr>
        <p:spPr>
          <a:xfrm>
            <a:off x="342900" y="252956"/>
            <a:ext cx="48171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79" name="Google Shape;179;p19"/>
          <p:cNvSpPr txBox="1"/>
          <p:nvPr/>
        </p:nvSpPr>
        <p:spPr>
          <a:xfrm>
            <a:off x="342900" y="632306"/>
            <a:ext cx="8140500" cy="2100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Integrated with many popular third-party apps (Tempo, Insight, nFeed, JEditor, Zephyr, etc.)</a:t>
            </a:r>
            <a:endParaRPr sz="1400">
              <a:solidFill>
                <a:schemeClr val="dk2"/>
              </a:solidFill>
              <a:latin typeface="Roboto"/>
              <a:ea typeface="Roboto"/>
              <a:cs typeface="Roboto"/>
              <a:sym typeface="Roboto"/>
            </a:endParaRPr>
          </a:p>
        </p:txBody>
      </p:sp>
      <p:grpSp>
        <p:nvGrpSpPr>
          <p:cNvPr id="180" name="Google Shape;180;p19"/>
          <p:cNvGrpSpPr/>
          <p:nvPr/>
        </p:nvGrpSpPr>
        <p:grpSpPr>
          <a:xfrm>
            <a:off x="342900" y="1028700"/>
            <a:ext cx="4150359" cy="2586628"/>
            <a:chOff x="914400" y="8770250"/>
            <a:chExt cx="11067624" cy="6897675"/>
          </a:xfrm>
        </p:grpSpPr>
        <p:grpSp>
          <p:nvGrpSpPr>
            <p:cNvPr id="181" name="Google Shape;181;p19"/>
            <p:cNvGrpSpPr/>
            <p:nvPr/>
          </p:nvGrpSpPr>
          <p:grpSpPr>
            <a:xfrm>
              <a:off x="914400" y="8770250"/>
              <a:ext cx="11067624" cy="6897675"/>
              <a:chOff x="914400" y="2743200"/>
              <a:chExt cx="11067624" cy="6897675"/>
            </a:xfrm>
          </p:grpSpPr>
          <p:pic>
            <p:nvPicPr>
              <p:cNvPr id="182" name="Google Shape;182;p19"/>
              <p:cNvPicPr preferRelativeResize="0"/>
              <p:nvPr/>
            </p:nvPicPr>
            <p:blipFill rotWithShape="1">
              <a:blip r:embed="rId3">
                <a:alphaModFix/>
              </a:blip>
              <a:srcRect b="0" l="0" r="0" t="0"/>
              <a:stretch/>
            </p:blipFill>
            <p:spPr>
              <a:xfrm>
                <a:off x="914400" y="2743200"/>
                <a:ext cx="11067624" cy="6040571"/>
              </a:xfrm>
              <a:prstGeom prst="rect">
                <a:avLst/>
              </a:prstGeom>
              <a:noFill/>
              <a:ln>
                <a:noFill/>
              </a:ln>
              <a:effectLst>
                <a:outerShdw blurRad="700088" rotWithShape="0" algn="bl" dir="3540000" dist="76200">
                  <a:srgbClr val="000000">
                    <a:alpha val="22000"/>
                  </a:srgbClr>
                </a:outerShdw>
              </a:effectLst>
            </p:spPr>
          </p:pic>
          <p:sp>
            <p:nvSpPr>
              <p:cNvPr id="183" name="Google Shape;183;p19"/>
              <p:cNvSpPr txBox="1"/>
              <p:nvPr/>
            </p:nvSpPr>
            <p:spPr>
              <a:xfrm>
                <a:off x="4528675" y="8783775"/>
                <a:ext cx="3843000" cy="857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nFeed </a:t>
                </a:r>
                <a:endParaRPr sz="1100">
                  <a:solidFill>
                    <a:srgbClr val="FF0000"/>
                  </a:solidFill>
                  <a:latin typeface="Roboto"/>
                  <a:ea typeface="Roboto"/>
                  <a:cs typeface="Roboto"/>
                  <a:sym typeface="Roboto"/>
                </a:endParaRPr>
              </a:p>
              <a:p>
                <a:pPr indent="0" lvl="0" marL="0" rtl="0" algn="ctr">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grpSp>
        <p:sp>
          <p:nvSpPr>
            <p:cNvPr id="184" name="Google Shape;184;p19"/>
            <p:cNvSpPr/>
            <p:nvPr/>
          </p:nvSpPr>
          <p:spPr>
            <a:xfrm>
              <a:off x="1678050" y="10377575"/>
              <a:ext cx="9523200" cy="27363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grpSp>
      <p:grpSp>
        <p:nvGrpSpPr>
          <p:cNvPr id="185" name="Google Shape;185;p19"/>
          <p:cNvGrpSpPr/>
          <p:nvPr/>
        </p:nvGrpSpPr>
        <p:grpSpPr>
          <a:xfrm>
            <a:off x="1681275" y="1495481"/>
            <a:ext cx="4150359" cy="2586628"/>
            <a:chOff x="1881300" y="7830800"/>
            <a:chExt cx="11067624" cy="6897675"/>
          </a:xfrm>
        </p:grpSpPr>
        <p:grpSp>
          <p:nvGrpSpPr>
            <p:cNvPr id="186" name="Google Shape;186;p19"/>
            <p:cNvGrpSpPr/>
            <p:nvPr/>
          </p:nvGrpSpPr>
          <p:grpSpPr>
            <a:xfrm>
              <a:off x="1881300" y="7830800"/>
              <a:ext cx="11067624" cy="6897675"/>
              <a:chOff x="5486400" y="3657600"/>
              <a:chExt cx="11067624" cy="6897675"/>
            </a:xfrm>
          </p:grpSpPr>
          <p:pic>
            <p:nvPicPr>
              <p:cNvPr id="187" name="Google Shape;187;p19"/>
              <p:cNvPicPr preferRelativeResize="0"/>
              <p:nvPr/>
            </p:nvPicPr>
            <p:blipFill rotWithShape="1">
              <a:blip r:embed="rId4">
                <a:alphaModFix/>
              </a:blip>
              <a:srcRect b="0" l="0" r="0" t="0"/>
              <a:stretch/>
            </p:blipFill>
            <p:spPr>
              <a:xfrm>
                <a:off x="5486400" y="3657600"/>
                <a:ext cx="11067624" cy="6040571"/>
              </a:xfrm>
              <a:prstGeom prst="rect">
                <a:avLst/>
              </a:prstGeom>
              <a:noFill/>
              <a:ln>
                <a:noFill/>
              </a:ln>
              <a:effectLst>
                <a:outerShdw blurRad="714375" rotWithShape="0" algn="bl" dir="3660000" dist="76200">
                  <a:srgbClr val="000000">
                    <a:alpha val="20000"/>
                  </a:srgbClr>
                </a:outerShdw>
              </a:effectLst>
            </p:spPr>
          </p:pic>
          <p:sp>
            <p:nvSpPr>
              <p:cNvPr id="188" name="Google Shape;188;p19"/>
              <p:cNvSpPr txBox="1"/>
              <p:nvPr/>
            </p:nvSpPr>
            <p:spPr>
              <a:xfrm>
                <a:off x="9025063" y="9698175"/>
                <a:ext cx="3990300" cy="857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Insight</a:t>
                </a:r>
                <a:br>
                  <a:rPr lang="en-US" sz="1100">
                    <a:solidFill>
                      <a:srgbClr val="FF0000"/>
                    </a:solidFill>
                    <a:latin typeface="Roboto"/>
                    <a:ea typeface="Roboto"/>
                    <a:cs typeface="Roboto"/>
                    <a:sym typeface="Roboto"/>
                  </a:rPr>
                </a:br>
                <a:r>
                  <a:rPr lang="en-US"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grpSp>
        <p:sp>
          <p:nvSpPr>
            <p:cNvPr id="189" name="Google Shape;189;p19"/>
            <p:cNvSpPr/>
            <p:nvPr/>
          </p:nvSpPr>
          <p:spPr>
            <a:xfrm>
              <a:off x="2672150" y="9496025"/>
              <a:ext cx="9494100" cy="20841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grpSp>
      <p:grpSp>
        <p:nvGrpSpPr>
          <p:cNvPr id="190" name="Google Shape;190;p19"/>
          <p:cNvGrpSpPr/>
          <p:nvPr/>
        </p:nvGrpSpPr>
        <p:grpSpPr>
          <a:xfrm>
            <a:off x="3239344" y="1865859"/>
            <a:ext cx="4150361" cy="2590847"/>
            <a:chOff x="1334350" y="8453900"/>
            <a:chExt cx="11067630" cy="6908925"/>
          </a:xfrm>
        </p:grpSpPr>
        <p:grpSp>
          <p:nvGrpSpPr>
            <p:cNvPr id="191" name="Google Shape;191;p19"/>
            <p:cNvGrpSpPr/>
            <p:nvPr/>
          </p:nvGrpSpPr>
          <p:grpSpPr>
            <a:xfrm>
              <a:off x="1334350" y="8453900"/>
              <a:ext cx="11067630" cy="6908925"/>
              <a:chOff x="9991950" y="4800600"/>
              <a:chExt cx="11067630" cy="6908925"/>
            </a:xfrm>
          </p:grpSpPr>
          <p:pic>
            <p:nvPicPr>
              <p:cNvPr id="192" name="Google Shape;192;p19"/>
              <p:cNvPicPr preferRelativeResize="0"/>
              <p:nvPr/>
            </p:nvPicPr>
            <p:blipFill rotWithShape="1">
              <a:blip r:embed="rId5">
                <a:alphaModFix/>
              </a:blip>
              <a:srcRect b="0" l="0" r="0" t="0"/>
              <a:stretch/>
            </p:blipFill>
            <p:spPr>
              <a:xfrm>
                <a:off x="9991950" y="4800600"/>
                <a:ext cx="11067630" cy="6040575"/>
              </a:xfrm>
              <a:prstGeom prst="rect">
                <a:avLst/>
              </a:prstGeom>
              <a:noFill/>
              <a:ln>
                <a:noFill/>
              </a:ln>
              <a:effectLst>
                <a:outerShdw blurRad="700088" rotWithShape="0" algn="bl" dir="3540000" dist="76200">
                  <a:srgbClr val="000000">
                    <a:alpha val="21000"/>
                  </a:srgbClr>
                </a:outerShdw>
              </a:effectLst>
            </p:spPr>
          </p:pic>
          <p:sp>
            <p:nvSpPr>
              <p:cNvPr id="193" name="Google Shape;193;p19"/>
              <p:cNvSpPr txBox="1"/>
              <p:nvPr/>
            </p:nvSpPr>
            <p:spPr>
              <a:xfrm>
                <a:off x="13275125" y="10852425"/>
                <a:ext cx="3990300" cy="857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Table Grid Editor</a:t>
                </a:r>
                <a:br>
                  <a:rPr lang="en-US" sz="1100">
                    <a:solidFill>
                      <a:srgbClr val="FF0000"/>
                    </a:solidFill>
                    <a:latin typeface="Roboto"/>
                    <a:ea typeface="Roboto"/>
                    <a:cs typeface="Roboto"/>
                    <a:sym typeface="Roboto"/>
                  </a:rPr>
                </a:br>
                <a:r>
                  <a:rPr lang="en-US" sz="1100">
                    <a:solidFill>
                      <a:srgbClr val="FF0000"/>
                    </a:solidFill>
                    <a:latin typeface="Roboto"/>
                    <a:ea typeface="Roboto"/>
                    <a:cs typeface="Roboto"/>
                    <a:sym typeface="Roboto"/>
                  </a:rPr>
                  <a:t>custom field</a:t>
                </a:r>
                <a:endParaRPr sz="1100">
                  <a:solidFill>
                    <a:srgbClr val="FF0000"/>
                  </a:solidFill>
                  <a:latin typeface="Roboto"/>
                  <a:ea typeface="Roboto"/>
                  <a:cs typeface="Roboto"/>
                  <a:sym typeface="Roboto"/>
                </a:endParaRPr>
              </a:p>
            </p:txBody>
          </p:sp>
        </p:grpSp>
        <p:sp>
          <p:nvSpPr>
            <p:cNvPr id="194" name="Google Shape;194;p19"/>
            <p:cNvSpPr/>
            <p:nvPr/>
          </p:nvSpPr>
          <p:spPr>
            <a:xfrm>
              <a:off x="2125950" y="9820775"/>
              <a:ext cx="9488700" cy="37413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grpSp>
      <p:grpSp>
        <p:nvGrpSpPr>
          <p:cNvPr id="195" name="Google Shape;195;p19"/>
          <p:cNvGrpSpPr/>
          <p:nvPr/>
        </p:nvGrpSpPr>
        <p:grpSpPr>
          <a:xfrm>
            <a:off x="4650741" y="2228850"/>
            <a:ext cx="4150359" cy="2586628"/>
            <a:chOff x="12401975" y="5943600"/>
            <a:chExt cx="11067624" cy="6897675"/>
          </a:xfrm>
        </p:grpSpPr>
        <p:grpSp>
          <p:nvGrpSpPr>
            <p:cNvPr id="196" name="Google Shape;196;p19"/>
            <p:cNvGrpSpPr/>
            <p:nvPr/>
          </p:nvGrpSpPr>
          <p:grpSpPr>
            <a:xfrm>
              <a:off x="12401975" y="5943600"/>
              <a:ext cx="11067624" cy="6897675"/>
              <a:chOff x="12401975" y="5943600"/>
              <a:chExt cx="11067624" cy="6897675"/>
            </a:xfrm>
          </p:grpSpPr>
          <p:pic>
            <p:nvPicPr>
              <p:cNvPr id="197" name="Google Shape;197;p19"/>
              <p:cNvPicPr preferRelativeResize="0"/>
              <p:nvPr/>
            </p:nvPicPr>
            <p:blipFill rotWithShape="1">
              <a:blip r:embed="rId6">
                <a:alphaModFix/>
              </a:blip>
              <a:srcRect b="0" l="0" r="0" t="0"/>
              <a:stretch/>
            </p:blipFill>
            <p:spPr>
              <a:xfrm>
                <a:off x="12401975" y="5943600"/>
                <a:ext cx="11067624" cy="6040571"/>
              </a:xfrm>
              <a:prstGeom prst="rect">
                <a:avLst/>
              </a:prstGeom>
              <a:noFill/>
              <a:ln>
                <a:noFill/>
              </a:ln>
              <a:effectLst>
                <a:outerShdw blurRad="700088" rotWithShape="0" algn="bl" dir="3660000" dist="66675">
                  <a:srgbClr val="000000">
                    <a:alpha val="20000"/>
                  </a:srgbClr>
                </a:outerShdw>
              </a:effectLst>
            </p:spPr>
          </p:pic>
          <p:sp>
            <p:nvSpPr>
              <p:cNvPr id="198" name="Google Shape;198;p19"/>
              <p:cNvSpPr txBox="1"/>
              <p:nvPr/>
            </p:nvSpPr>
            <p:spPr>
              <a:xfrm>
                <a:off x="15660589" y="11984175"/>
                <a:ext cx="4550400" cy="857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Zephyr </a:t>
                </a:r>
                <a:br>
                  <a:rPr lang="en-US" sz="1100">
                    <a:solidFill>
                      <a:srgbClr val="FF0000"/>
                    </a:solidFill>
                    <a:latin typeface="Roboto"/>
                    <a:ea typeface="Roboto"/>
                    <a:cs typeface="Roboto"/>
                    <a:sym typeface="Roboto"/>
                  </a:rPr>
                </a:br>
                <a:r>
                  <a:rPr lang="en-US" sz="1100">
                    <a:solidFill>
                      <a:srgbClr val="FF0000"/>
                    </a:solidFill>
                    <a:latin typeface="Roboto"/>
                    <a:ea typeface="Roboto"/>
                    <a:cs typeface="Roboto"/>
                    <a:sym typeface="Roboto"/>
                  </a:rPr>
                  <a:t>custom fields</a:t>
                </a:r>
                <a:endParaRPr sz="1100">
                  <a:solidFill>
                    <a:srgbClr val="FF0000"/>
                  </a:solidFill>
                  <a:latin typeface="Roboto"/>
                  <a:ea typeface="Roboto"/>
                  <a:cs typeface="Roboto"/>
                  <a:sym typeface="Roboto"/>
                </a:endParaRPr>
              </a:p>
            </p:txBody>
          </p:sp>
        </p:grpSp>
        <p:sp>
          <p:nvSpPr>
            <p:cNvPr id="199" name="Google Shape;199;p19"/>
            <p:cNvSpPr/>
            <p:nvPr/>
          </p:nvSpPr>
          <p:spPr>
            <a:xfrm>
              <a:off x="13172150" y="6020450"/>
              <a:ext cx="9574800" cy="53358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3" name="Shape 203"/>
        <p:cNvGrpSpPr/>
        <p:nvPr/>
      </p:nvGrpSpPr>
      <p:grpSpPr>
        <a:xfrm>
          <a:off x="0" y="0"/>
          <a:ext cx="0" cy="0"/>
          <a:chOff x="0" y="0"/>
          <a:chExt cx="0" cy="0"/>
        </a:xfrm>
      </p:grpSpPr>
      <p:sp>
        <p:nvSpPr>
          <p:cNvPr id="204" name="Google Shape;204;p20"/>
          <p:cNvSpPr txBox="1"/>
          <p:nvPr>
            <p:ph idx="1"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205" name="Google Shape;205;p20"/>
          <p:cNvSpPr txBox="1"/>
          <p:nvPr>
            <p:ph idx="2" type="body"/>
          </p:nvPr>
        </p:nvSpPr>
        <p:spPr>
          <a:xfrm>
            <a:off x="3175453" y="2025583"/>
            <a:ext cx="2793000" cy="267900"/>
          </a:xfrm>
          <a:prstGeom prst="rect">
            <a:avLst/>
          </a:prstGeom>
          <a:solidFill>
            <a:srgbClr val="FFFFFF"/>
          </a:solid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chemeClr val="lt1"/>
                </a:solidFill>
                <a:latin typeface="Roboto"/>
                <a:ea typeface="Roboto"/>
                <a:cs typeface="Roboto"/>
                <a:sym typeface="Roboto"/>
              </a:rPr>
              <a:t>Exporting a list of issues to PDF</a:t>
            </a:r>
            <a:endParaRPr sz="500">
              <a:solidFill>
                <a:schemeClr val="lt1"/>
              </a:solidFill>
              <a:latin typeface="Roboto"/>
              <a:ea typeface="Roboto"/>
              <a:cs typeface="Roboto"/>
              <a:sym typeface="Roboto"/>
            </a:endParaRPr>
          </a:p>
        </p:txBody>
      </p:sp>
      <p:sp>
        <p:nvSpPr>
          <p:cNvPr id="206" name="Google Shape;206;p20"/>
          <p:cNvSpPr txBox="1"/>
          <p:nvPr>
            <p:ph idx="3"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207" name="Google Shape;207;p20"/>
          <p:cNvSpPr txBox="1"/>
          <p:nvPr>
            <p:ph idx="4"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208" name="Google Shape;208;p20"/>
          <p:cNvSpPr txBox="1"/>
          <p:nvPr>
            <p:ph idx="5"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209" name="Google Shape;209;p20"/>
          <p:cNvSpPr txBox="1"/>
          <p:nvPr>
            <p:ph idx="6"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210" name="Google Shape;210;p20"/>
          <p:cNvSpPr txBox="1"/>
          <p:nvPr>
            <p:ph idx="7"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211" name="Google Shape;211;p20"/>
          <p:cNvSpPr txBox="1"/>
          <p:nvPr>
            <p:ph idx="8" type="body"/>
          </p:nvPr>
        </p:nvSpPr>
        <p:spPr>
          <a:xfrm>
            <a:off x="1403475" y="413600"/>
            <a:ext cx="63369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1"/>
          <p:cNvSpPr/>
          <p:nvPr/>
        </p:nvSpPr>
        <p:spPr>
          <a:xfrm>
            <a:off x="342900" y="252956"/>
            <a:ext cx="49605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list of issues to PDF</a:t>
            </a:r>
            <a:endParaRPr b="1" sz="2700">
              <a:solidFill>
                <a:schemeClr val="lt1"/>
              </a:solidFill>
              <a:latin typeface="Roboto"/>
              <a:ea typeface="Roboto"/>
              <a:cs typeface="Roboto"/>
              <a:sym typeface="Roboto"/>
            </a:endParaRPr>
          </a:p>
        </p:txBody>
      </p:sp>
      <p:sp>
        <p:nvSpPr>
          <p:cNvPr id="217" name="Google Shape;217;p21"/>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US" sz="1400">
                <a:solidFill>
                  <a:schemeClr val="dk2"/>
                </a:solidFill>
                <a:latin typeface="Roboto"/>
                <a:ea typeface="Roboto"/>
                <a:cs typeface="Roboto"/>
                <a:sym typeface="Roboto"/>
              </a:rPr>
              <a:t>Available from the “Export” menu in Issue Navigator, Jira Software boards, Jira Service Desk queues</a:t>
            </a:r>
            <a:endParaRPr sz="1400">
              <a:solidFill>
                <a:schemeClr val="dk2"/>
              </a:solidFill>
              <a:latin typeface="Roboto"/>
              <a:ea typeface="Roboto"/>
              <a:cs typeface="Roboto"/>
              <a:sym typeface="Roboto"/>
            </a:endParaRPr>
          </a:p>
        </p:txBody>
      </p:sp>
      <p:pic>
        <p:nvPicPr>
          <p:cNvPr id="218" name="Google Shape;218;p21"/>
          <p:cNvPicPr preferRelativeResize="0"/>
          <p:nvPr/>
        </p:nvPicPr>
        <p:blipFill>
          <a:blip r:embed="rId3">
            <a:alphaModFix/>
          </a:blip>
          <a:stretch>
            <a:fillRect/>
          </a:stretch>
        </p:blipFill>
        <p:spPr>
          <a:xfrm>
            <a:off x="342900" y="1028700"/>
            <a:ext cx="8458202" cy="3624941"/>
          </a:xfrm>
          <a:prstGeom prst="rect">
            <a:avLst/>
          </a:prstGeom>
          <a:noFill/>
          <a:ln>
            <a:noFill/>
          </a:ln>
          <a:effectLst>
            <a:outerShdw blurRad="714375" rotWithShape="0" algn="bl" dir="3480000" dist="76200">
              <a:srgbClr val="000000">
                <a:alpha val="20000"/>
              </a:srgbClr>
            </a:outerShdw>
          </a:effectLst>
        </p:spPr>
      </p:pic>
      <p:sp>
        <p:nvSpPr>
          <p:cNvPr id="219" name="Google Shape;219;p21"/>
          <p:cNvSpPr/>
          <p:nvPr/>
        </p:nvSpPr>
        <p:spPr>
          <a:xfrm>
            <a:off x="6750778" y="2825925"/>
            <a:ext cx="1219200" cy="17547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rPr lang="en-US" sz="700">
                <a:solidFill>
                  <a:srgbClr val="FF0000"/>
                </a:solidFill>
                <a:latin typeface="Roboto"/>
                <a:ea typeface="Roboto"/>
                <a:cs typeface="Roboto"/>
                <a:sym typeface="Roboto"/>
              </a:rPr>
              <a:t>export types</a:t>
            </a:r>
            <a:endParaRPr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2"/>
          <p:cNvSpPr/>
          <p:nvPr/>
        </p:nvSpPr>
        <p:spPr>
          <a:xfrm>
            <a:off x="342900" y="252956"/>
            <a:ext cx="49074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list of issues to PDF</a:t>
            </a:r>
            <a:endParaRPr b="1" sz="2700">
              <a:solidFill>
                <a:schemeClr val="lt1"/>
              </a:solidFill>
              <a:latin typeface="Roboto"/>
              <a:ea typeface="Roboto"/>
              <a:cs typeface="Roboto"/>
              <a:sym typeface="Roboto"/>
            </a:endParaRPr>
          </a:p>
        </p:txBody>
      </p:sp>
      <p:sp>
        <p:nvSpPr>
          <p:cNvPr id="225" name="Google Shape;225;p22"/>
          <p:cNvSpPr txBox="1"/>
          <p:nvPr/>
        </p:nvSpPr>
        <p:spPr>
          <a:xfrm>
            <a:off x="342900" y="644006"/>
            <a:ext cx="80724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Scales to tens of thousands of issues and tens of thousands pages </a:t>
            </a:r>
            <a:r>
              <a:rPr lang="en-US" sz="1400">
                <a:solidFill>
                  <a:schemeClr val="dk2"/>
                </a:solidFill>
                <a:latin typeface="Roboto"/>
                <a:ea typeface="Roboto"/>
                <a:cs typeface="Roboto"/>
                <a:sym typeface="Roboto"/>
              </a:rPr>
              <a:t>per PDF file</a:t>
            </a:r>
            <a:endParaRPr sz="1400">
              <a:solidFill>
                <a:schemeClr val="dk2"/>
              </a:solidFill>
              <a:latin typeface="Roboto"/>
              <a:ea typeface="Roboto"/>
              <a:cs typeface="Roboto"/>
              <a:sym typeface="Roboto"/>
            </a:endParaRPr>
          </a:p>
        </p:txBody>
      </p:sp>
      <p:pic>
        <p:nvPicPr>
          <p:cNvPr id="226" name="Google Shape;226;p22"/>
          <p:cNvPicPr preferRelativeResize="0"/>
          <p:nvPr/>
        </p:nvPicPr>
        <p:blipFill rotWithShape="1">
          <a:blip r:embed="rId3">
            <a:alphaModFix/>
          </a:blip>
          <a:srcRect b="0" l="0" r="0" t="0"/>
          <a:stretch/>
        </p:blipFill>
        <p:spPr>
          <a:xfrm>
            <a:off x="342905" y="1028700"/>
            <a:ext cx="8458188" cy="3624938"/>
          </a:xfrm>
          <a:prstGeom prst="rect">
            <a:avLst/>
          </a:prstGeom>
          <a:noFill/>
          <a:ln>
            <a:noFill/>
          </a:ln>
          <a:effectLst>
            <a:outerShdw blurRad="714375" rotWithShape="0" algn="bl" dir="3660000" dist="66675">
              <a:srgbClr val="000000">
                <a:alpha val="2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3"/>
          <p:cNvSpPr/>
          <p:nvPr/>
        </p:nvSpPr>
        <p:spPr>
          <a:xfrm>
            <a:off x="342900" y="252956"/>
            <a:ext cx="49605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list of issues to PDF</a:t>
            </a:r>
            <a:endParaRPr b="1" sz="2700">
              <a:solidFill>
                <a:schemeClr val="lt1"/>
              </a:solidFill>
              <a:latin typeface="Roboto"/>
              <a:ea typeface="Roboto"/>
              <a:cs typeface="Roboto"/>
              <a:sym typeface="Roboto"/>
            </a:endParaRPr>
          </a:p>
        </p:txBody>
      </p:sp>
      <p:sp>
        <p:nvSpPr>
          <p:cNvPr id="232" name="Google Shape;232;p23"/>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US" sz="1400">
                <a:solidFill>
                  <a:schemeClr val="dk2"/>
                </a:solidFill>
                <a:latin typeface="Roboto"/>
                <a:ea typeface="Roboto"/>
                <a:cs typeface="Roboto"/>
                <a:sym typeface="Roboto"/>
              </a:rPr>
              <a:t>Typical Jira contexts where you work with a list of issues</a:t>
            </a:r>
            <a:endParaRPr sz="1400">
              <a:solidFill>
                <a:schemeClr val="dk2"/>
              </a:solidFill>
              <a:latin typeface="Roboto"/>
              <a:ea typeface="Roboto"/>
              <a:cs typeface="Roboto"/>
              <a:sym typeface="Roboto"/>
            </a:endParaRPr>
          </a:p>
        </p:txBody>
      </p:sp>
      <p:pic>
        <p:nvPicPr>
          <p:cNvPr id="233" name="Google Shape;233;p23"/>
          <p:cNvPicPr preferRelativeResize="0"/>
          <p:nvPr/>
        </p:nvPicPr>
        <p:blipFill>
          <a:blip r:embed="rId3">
            <a:alphaModFix/>
          </a:blip>
          <a:stretch>
            <a:fillRect/>
          </a:stretch>
        </p:blipFill>
        <p:spPr>
          <a:xfrm>
            <a:off x="6244594" y="1028700"/>
            <a:ext cx="2556510" cy="3771900"/>
          </a:xfrm>
          <a:prstGeom prst="rect">
            <a:avLst/>
          </a:prstGeom>
          <a:noFill/>
          <a:ln>
            <a:noFill/>
          </a:ln>
          <a:effectLst>
            <a:outerShdw blurRad="700088" rotWithShape="0" algn="bl" dir="3360000" dist="66675">
              <a:srgbClr val="000000">
                <a:alpha val="19000"/>
              </a:srgbClr>
            </a:outerShdw>
          </a:effectLst>
        </p:spPr>
      </p:pic>
      <p:pic>
        <p:nvPicPr>
          <p:cNvPr id="234" name="Google Shape;234;p23"/>
          <p:cNvPicPr preferRelativeResize="0"/>
          <p:nvPr/>
        </p:nvPicPr>
        <p:blipFill>
          <a:blip r:embed="rId4">
            <a:alphaModFix/>
          </a:blip>
          <a:stretch>
            <a:fillRect/>
          </a:stretch>
        </p:blipFill>
        <p:spPr>
          <a:xfrm>
            <a:off x="342900" y="1028700"/>
            <a:ext cx="2556505" cy="3771896"/>
          </a:xfrm>
          <a:prstGeom prst="rect">
            <a:avLst/>
          </a:prstGeom>
          <a:noFill/>
          <a:ln>
            <a:noFill/>
          </a:ln>
          <a:effectLst>
            <a:outerShdw blurRad="700088" rotWithShape="0" algn="bl" dir="3360000" dist="66675">
              <a:srgbClr val="000000">
                <a:alpha val="19000"/>
              </a:srgbClr>
            </a:outerShdw>
          </a:effectLst>
        </p:spPr>
      </p:pic>
      <p:pic>
        <p:nvPicPr>
          <p:cNvPr id="235" name="Google Shape;235;p23"/>
          <p:cNvPicPr preferRelativeResize="0"/>
          <p:nvPr/>
        </p:nvPicPr>
        <p:blipFill rotWithShape="1">
          <a:blip r:embed="rId5">
            <a:alphaModFix/>
          </a:blip>
          <a:srcRect b="0" l="0" r="0" t="0"/>
          <a:stretch/>
        </p:blipFill>
        <p:spPr>
          <a:xfrm>
            <a:off x="3293747" y="1028700"/>
            <a:ext cx="2556505" cy="3771900"/>
          </a:xfrm>
          <a:prstGeom prst="rect">
            <a:avLst/>
          </a:prstGeom>
          <a:noFill/>
          <a:ln>
            <a:noFill/>
          </a:ln>
          <a:effectLst>
            <a:outerShdw blurRad="700088" rotWithShape="0" algn="bl" dir="3360000" dist="66675">
              <a:srgbClr val="000000">
                <a:alpha val="19000"/>
              </a:srgbClr>
            </a:outerShdw>
          </a:effectLst>
        </p:spPr>
      </p:pic>
      <p:sp>
        <p:nvSpPr>
          <p:cNvPr id="236" name="Google Shape;236;p23"/>
          <p:cNvSpPr txBox="1"/>
          <p:nvPr/>
        </p:nvSpPr>
        <p:spPr>
          <a:xfrm>
            <a:off x="6685453" y="4528453"/>
            <a:ext cx="1674900" cy="272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US" sz="1100">
                <a:solidFill>
                  <a:srgbClr val="FF0000"/>
                </a:solidFill>
                <a:latin typeface="Roboto"/>
                <a:ea typeface="Roboto"/>
                <a:cs typeface="Roboto"/>
                <a:sym typeface="Roboto"/>
              </a:rPr>
              <a:t>Tempo timesheets</a:t>
            </a:r>
            <a:endParaRPr sz="1100">
              <a:solidFill>
                <a:srgbClr val="FF0000"/>
              </a:solidFill>
              <a:latin typeface="Roboto"/>
              <a:ea typeface="Roboto"/>
              <a:cs typeface="Roboto"/>
              <a:sym typeface="Roboto"/>
            </a:endParaRPr>
          </a:p>
        </p:txBody>
      </p:sp>
      <p:sp>
        <p:nvSpPr>
          <p:cNvPr id="237" name="Google Shape;237;p23"/>
          <p:cNvSpPr txBox="1"/>
          <p:nvPr/>
        </p:nvSpPr>
        <p:spPr>
          <a:xfrm>
            <a:off x="3778706" y="4528453"/>
            <a:ext cx="1674900" cy="272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US" sz="1100">
                <a:solidFill>
                  <a:srgbClr val="FF0000"/>
                </a:solidFill>
                <a:latin typeface="Roboto"/>
                <a:ea typeface="Roboto"/>
                <a:cs typeface="Roboto"/>
                <a:sym typeface="Roboto"/>
              </a:rPr>
              <a:t>Jira Service Desk queues</a:t>
            </a:r>
            <a:endParaRPr sz="1100">
              <a:solidFill>
                <a:srgbClr val="FF0000"/>
              </a:solidFill>
              <a:latin typeface="Roboto"/>
              <a:ea typeface="Roboto"/>
              <a:cs typeface="Roboto"/>
              <a:sym typeface="Roboto"/>
            </a:endParaRPr>
          </a:p>
        </p:txBody>
      </p:sp>
      <p:sp>
        <p:nvSpPr>
          <p:cNvPr id="238" name="Google Shape;238;p23"/>
          <p:cNvSpPr txBox="1"/>
          <p:nvPr/>
        </p:nvSpPr>
        <p:spPr>
          <a:xfrm>
            <a:off x="783759" y="4536413"/>
            <a:ext cx="1674900" cy="272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US" sz="1100">
                <a:solidFill>
                  <a:srgbClr val="FF0000"/>
                </a:solidFill>
                <a:latin typeface="Roboto"/>
                <a:ea typeface="Roboto"/>
                <a:cs typeface="Roboto"/>
                <a:sym typeface="Roboto"/>
              </a:rPr>
              <a:t>Jira Software boards</a:t>
            </a:r>
            <a:endParaRPr sz="11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24"/>
          <p:cNvPicPr preferRelativeResize="0"/>
          <p:nvPr/>
        </p:nvPicPr>
        <p:blipFill>
          <a:blip r:embed="rId3">
            <a:alphaModFix/>
          </a:blip>
          <a:stretch>
            <a:fillRect/>
          </a:stretch>
        </p:blipFill>
        <p:spPr>
          <a:xfrm>
            <a:off x="342900" y="1023441"/>
            <a:ext cx="7410986" cy="3624939"/>
          </a:xfrm>
          <a:prstGeom prst="rect">
            <a:avLst/>
          </a:prstGeom>
          <a:noFill/>
          <a:ln>
            <a:noFill/>
          </a:ln>
          <a:effectLst>
            <a:outerShdw blurRad="700088" rotWithShape="0" algn="bl" dir="3480000" dist="66675">
              <a:srgbClr val="000000">
                <a:alpha val="20000"/>
              </a:srgbClr>
            </a:outerShdw>
          </a:effectLst>
        </p:spPr>
      </p:pic>
      <p:sp>
        <p:nvSpPr>
          <p:cNvPr id="244" name="Google Shape;244;p24"/>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list of issues to PDF</a:t>
            </a:r>
            <a:endParaRPr b="1" sz="2700">
              <a:solidFill>
                <a:schemeClr val="lt1"/>
              </a:solidFill>
              <a:latin typeface="Roboto"/>
              <a:ea typeface="Roboto"/>
              <a:cs typeface="Roboto"/>
              <a:sym typeface="Roboto"/>
            </a:endParaRPr>
          </a:p>
        </p:txBody>
      </p:sp>
      <p:sp>
        <p:nvSpPr>
          <p:cNvPr id="245" name="Google Shape;245;p24"/>
          <p:cNvSpPr txBox="1"/>
          <p:nvPr/>
        </p:nvSpPr>
        <p:spPr>
          <a:xfrm>
            <a:off x="342900" y="644000"/>
            <a:ext cx="8354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rgbClr val="666666"/>
                </a:solidFill>
                <a:latin typeface="Roboto"/>
                <a:ea typeface="Roboto"/>
                <a:cs typeface="Roboto"/>
                <a:sym typeface="Roboto"/>
              </a:rPr>
              <a:t>List of issues turned into a detailed invoice with the right template</a:t>
            </a:r>
            <a:endParaRPr sz="1400">
              <a:solidFill>
                <a:srgbClr val="666666"/>
              </a:solidFill>
              <a:latin typeface="Roboto"/>
              <a:ea typeface="Roboto"/>
              <a:cs typeface="Roboto"/>
              <a:sym typeface="Roboto"/>
            </a:endParaRPr>
          </a:p>
        </p:txBody>
      </p:sp>
      <p:pic>
        <p:nvPicPr>
          <p:cNvPr id="246" name="Google Shape;246;p24"/>
          <p:cNvPicPr preferRelativeResize="0"/>
          <p:nvPr/>
        </p:nvPicPr>
        <p:blipFill>
          <a:blip r:embed="rId4">
            <a:alphaModFix/>
          </a:blip>
          <a:stretch>
            <a:fillRect/>
          </a:stretch>
        </p:blipFill>
        <p:spPr>
          <a:xfrm>
            <a:off x="342895" y="1028700"/>
            <a:ext cx="7410986" cy="3624939"/>
          </a:xfrm>
          <a:prstGeom prst="rect">
            <a:avLst/>
          </a:prstGeom>
          <a:noFill/>
          <a:ln>
            <a:noFill/>
          </a:ln>
          <a:effectLst>
            <a:outerShdw blurRad="700088" rotWithShape="0" algn="bl" dir="3480000" dist="66675">
              <a:srgbClr val="000000">
                <a:alpha val="20000"/>
              </a:srgbClr>
            </a:outerShdw>
          </a:effectLst>
        </p:spPr>
      </p:pic>
      <p:pic>
        <p:nvPicPr>
          <p:cNvPr id="247" name="Google Shape;247;p24"/>
          <p:cNvPicPr preferRelativeResize="0"/>
          <p:nvPr/>
        </p:nvPicPr>
        <p:blipFill>
          <a:blip r:embed="rId5">
            <a:alphaModFix/>
          </a:blip>
          <a:stretch>
            <a:fillRect/>
          </a:stretch>
        </p:blipFill>
        <p:spPr>
          <a:xfrm>
            <a:off x="342900" y="1028700"/>
            <a:ext cx="7410986" cy="3624939"/>
          </a:xfrm>
          <a:prstGeom prst="rect">
            <a:avLst/>
          </a:prstGeom>
          <a:noFill/>
          <a:ln>
            <a:noFill/>
          </a:ln>
          <a:effectLst>
            <a:outerShdw blurRad="700088" rotWithShape="0" algn="bl" dir="3480000" dist="66675">
              <a:srgbClr val="000000">
                <a:alpha val="20000"/>
              </a:srgbClr>
            </a:outerShdw>
          </a:effectLst>
        </p:spPr>
      </p:pic>
      <p:pic>
        <p:nvPicPr>
          <p:cNvPr id="248" name="Google Shape;248;p24"/>
          <p:cNvPicPr preferRelativeResize="0"/>
          <p:nvPr/>
        </p:nvPicPr>
        <p:blipFill>
          <a:blip r:embed="rId6">
            <a:alphaModFix/>
          </a:blip>
          <a:stretch>
            <a:fillRect/>
          </a:stretch>
        </p:blipFill>
        <p:spPr>
          <a:xfrm>
            <a:off x="342900" y="1028705"/>
            <a:ext cx="7410986" cy="3624928"/>
          </a:xfrm>
          <a:prstGeom prst="rect">
            <a:avLst/>
          </a:prstGeom>
          <a:noFill/>
          <a:ln>
            <a:noFill/>
          </a:ln>
          <a:effectLst>
            <a:outerShdw blurRad="700088" rotWithShape="0" algn="bl" dir="3480000" dist="66675">
              <a:srgbClr val="000000">
                <a:alpha val="20000"/>
              </a:srgbClr>
            </a:outerShdw>
          </a:effectLst>
        </p:spPr>
      </p:pic>
      <p:pic>
        <p:nvPicPr>
          <p:cNvPr id="249" name="Google Shape;249;p24"/>
          <p:cNvPicPr preferRelativeResize="0"/>
          <p:nvPr/>
        </p:nvPicPr>
        <p:blipFill>
          <a:blip r:embed="rId7">
            <a:alphaModFix/>
          </a:blip>
          <a:stretch>
            <a:fillRect/>
          </a:stretch>
        </p:blipFill>
        <p:spPr>
          <a:xfrm>
            <a:off x="342900" y="1028709"/>
            <a:ext cx="7410973" cy="3624937"/>
          </a:xfrm>
          <a:prstGeom prst="rect">
            <a:avLst/>
          </a:prstGeom>
          <a:noFill/>
          <a:ln>
            <a:noFill/>
          </a:ln>
          <a:effectLst>
            <a:outerShdw blurRad="700088" rotWithShape="0" algn="bl" dir="3480000" dist="66675">
              <a:srgbClr val="000000">
                <a:alpha val="20000"/>
              </a:srgbClr>
            </a:outerShdw>
          </a:effectLst>
        </p:spPr>
      </p:pic>
      <p:pic>
        <p:nvPicPr>
          <p:cNvPr id="250" name="Google Shape;250;p24"/>
          <p:cNvPicPr preferRelativeResize="0"/>
          <p:nvPr/>
        </p:nvPicPr>
        <p:blipFill>
          <a:blip r:embed="rId8">
            <a:alphaModFix/>
          </a:blip>
          <a:stretch>
            <a:fillRect/>
          </a:stretch>
        </p:blipFill>
        <p:spPr>
          <a:xfrm>
            <a:off x="342895" y="1028700"/>
            <a:ext cx="7410986" cy="3624939"/>
          </a:xfrm>
          <a:prstGeom prst="rect">
            <a:avLst/>
          </a:prstGeom>
          <a:noFill/>
          <a:ln>
            <a:noFill/>
          </a:ln>
          <a:effectLst>
            <a:outerShdw blurRad="700088" rotWithShape="0" algn="bl" dir="3480000" dist="66675">
              <a:srgbClr val="000000">
                <a:alpha val="20000"/>
              </a:srgbClr>
            </a:outerShdw>
          </a:effectLst>
        </p:spPr>
      </p:pic>
      <p:pic>
        <p:nvPicPr>
          <p:cNvPr id="251" name="Google Shape;251;p24"/>
          <p:cNvPicPr preferRelativeResize="0"/>
          <p:nvPr/>
        </p:nvPicPr>
        <p:blipFill>
          <a:blip r:embed="rId9">
            <a:alphaModFix/>
          </a:blip>
          <a:stretch>
            <a:fillRect/>
          </a:stretch>
        </p:blipFill>
        <p:spPr>
          <a:xfrm>
            <a:off x="342900" y="1028700"/>
            <a:ext cx="7410982" cy="3624937"/>
          </a:xfrm>
          <a:prstGeom prst="rect">
            <a:avLst/>
          </a:prstGeom>
          <a:noFill/>
          <a:ln>
            <a:noFill/>
          </a:ln>
          <a:effectLst>
            <a:outerShdw blurRad="700088" rotWithShape="0" algn="bl" dir="3480000" dist="66675">
              <a:srgbClr val="000000">
                <a:alpha val="20000"/>
              </a:srgbClr>
            </a:outerShdw>
          </a:effectLst>
        </p:spPr>
      </p:pic>
      <p:sp>
        <p:nvSpPr>
          <p:cNvPr id="252" name="Google Shape;252;p24"/>
          <p:cNvSpPr txBox="1"/>
          <p:nvPr/>
        </p:nvSpPr>
        <p:spPr>
          <a:xfrm>
            <a:off x="3865333" y="4687200"/>
            <a:ext cx="6060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Invoice</a:t>
            </a:r>
            <a:endParaRPr sz="1100">
              <a:solidFill>
                <a:srgbClr val="FF0000"/>
              </a:solidFill>
              <a:latin typeface="Roboto"/>
              <a:ea typeface="Roboto"/>
              <a:cs typeface="Roboto"/>
              <a:sym typeface="Roboto"/>
            </a:endParaRPr>
          </a:p>
        </p:txBody>
      </p:sp>
      <p:sp>
        <p:nvSpPr>
          <p:cNvPr id="253" name="Google Shape;253;p24"/>
          <p:cNvSpPr txBox="1"/>
          <p:nvPr/>
        </p:nvSpPr>
        <p:spPr>
          <a:xfrm>
            <a:off x="3257719" y="4687200"/>
            <a:ext cx="18210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Requirements specification</a:t>
            </a:r>
            <a:endParaRPr sz="1100">
              <a:solidFill>
                <a:srgbClr val="FF0000"/>
              </a:solidFill>
              <a:latin typeface="Roboto"/>
              <a:ea typeface="Roboto"/>
              <a:cs typeface="Roboto"/>
              <a:sym typeface="Roboto"/>
            </a:endParaRPr>
          </a:p>
        </p:txBody>
      </p:sp>
      <p:sp>
        <p:nvSpPr>
          <p:cNvPr id="254" name="Google Shape;254;p24"/>
          <p:cNvSpPr txBox="1"/>
          <p:nvPr/>
        </p:nvSpPr>
        <p:spPr>
          <a:xfrm>
            <a:off x="3770044" y="4687200"/>
            <a:ext cx="7965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Story cards</a:t>
            </a:r>
            <a:endParaRPr sz="1100">
              <a:solidFill>
                <a:srgbClr val="FF0000"/>
              </a:solidFill>
              <a:latin typeface="Roboto"/>
              <a:ea typeface="Roboto"/>
              <a:cs typeface="Roboto"/>
              <a:sym typeface="Roboto"/>
            </a:endParaRPr>
          </a:p>
        </p:txBody>
      </p:sp>
      <p:sp>
        <p:nvSpPr>
          <p:cNvPr id="255" name="Google Shape;255;p24"/>
          <p:cNvSpPr txBox="1"/>
          <p:nvPr/>
        </p:nvSpPr>
        <p:spPr>
          <a:xfrm>
            <a:off x="3674756" y="4687200"/>
            <a:ext cx="9870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Release notes</a:t>
            </a:r>
            <a:endParaRPr sz="1100">
              <a:solidFill>
                <a:srgbClr val="FF0000"/>
              </a:solidFill>
              <a:latin typeface="Roboto"/>
              <a:ea typeface="Roboto"/>
              <a:cs typeface="Roboto"/>
              <a:sym typeface="Roboto"/>
            </a:endParaRPr>
          </a:p>
        </p:txBody>
      </p:sp>
      <p:sp>
        <p:nvSpPr>
          <p:cNvPr id="256" name="Google Shape;256;p24"/>
          <p:cNvSpPr txBox="1"/>
          <p:nvPr/>
        </p:nvSpPr>
        <p:spPr>
          <a:xfrm>
            <a:off x="3415856" y="4687200"/>
            <a:ext cx="12651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Traceability matrix </a:t>
            </a:r>
            <a:endParaRPr sz="1100">
              <a:solidFill>
                <a:srgbClr val="FF0000"/>
              </a:solidFill>
              <a:latin typeface="Roboto"/>
              <a:ea typeface="Roboto"/>
              <a:cs typeface="Roboto"/>
              <a:sym typeface="Roboto"/>
            </a:endParaRPr>
          </a:p>
        </p:txBody>
      </p:sp>
      <p:sp>
        <p:nvSpPr>
          <p:cNvPr id="257" name="Google Shape;257;p24"/>
          <p:cNvSpPr txBox="1"/>
          <p:nvPr/>
        </p:nvSpPr>
        <p:spPr>
          <a:xfrm>
            <a:off x="3554849" y="4687200"/>
            <a:ext cx="9870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Custom report</a:t>
            </a:r>
            <a:endParaRPr sz="1100">
              <a:solidFill>
                <a:srgbClr val="FF0000"/>
              </a:solidFill>
              <a:latin typeface="Roboto"/>
              <a:ea typeface="Roboto"/>
              <a:cs typeface="Roboto"/>
              <a:sym typeface="Roboto"/>
            </a:endParaRPr>
          </a:p>
        </p:txBody>
      </p:sp>
      <p:sp>
        <p:nvSpPr>
          <p:cNvPr id="258" name="Google Shape;258;p24"/>
          <p:cNvSpPr txBox="1"/>
          <p:nvPr/>
        </p:nvSpPr>
        <p:spPr>
          <a:xfrm>
            <a:off x="3750244" y="4687200"/>
            <a:ext cx="836100" cy="226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1100">
                <a:solidFill>
                  <a:srgbClr val="FF0000"/>
                </a:solidFill>
                <a:latin typeface="Roboto"/>
                <a:ea typeface="Roboto"/>
                <a:cs typeface="Roboto"/>
                <a:sym typeface="Roboto"/>
              </a:rPr>
              <a:t>Gantt chart</a:t>
            </a:r>
            <a:endParaRPr sz="11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1000"/>
                                        <p:tgtEl>
                                          <p:spTgt spid="246"/>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400"/>
                                        <p:tgtEl>
                                          <p:spTgt spid="252"/>
                                        </p:tgtEl>
                                      </p:cBhvr>
                                    </p:animEffect>
                                    <p:set>
                                      <p:cBhvr>
                                        <p:cTn dur="1" fill="hold">
                                          <p:stCondLst>
                                            <p:cond delay="400"/>
                                          </p:stCondLst>
                                        </p:cTn>
                                        <p:tgtEl>
                                          <p:spTgt spid="25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4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1000"/>
                                        <p:tgtEl>
                                          <p:spTgt spid="247"/>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400"/>
                                        <p:tgtEl>
                                          <p:spTgt spid="255"/>
                                        </p:tgtEl>
                                      </p:cBhvr>
                                    </p:animEffect>
                                    <p:set>
                                      <p:cBhvr>
                                        <p:cTn dur="1" fill="hold">
                                          <p:stCondLst>
                                            <p:cond delay="400"/>
                                          </p:stCondLst>
                                        </p:cTn>
                                        <p:tgtEl>
                                          <p:spTgt spid="25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4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1000"/>
                                        <p:tgtEl>
                                          <p:spTgt spid="248"/>
                                        </p:tgtEl>
                                        <p:attrNameLst>
                                          <p:attrName>ppt_x</p:attrName>
                                        </p:attrNameLst>
                                      </p:cBhvr>
                                      <p:tavLst>
                                        <p:tav fmla="" tm="0">
                                          <p:val>
                                            <p:strVal val="#ppt_x+1"/>
                                          </p:val>
                                        </p:tav>
                                        <p:tav fmla="" tm="100000">
                                          <p:val>
                                            <p:strVal val="#ppt_x"/>
                                          </p:val>
                                        </p:tav>
                                      </p:tavLst>
                                    </p:anim>
                                  </p:childTnLst>
                                </p:cTn>
                              </p:par>
                              <p:par>
                                <p:cTn fill="hold" nodeType="withEffect" presetClass="exit" presetID="10" presetSubtype="0">
                                  <p:stCondLst>
                                    <p:cond delay="0"/>
                                  </p:stCondLst>
                                  <p:childTnLst>
                                    <p:animEffect filter="fade" transition="out">
                                      <p:cBhvr>
                                        <p:cTn dur="400"/>
                                        <p:tgtEl>
                                          <p:spTgt spid="254"/>
                                        </p:tgtEl>
                                      </p:cBhvr>
                                    </p:animEffect>
                                    <p:set>
                                      <p:cBhvr>
                                        <p:cTn dur="1" fill="hold">
                                          <p:stCondLst>
                                            <p:cond delay="400"/>
                                          </p:stCondLst>
                                        </p:cTn>
                                        <p:tgtEl>
                                          <p:spTgt spid="2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4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1000"/>
                                        <p:tgtEl>
                                          <p:spTgt spid="24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400"/>
                                        <p:tgtEl>
                                          <p:spTgt spid="256"/>
                                        </p:tgtEl>
                                      </p:cBhvr>
                                    </p:animEffect>
                                  </p:childTnLst>
                                </p:cTn>
                              </p:par>
                              <p:par>
                                <p:cTn fill="hold" nodeType="withEffect" presetClass="exit" presetID="10" presetSubtype="0">
                                  <p:stCondLst>
                                    <p:cond delay="0"/>
                                  </p:stCondLst>
                                  <p:childTnLst>
                                    <p:animEffect filter="fade" transition="out">
                                      <p:cBhvr>
                                        <p:cTn dur="400"/>
                                        <p:tgtEl>
                                          <p:spTgt spid="253"/>
                                        </p:tgtEl>
                                      </p:cBhvr>
                                    </p:animEffect>
                                    <p:set>
                                      <p:cBhvr>
                                        <p:cTn dur="1" fill="hold">
                                          <p:stCondLst>
                                            <p:cond delay="400"/>
                                          </p:stCondLst>
                                        </p:cTn>
                                        <p:tgtEl>
                                          <p:spTgt spid="2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000"/>
                                        <p:tgtEl>
                                          <p:spTgt spid="25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400"/>
                                        <p:tgtEl>
                                          <p:spTgt spid="257"/>
                                        </p:tgtEl>
                                      </p:cBhvr>
                                    </p:animEffect>
                                  </p:childTnLst>
                                </p:cTn>
                              </p:par>
                              <p:par>
                                <p:cTn fill="hold" nodeType="withEffect" presetClass="exit" presetID="10" presetSubtype="0">
                                  <p:stCondLst>
                                    <p:cond delay="0"/>
                                  </p:stCondLst>
                                  <p:childTnLst>
                                    <p:animEffect filter="fade" transition="out">
                                      <p:cBhvr>
                                        <p:cTn dur="400"/>
                                        <p:tgtEl>
                                          <p:spTgt spid="256"/>
                                        </p:tgtEl>
                                      </p:cBhvr>
                                    </p:animEffect>
                                    <p:set>
                                      <p:cBhvr>
                                        <p:cTn dur="1" fill="hold">
                                          <p:stCondLst>
                                            <p:cond delay="400"/>
                                          </p:stCondLst>
                                        </p:cTn>
                                        <p:tgtEl>
                                          <p:spTgt spid="2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1000"/>
                                        <p:tgtEl>
                                          <p:spTgt spid="25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400"/>
                                        <p:tgtEl>
                                          <p:spTgt spid="258"/>
                                        </p:tgtEl>
                                      </p:cBhvr>
                                    </p:animEffect>
                                  </p:childTnLst>
                                </p:cTn>
                              </p:par>
                              <p:par>
                                <p:cTn fill="hold" nodeType="withEffect" presetClass="exit" presetID="10" presetSubtype="0">
                                  <p:stCondLst>
                                    <p:cond delay="0"/>
                                  </p:stCondLst>
                                  <p:childTnLst>
                                    <p:animEffect filter="fade" transition="out">
                                      <p:cBhvr>
                                        <p:cTn dur="400"/>
                                        <p:tgtEl>
                                          <p:spTgt spid="257"/>
                                        </p:tgtEl>
                                      </p:cBhvr>
                                    </p:animEffect>
                                    <p:set>
                                      <p:cBhvr>
                                        <p:cTn dur="1" fill="hold">
                                          <p:stCondLst>
                                            <p:cond delay="400"/>
                                          </p:stCondLst>
                                        </p:cTn>
                                        <p:tgtEl>
                                          <p:spTgt spid="2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2" name="Shape 262"/>
        <p:cNvGrpSpPr/>
        <p:nvPr/>
      </p:nvGrpSpPr>
      <p:grpSpPr>
        <a:xfrm>
          <a:off x="0" y="0"/>
          <a:ext cx="0" cy="0"/>
          <a:chOff x="0" y="0"/>
          <a:chExt cx="0" cy="0"/>
        </a:xfrm>
      </p:grpSpPr>
      <p:sp>
        <p:nvSpPr>
          <p:cNvPr id="263" name="Google Shape;263;p25"/>
          <p:cNvSpPr txBox="1"/>
          <p:nvPr>
            <p:ph idx="1"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264" name="Google Shape;264;p25"/>
          <p:cNvSpPr txBox="1"/>
          <p:nvPr>
            <p:ph idx="2"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265" name="Google Shape;265;p25"/>
          <p:cNvSpPr txBox="1"/>
          <p:nvPr>
            <p:ph idx="3"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266" name="Google Shape;266;p25"/>
          <p:cNvSpPr txBox="1"/>
          <p:nvPr>
            <p:ph idx="4"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267" name="Google Shape;267;p25"/>
          <p:cNvSpPr txBox="1"/>
          <p:nvPr>
            <p:ph idx="5" type="body"/>
          </p:nvPr>
        </p:nvSpPr>
        <p:spPr>
          <a:xfrm>
            <a:off x="3175537" y="2435780"/>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chemeClr val="lt1"/>
                </a:solidFill>
                <a:latin typeface="Roboto"/>
                <a:ea typeface="Roboto"/>
                <a:cs typeface="Roboto"/>
                <a:sym typeface="Roboto"/>
              </a:rPr>
              <a:t>Exporting a </a:t>
            </a:r>
            <a:r>
              <a:rPr lang="en-US" sz="1100">
                <a:solidFill>
                  <a:schemeClr val="lt1"/>
                </a:solidFill>
                <a:latin typeface="Roboto"/>
                <a:ea typeface="Roboto"/>
                <a:cs typeface="Roboto"/>
                <a:sym typeface="Roboto"/>
              </a:rPr>
              <a:t>Jira dashboard</a:t>
            </a:r>
            <a:r>
              <a:rPr i="0" lang="en-US" sz="1100" u="none" cap="none" strike="noStrike">
                <a:solidFill>
                  <a:schemeClr val="lt1"/>
                </a:solidFill>
                <a:latin typeface="Roboto"/>
                <a:ea typeface="Roboto"/>
                <a:cs typeface="Roboto"/>
                <a:sym typeface="Roboto"/>
              </a:rPr>
              <a:t> to PDF</a:t>
            </a:r>
            <a:endParaRPr sz="1100">
              <a:solidFill>
                <a:schemeClr val="lt1"/>
              </a:solidFill>
              <a:latin typeface="Roboto"/>
              <a:ea typeface="Roboto"/>
              <a:cs typeface="Roboto"/>
              <a:sym typeface="Roboto"/>
            </a:endParaRPr>
          </a:p>
        </p:txBody>
      </p:sp>
      <p:sp>
        <p:nvSpPr>
          <p:cNvPr id="268" name="Google Shape;268;p25"/>
          <p:cNvSpPr txBox="1"/>
          <p:nvPr>
            <p:ph idx="6"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269" name="Google Shape;269;p25"/>
          <p:cNvSpPr txBox="1"/>
          <p:nvPr>
            <p:ph idx="7"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270" name="Google Shape;270;p25"/>
          <p:cNvSpPr txBox="1"/>
          <p:nvPr>
            <p:ph idx="8" type="body"/>
          </p:nvPr>
        </p:nvSpPr>
        <p:spPr>
          <a:xfrm>
            <a:off x="1366225" y="413600"/>
            <a:ext cx="64116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6"/>
          <p:cNvSpPr/>
          <p:nvPr/>
        </p:nvSpPr>
        <p:spPr>
          <a:xfrm>
            <a:off x="342900" y="252956"/>
            <a:ext cx="5256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Jira dashboard to PDF</a:t>
            </a:r>
            <a:endParaRPr b="1" sz="2700">
              <a:solidFill>
                <a:schemeClr val="lt1"/>
              </a:solidFill>
              <a:latin typeface="Roboto"/>
              <a:ea typeface="Roboto"/>
              <a:cs typeface="Roboto"/>
              <a:sym typeface="Roboto"/>
            </a:endParaRPr>
          </a:p>
        </p:txBody>
      </p:sp>
      <p:sp>
        <p:nvSpPr>
          <p:cNvPr id="276" name="Google Shape;276;p26"/>
          <p:cNvSpPr txBox="1"/>
          <p:nvPr/>
        </p:nvSpPr>
        <p:spPr>
          <a:xfrm>
            <a:off x="342900" y="644006"/>
            <a:ext cx="82854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E</a:t>
            </a:r>
            <a:r>
              <a:rPr lang="en-US" sz="1400">
                <a:solidFill>
                  <a:schemeClr val="dk2"/>
                </a:solidFill>
                <a:latin typeface="Roboto"/>
                <a:ea typeface="Roboto"/>
                <a:cs typeface="Roboto"/>
                <a:sym typeface="Roboto"/>
              </a:rPr>
              <a:t>xport </a:t>
            </a:r>
            <a:r>
              <a:rPr lang="en-US" sz="1400">
                <a:solidFill>
                  <a:schemeClr val="dk2"/>
                </a:solidFill>
                <a:latin typeface="Roboto"/>
                <a:ea typeface="Roboto"/>
                <a:cs typeface="Roboto"/>
                <a:sym typeface="Roboto"/>
              </a:rPr>
              <a:t>Jira dashboards to PDF for sharing with the outside world, archiving, printing, etc.</a:t>
            </a:r>
            <a:endParaRPr sz="1400">
              <a:solidFill>
                <a:schemeClr val="dk2"/>
              </a:solidFill>
              <a:latin typeface="Roboto"/>
              <a:ea typeface="Roboto"/>
              <a:cs typeface="Roboto"/>
              <a:sym typeface="Roboto"/>
            </a:endParaRPr>
          </a:p>
        </p:txBody>
      </p:sp>
      <p:pic>
        <p:nvPicPr>
          <p:cNvPr id="277" name="Google Shape;277;p26"/>
          <p:cNvPicPr preferRelativeResize="0"/>
          <p:nvPr/>
        </p:nvPicPr>
        <p:blipFill rotWithShape="1">
          <a:blip r:embed="rId3">
            <a:alphaModFix/>
          </a:blip>
          <a:srcRect b="0" l="0" r="0" t="0"/>
          <a:stretch/>
        </p:blipFill>
        <p:spPr>
          <a:xfrm>
            <a:off x="716278" y="1028700"/>
            <a:ext cx="7711445" cy="3771900"/>
          </a:xfrm>
          <a:prstGeom prst="rect">
            <a:avLst/>
          </a:prstGeom>
          <a:noFill/>
          <a:ln>
            <a:noFill/>
          </a:ln>
          <a:effectLst>
            <a:outerShdw blurRad="714375" rotWithShape="0" algn="bl" dir="3720000" dist="57150">
              <a:srgbClr val="000000">
                <a:alpha val="2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7"/>
          <p:cNvSpPr/>
          <p:nvPr/>
        </p:nvSpPr>
        <p:spPr>
          <a:xfrm>
            <a:off x="342900" y="252956"/>
            <a:ext cx="5262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a:t>
            </a:r>
            <a:r>
              <a:rPr b="1" lang="en-US" sz="2700">
                <a:solidFill>
                  <a:schemeClr val="lt1"/>
                </a:solidFill>
                <a:latin typeface="Roboto"/>
                <a:ea typeface="Roboto"/>
                <a:cs typeface="Roboto"/>
                <a:sym typeface="Roboto"/>
              </a:rPr>
              <a:t>Jira dashboard</a:t>
            </a:r>
            <a:r>
              <a:rPr b="1" lang="en-US" sz="2700">
                <a:solidFill>
                  <a:schemeClr val="lt1"/>
                </a:solidFill>
                <a:latin typeface="Roboto"/>
                <a:ea typeface="Roboto"/>
                <a:cs typeface="Roboto"/>
                <a:sym typeface="Roboto"/>
              </a:rPr>
              <a:t> to PDF</a:t>
            </a:r>
            <a:endParaRPr b="1" sz="2700">
              <a:solidFill>
                <a:schemeClr val="lt1"/>
              </a:solidFill>
              <a:latin typeface="Roboto"/>
              <a:ea typeface="Roboto"/>
              <a:cs typeface="Roboto"/>
              <a:sym typeface="Roboto"/>
            </a:endParaRPr>
          </a:p>
        </p:txBody>
      </p:sp>
      <p:sp>
        <p:nvSpPr>
          <p:cNvPr id="283" name="Google Shape;283;p27"/>
          <p:cNvSpPr txBox="1"/>
          <p:nvPr/>
        </p:nvSpPr>
        <p:spPr>
          <a:xfrm>
            <a:off x="342900" y="644006"/>
            <a:ext cx="79086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Embed Jira reports in gadgets, then export the dashboard to PDF to create complex reports</a:t>
            </a:r>
            <a:endParaRPr sz="1400">
              <a:solidFill>
                <a:schemeClr val="dk2"/>
              </a:solidFill>
              <a:latin typeface="Roboto"/>
              <a:ea typeface="Roboto"/>
              <a:cs typeface="Roboto"/>
              <a:sym typeface="Roboto"/>
            </a:endParaRPr>
          </a:p>
        </p:txBody>
      </p:sp>
      <p:pic>
        <p:nvPicPr>
          <p:cNvPr id="284" name="Google Shape;284;p27"/>
          <p:cNvPicPr preferRelativeResize="0"/>
          <p:nvPr/>
        </p:nvPicPr>
        <p:blipFill rotWithShape="1">
          <a:blip r:embed="rId3">
            <a:alphaModFix/>
          </a:blip>
          <a:srcRect b="0" l="0" r="0" t="0"/>
          <a:stretch/>
        </p:blipFill>
        <p:spPr>
          <a:xfrm>
            <a:off x="736934" y="1028700"/>
            <a:ext cx="7670132" cy="3771900"/>
          </a:xfrm>
          <a:prstGeom prst="rect">
            <a:avLst/>
          </a:prstGeom>
          <a:noFill/>
          <a:ln>
            <a:noFill/>
          </a:ln>
          <a:effectLst>
            <a:outerShdw blurRad="728663" rotWithShape="0" algn="bl" dir="3720000" dist="66675">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0"/>
          <p:cNvSpPr txBox="1"/>
          <p:nvPr>
            <p:ph idx="3" type="body"/>
          </p:nvPr>
        </p:nvSpPr>
        <p:spPr>
          <a:xfrm>
            <a:off x="4939700" y="333450"/>
            <a:ext cx="39453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100"/>
              <a:buFont typeface="Arial"/>
              <a:buNone/>
            </a:pPr>
            <a:r>
              <a:rPr b="1" i="0" lang="en-US" sz="2300" u="none" cap="none" strike="noStrike">
                <a:solidFill>
                  <a:srgbClr val="FFFFFF"/>
                </a:solidFill>
                <a:latin typeface="Roboto"/>
                <a:ea typeface="Roboto"/>
                <a:cs typeface="Roboto"/>
                <a:sym typeface="Roboto"/>
              </a:rPr>
              <a:t>What is</a:t>
            </a:r>
            <a:r>
              <a:rPr b="1" lang="en-US" sz="2300">
                <a:solidFill>
                  <a:srgbClr val="FFFFFF"/>
                </a:solidFill>
                <a:latin typeface="Roboto"/>
                <a:ea typeface="Roboto"/>
                <a:cs typeface="Roboto"/>
                <a:sym typeface="Roboto"/>
              </a:rPr>
              <a:t> </a:t>
            </a:r>
            <a:r>
              <a:rPr b="1" lang="en-US" sz="2300">
                <a:solidFill>
                  <a:srgbClr val="FFFFFF"/>
                </a:solidFill>
                <a:latin typeface="Roboto"/>
                <a:ea typeface="Roboto"/>
                <a:cs typeface="Roboto"/>
                <a:sym typeface="Roboto"/>
              </a:rPr>
              <a:t>Better PDF Exporter</a:t>
            </a:r>
            <a:r>
              <a:rPr b="1" i="0" lang="en-US" sz="2300" u="none" cap="none" strike="noStrike">
                <a:solidFill>
                  <a:srgbClr val="FFFFFF"/>
                </a:solidFill>
                <a:latin typeface="Roboto"/>
                <a:ea typeface="Roboto"/>
                <a:cs typeface="Roboto"/>
                <a:sym typeface="Roboto"/>
              </a:rPr>
              <a:t>?</a:t>
            </a:r>
            <a:endParaRPr b="1" i="0" sz="2300" u="none" cap="none" strike="noStrike">
              <a:solidFill>
                <a:srgbClr val="FFFFFF"/>
              </a:solidFill>
              <a:latin typeface="Roboto"/>
              <a:ea typeface="Roboto"/>
              <a:cs typeface="Roboto"/>
              <a:sym typeface="Roboto"/>
            </a:endParaRPr>
          </a:p>
        </p:txBody>
      </p:sp>
      <p:sp>
        <p:nvSpPr>
          <p:cNvPr id="71" name="Google Shape;71;p10"/>
          <p:cNvSpPr txBox="1"/>
          <p:nvPr>
            <p:ph idx="1" type="body"/>
          </p:nvPr>
        </p:nvSpPr>
        <p:spPr>
          <a:xfrm>
            <a:off x="156300" y="3062709"/>
            <a:ext cx="4343400" cy="192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100">
                <a:solidFill>
                  <a:schemeClr val="lt1"/>
                </a:solidFill>
                <a:latin typeface="Roboto"/>
                <a:ea typeface="Roboto"/>
                <a:cs typeface="Roboto"/>
                <a:sym typeface="Roboto"/>
              </a:rPr>
              <a:t>Reliable maintenance, guaranteed support and top-notch docs</a:t>
            </a:r>
            <a:endParaRPr i="0" sz="1100" u="none" cap="none" strike="noStrike">
              <a:solidFill>
                <a:schemeClr val="lt1"/>
              </a:solidFill>
              <a:latin typeface="Roboto"/>
              <a:ea typeface="Roboto"/>
              <a:cs typeface="Roboto"/>
              <a:sym typeface="Roboto"/>
            </a:endParaRPr>
          </a:p>
        </p:txBody>
      </p:sp>
      <p:sp>
        <p:nvSpPr>
          <p:cNvPr id="72" name="Google Shape;72;p10"/>
          <p:cNvSpPr txBox="1"/>
          <p:nvPr>
            <p:ph idx="1" type="body"/>
          </p:nvPr>
        </p:nvSpPr>
        <p:spPr>
          <a:xfrm>
            <a:off x="230489" y="3977428"/>
            <a:ext cx="4154700" cy="47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Powering 4000</a:t>
            </a:r>
            <a:r>
              <a:rPr b="1" lang="en-US" sz="1800">
                <a:solidFill>
                  <a:schemeClr val="lt1"/>
                </a:solidFill>
                <a:latin typeface="Roboto"/>
                <a:ea typeface="Roboto"/>
                <a:cs typeface="Roboto"/>
                <a:sym typeface="Roboto"/>
              </a:rPr>
              <a:t>+ customers</a:t>
            </a:r>
            <a:endParaRPr b="1" sz="1800">
              <a:solidFill>
                <a:schemeClr val="lt1"/>
              </a:solidFill>
              <a:latin typeface="Roboto"/>
              <a:ea typeface="Roboto"/>
              <a:cs typeface="Roboto"/>
              <a:sym typeface="Roboto"/>
            </a:endParaRPr>
          </a:p>
          <a:p>
            <a:pPr indent="0" lvl="0" marL="0" marR="0" rtl="0" algn="ctr">
              <a:spcBef>
                <a:spcPts val="0"/>
              </a:spcBef>
              <a:spcAft>
                <a:spcPts val="0"/>
              </a:spcAft>
              <a:buNone/>
            </a:pPr>
            <a:r>
              <a:rPr lang="en-US" sz="1100">
                <a:solidFill>
                  <a:schemeClr val="lt1"/>
                </a:solidFill>
                <a:latin typeface="Roboto"/>
                <a:ea typeface="Roboto"/>
                <a:cs typeface="Roboto"/>
                <a:sym typeface="Roboto"/>
              </a:rPr>
              <a:t>Amazon, Airbnb, </a:t>
            </a:r>
            <a:r>
              <a:rPr lang="en-US" sz="1100">
                <a:solidFill>
                  <a:schemeClr val="lt1"/>
                </a:solidFill>
                <a:latin typeface="Roboto"/>
                <a:ea typeface="Roboto"/>
                <a:cs typeface="Roboto"/>
                <a:sym typeface="Roboto"/>
              </a:rPr>
              <a:t>Boeing, </a:t>
            </a:r>
            <a:r>
              <a:rPr lang="en-US" sz="1100">
                <a:solidFill>
                  <a:schemeClr val="lt1"/>
                </a:solidFill>
                <a:latin typeface="Roboto"/>
                <a:ea typeface="Roboto"/>
                <a:cs typeface="Roboto"/>
                <a:sym typeface="Roboto"/>
              </a:rPr>
              <a:t>Mercedes, McDonald’s, NASA, etc.</a:t>
            </a:r>
            <a:endParaRPr sz="1100">
              <a:solidFill>
                <a:schemeClr val="lt1"/>
              </a:solidFill>
              <a:latin typeface="Roboto"/>
              <a:ea typeface="Roboto"/>
              <a:cs typeface="Roboto"/>
              <a:sym typeface="Roboto"/>
            </a:endParaRPr>
          </a:p>
        </p:txBody>
      </p:sp>
      <p:sp>
        <p:nvSpPr>
          <p:cNvPr id="73" name="Google Shape;73;p10"/>
          <p:cNvSpPr txBox="1"/>
          <p:nvPr/>
        </p:nvSpPr>
        <p:spPr>
          <a:xfrm>
            <a:off x="5493094" y="1582641"/>
            <a:ext cx="2838600" cy="3321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164F86"/>
              </a:buClr>
              <a:buSzPts val="2300"/>
              <a:buFont typeface="Arial"/>
              <a:buNone/>
            </a:pPr>
            <a:r>
              <a:rPr b="1" lang="en-US" sz="1800">
                <a:solidFill>
                  <a:srgbClr val="FFFFFF"/>
                </a:solidFill>
                <a:latin typeface="Roboto"/>
                <a:ea typeface="Roboto"/>
                <a:cs typeface="Roboto"/>
                <a:sym typeface="Roboto"/>
              </a:rPr>
              <a:t>On the market since 2009</a:t>
            </a:r>
            <a:endParaRPr b="1" sz="1800">
              <a:solidFill>
                <a:srgbClr val="FFFFFF"/>
              </a:solidFill>
              <a:latin typeface="Roboto"/>
              <a:ea typeface="Roboto"/>
              <a:cs typeface="Roboto"/>
              <a:sym typeface="Roboto"/>
            </a:endParaRPr>
          </a:p>
        </p:txBody>
      </p:sp>
      <p:sp>
        <p:nvSpPr>
          <p:cNvPr id="74" name="Google Shape;74;p10"/>
          <p:cNvSpPr txBox="1"/>
          <p:nvPr/>
        </p:nvSpPr>
        <p:spPr>
          <a:xfrm>
            <a:off x="5780663" y="3047016"/>
            <a:ext cx="2263500" cy="224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US" sz="1100">
                <a:solidFill>
                  <a:srgbClr val="FFFFFF"/>
                </a:solidFill>
                <a:latin typeface="Roboto"/>
                <a:ea typeface="Roboto"/>
                <a:cs typeface="Roboto"/>
                <a:sym typeface="Roboto"/>
              </a:rPr>
              <a:t>Top #2 rated app for Jira</a:t>
            </a:r>
            <a:endParaRPr sz="1100">
              <a:solidFill>
                <a:srgbClr val="FFFFFF"/>
              </a:solidFill>
              <a:latin typeface="Roboto"/>
              <a:ea typeface="Roboto"/>
              <a:cs typeface="Roboto"/>
              <a:sym typeface="Roboto"/>
            </a:endParaRPr>
          </a:p>
        </p:txBody>
      </p:sp>
      <p:sp>
        <p:nvSpPr>
          <p:cNvPr id="75" name="Google Shape;75;p10"/>
          <p:cNvSpPr txBox="1"/>
          <p:nvPr>
            <p:ph idx="1" type="body"/>
          </p:nvPr>
        </p:nvSpPr>
        <p:spPr>
          <a:xfrm>
            <a:off x="245681" y="1582641"/>
            <a:ext cx="4124400" cy="47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1800">
                <a:solidFill>
                  <a:schemeClr val="lt1"/>
                </a:solidFill>
                <a:latin typeface="Roboto"/>
                <a:ea typeface="Roboto"/>
                <a:cs typeface="Roboto"/>
                <a:sym typeface="Roboto"/>
              </a:rPr>
              <a:t>Experience</a:t>
            </a:r>
            <a:endParaRPr b="1" sz="1800">
              <a:solidFill>
                <a:schemeClr val="lt1"/>
              </a:solidFill>
              <a:latin typeface="Roboto"/>
              <a:ea typeface="Roboto"/>
              <a:cs typeface="Roboto"/>
              <a:sym typeface="Roboto"/>
            </a:endParaRPr>
          </a:p>
          <a:p>
            <a:pPr indent="0" lvl="0" marL="0" marR="0" rtl="0" algn="ctr">
              <a:spcBef>
                <a:spcPts val="0"/>
              </a:spcBef>
              <a:spcAft>
                <a:spcPts val="0"/>
              </a:spcAft>
              <a:buNone/>
            </a:pPr>
            <a:r>
              <a:rPr lang="en-US" sz="1100">
                <a:solidFill>
                  <a:schemeClr val="lt1"/>
                </a:solidFill>
                <a:latin typeface="Roboto"/>
                <a:ea typeface="Roboto"/>
                <a:cs typeface="Roboto"/>
                <a:sym typeface="Roboto"/>
              </a:rPr>
              <a:t>10+ years in the Atlassian Ecosystem</a:t>
            </a:r>
            <a:endParaRPr i="0" sz="1100" u="none" cap="none" strike="noStrike">
              <a:solidFill>
                <a:schemeClr val="lt1"/>
              </a:solidFill>
              <a:latin typeface="Roboto"/>
              <a:ea typeface="Roboto"/>
              <a:cs typeface="Roboto"/>
              <a:sym typeface="Roboto"/>
            </a:endParaRPr>
          </a:p>
        </p:txBody>
      </p:sp>
      <p:sp>
        <p:nvSpPr>
          <p:cNvPr id="76" name="Google Shape;76;p10"/>
          <p:cNvSpPr txBox="1"/>
          <p:nvPr/>
        </p:nvSpPr>
        <p:spPr>
          <a:xfrm>
            <a:off x="1149459" y="333459"/>
            <a:ext cx="2357100" cy="3636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2300">
                <a:solidFill>
                  <a:schemeClr val="lt1"/>
                </a:solidFill>
                <a:latin typeface="Roboto"/>
                <a:ea typeface="Roboto"/>
                <a:cs typeface="Roboto"/>
                <a:sym typeface="Roboto"/>
              </a:rPr>
              <a:t>Who is Midori?</a:t>
            </a:r>
            <a:endParaRPr b="1" sz="2300">
              <a:solidFill>
                <a:schemeClr val="lt1"/>
              </a:solidFill>
              <a:latin typeface="Roboto"/>
              <a:ea typeface="Roboto"/>
              <a:cs typeface="Roboto"/>
              <a:sym typeface="Roboto"/>
            </a:endParaRPr>
          </a:p>
        </p:txBody>
      </p:sp>
      <p:sp>
        <p:nvSpPr>
          <p:cNvPr id="77" name="Google Shape;77;p10"/>
          <p:cNvSpPr txBox="1"/>
          <p:nvPr/>
        </p:nvSpPr>
        <p:spPr>
          <a:xfrm>
            <a:off x="5147888" y="3977438"/>
            <a:ext cx="3528900" cy="5802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800">
                <a:solidFill>
                  <a:srgbClr val="FFFFFF"/>
                </a:solidFill>
                <a:latin typeface="Roboto"/>
                <a:ea typeface="Roboto"/>
                <a:cs typeface="Roboto"/>
                <a:sym typeface="Roboto"/>
              </a:rPr>
              <a:t>Extremely customizable</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lang="en-US" sz="1100">
                <a:solidFill>
                  <a:srgbClr val="FFFFFF"/>
                </a:solidFill>
                <a:latin typeface="Roboto"/>
                <a:ea typeface="Roboto"/>
                <a:cs typeface="Roboto"/>
                <a:sym typeface="Roboto"/>
              </a:rPr>
              <a:t>Custom content, look &amp; scripted logic</a:t>
            </a:r>
            <a:endParaRPr sz="1100">
              <a:solidFill>
                <a:srgbClr val="FFFFFF"/>
              </a:solidFill>
              <a:latin typeface="Roboto"/>
              <a:ea typeface="Roboto"/>
              <a:cs typeface="Roboto"/>
              <a:sym typeface="Roboto"/>
            </a:endParaRPr>
          </a:p>
        </p:txBody>
      </p:sp>
      <p:pic>
        <p:nvPicPr>
          <p:cNvPr descr="JPDF logo.png" id="78" name="Google Shape;78;p10"/>
          <p:cNvPicPr preferRelativeResize="0"/>
          <p:nvPr/>
        </p:nvPicPr>
        <p:blipFill rotWithShape="1">
          <a:blip r:embed="rId3">
            <a:alphaModFix/>
          </a:blip>
          <a:srcRect b="0" l="0" r="0" t="0"/>
          <a:stretch/>
        </p:blipFill>
        <p:spPr>
          <a:xfrm>
            <a:off x="6655219" y="726909"/>
            <a:ext cx="514350" cy="514350"/>
          </a:xfrm>
          <a:prstGeom prst="rect">
            <a:avLst/>
          </a:prstGeom>
          <a:noFill/>
          <a:ln>
            <a:noFill/>
          </a:ln>
        </p:spPr>
      </p:pic>
      <p:pic>
        <p:nvPicPr>
          <p:cNvPr id="79" name="Google Shape;79;p10"/>
          <p:cNvPicPr preferRelativeResize="0"/>
          <p:nvPr/>
        </p:nvPicPr>
        <p:blipFill rotWithShape="1">
          <a:blip r:embed="rId4">
            <a:alphaModFix/>
          </a:blip>
          <a:srcRect b="0" l="0" r="0" t="0"/>
          <a:stretch/>
        </p:blipFill>
        <p:spPr>
          <a:xfrm>
            <a:off x="2070778" y="726905"/>
            <a:ext cx="514350" cy="514350"/>
          </a:xfrm>
          <a:prstGeom prst="rect">
            <a:avLst/>
          </a:prstGeom>
          <a:noFill/>
          <a:ln cap="flat" cmpd="sng" w="9525">
            <a:solidFill>
              <a:srgbClr val="FFFFFF"/>
            </a:solidFill>
            <a:prstDash val="solid"/>
            <a:round/>
            <a:headEnd len="sm" w="sm" type="none"/>
            <a:tailEnd len="sm" w="sm" type="none"/>
          </a:ln>
        </p:spPr>
      </p:pic>
      <p:pic>
        <p:nvPicPr>
          <p:cNvPr id="80" name="Google Shape;80;p10"/>
          <p:cNvPicPr preferRelativeResize="0"/>
          <p:nvPr/>
        </p:nvPicPr>
        <p:blipFill>
          <a:blip r:embed="rId5">
            <a:alphaModFix/>
          </a:blip>
          <a:stretch>
            <a:fillRect/>
          </a:stretch>
        </p:blipFill>
        <p:spPr>
          <a:xfrm>
            <a:off x="5780620" y="2701800"/>
            <a:ext cx="2263546" cy="331987"/>
          </a:xfrm>
          <a:prstGeom prst="rect">
            <a:avLst/>
          </a:prstGeom>
          <a:noFill/>
          <a:ln>
            <a:noFill/>
          </a:ln>
        </p:spPr>
      </p:pic>
      <p:pic>
        <p:nvPicPr>
          <p:cNvPr id="81" name="Google Shape;81;p10"/>
          <p:cNvPicPr preferRelativeResize="0"/>
          <p:nvPr/>
        </p:nvPicPr>
        <p:blipFill>
          <a:blip r:embed="rId6">
            <a:alphaModFix/>
          </a:blip>
          <a:stretch>
            <a:fillRect/>
          </a:stretch>
        </p:blipFill>
        <p:spPr>
          <a:xfrm>
            <a:off x="1326778" y="2701800"/>
            <a:ext cx="1962281" cy="331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28"/>
          <p:cNvSpPr/>
          <p:nvPr/>
        </p:nvSpPr>
        <p:spPr>
          <a:xfrm>
            <a:off x="342900" y="252956"/>
            <a:ext cx="5262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Jira dashboard to PDF</a:t>
            </a:r>
            <a:endParaRPr b="1" sz="2700">
              <a:solidFill>
                <a:schemeClr val="lt1"/>
              </a:solidFill>
              <a:latin typeface="Roboto"/>
              <a:ea typeface="Roboto"/>
              <a:cs typeface="Roboto"/>
              <a:sym typeface="Roboto"/>
            </a:endParaRPr>
          </a:p>
        </p:txBody>
      </p:sp>
      <p:sp>
        <p:nvSpPr>
          <p:cNvPr id="290" name="Google Shape;290;p28"/>
          <p:cNvSpPr txBox="1"/>
          <p:nvPr/>
        </p:nvSpPr>
        <p:spPr>
          <a:xfrm>
            <a:off x="342900" y="644006"/>
            <a:ext cx="79086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C</a:t>
            </a:r>
            <a:r>
              <a:rPr lang="en-US" sz="1400">
                <a:solidFill>
                  <a:schemeClr val="dk2"/>
                </a:solidFill>
                <a:latin typeface="Roboto"/>
                <a:ea typeface="Roboto"/>
                <a:cs typeface="Roboto"/>
                <a:sym typeface="Roboto"/>
              </a:rPr>
              <a:t>reate Scrum or Kanban reports by exporting </a:t>
            </a:r>
            <a:r>
              <a:rPr lang="en-US" sz="1400">
                <a:solidFill>
                  <a:schemeClr val="dk2"/>
                </a:solidFill>
                <a:latin typeface="Roboto"/>
                <a:ea typeface="Roboto"/>
                <a:cs typeface="Roboto"/>
                <a:sym typeface="Roboto"/>
              </a:rPr>
              <a:t>Jira Software gadgets to PDF</a:t>
            </a:r>
            <a:endParaRPr sz="1400">
              <a:solidFill>
                <a:schemeClr val="dk2"/>
              </a:solidFill>
              <a:latin typeface="Roboto"/>
              <a:ea typeface="Roboto"/>
              <a:cs typeface="Roboto"/>
              <a:sym typeface="Roboto"/>
            </a:endParaRPr>
          </a:p>
        </p:txBody>
      </p:sp>
      <p:pic>
        <p:nvPicPr>
          <p:cNvPr id="291" name="Google Shape;291;p28"/>
          <p:cNvPicPr preferRelativeResize="0"/>
          <p:nvPr/>
        </p:nvPicPr>
        <p:blipFill rotWithShape="1">
          <a:blip r:embed="rId3">
            <a:alphaModFix/>
          </a:blip>
          <a:srcRect b="0" l="0" r="0" t="0"/>
          <a:stretch/>
        </p:blipFill>
        <p:spPr>
          <a:xfrm>
            <a:off x="716278" y="1028700"/>
            <a:ext cx="7711440" cy="3771900"/>
          </a:xfrm>
          <a:prstGeom prst="rect">
            <a:avLst/>
          </a:prstGeom>
          <a:noFill/>
          <a:ln>
            <a:noFill/>
          </a:ln>
          <a:effectLst>
            <a:outerShdw blurRad="714375" rotWithShape="0" algn="bl" dir="3840000" dist="76200">
              <a:srgbClr val="000000">
                <a:alpha val="18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5" name="Shape 295"/>
        <p:cNvGrpSpPr/>
        <p:nvPr/>
      </p:nvGrpSpPr>
      <p:grpSpPr>
        <a:xfrm>
          <a:off x="0" y="0"/>
          <a:ext cx="0" cy="0"/>
          <a:chOff x="0" y="0"/>
          <a:chExt cx="0" cy="0"/>
        </a:xfrm>
      </p:grpSpPr>
      <p:sp>
        <p:nvSpPr>
          <p:cNvPr id="296" name="Google Shape;296;p29"/>
          <p:cNvSpPr txBox="1"/>
          <p:nvPr>
            <p:ph idx="1"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297" name="Google Shape;297;p29"/>
          <p:cNvSpPr txBox="1"/>
          <p:nvPr>
            <p:ph idx="2"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298" name="Google Shape;298;p29"/>
          <p:cNvSpPr txBox="1"/>
          <p:nvPr>
            <p:ph idx="3" type="body"/>
          </p:nvPr>
        </p:nvSpPr>
        <p:spPr>
          <a:xfrm>
            <a:off x="3175425" y="2861148"/>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chemeClr val="lt1"/>
                </a:solidFill>
                <a:latin typeface="Roboto"/>
                <a:ea typeface="Roboto"/>
                <a:cs typeface="Roboto"/>
                <a:sym typeface="Roboto"/>
              </a:rPr>
              <a:t>Managing PDF </a:t>
            </a:r>
            <a:r>
              <a:rPr lang="en-US" sz="1100">
                <a:solidFill>
                  <a:schemeClr val="lt1"/>
                </a:solidFill>
                <a:latin typeface="Roboto"/>
                <a:ea typeface="Roboto"/>
                <a:cs typeface="Roboto"/>
                <a:sym typeface="Roboto"/>
              </a:rPr>
              <a:t>v</a:t>
            </a:r>
            <a:r>
              <a:rPr i="0" lang="en-US" sz="1100" u="none" cap="none" strike="noStrike">
                <a:solidFill>
                  <a:schemeClr val="lt1"/>
                </a:solidFill>
                <a:latin typeface="Roboto"/>
                <a:ea typeface="Roboto"/>
                <a:cs typeface="Roboto"/>
                <a:sym typeface="Roboto"/>
              </a:rPr>
              <a:t>iews</a:t>
            </a:r>
            <a:endParaRPr sz="500">
              <a:solidFill>
                <a:schemeClr val="lt1"/>
              </a:solidFill>
              <a:latin typeface="Roboto"/>
              <a:ea typeface="Roboto"/>
              <a:cs typeface="Roboto"/>
              <a:sym typeface="Roboto"/>
            </a:endParaRPr>
          </a:p>
        </p:txBody>
      </p:sp>
      <p:sp>
        <p:nvSpPr>
          <p:cNvPr id="299" name="Google Shape;299;p29"/>
          <p:cNvSpPr txBox="1"/>
          <p:nvPr>
            <p:ph idx="4"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300" name="Google Shape;300;p29"/>
          <p:cNvSpPr txBox="1"/>
          <p:nvPr>
            <p:ph idx="5"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301" name="Google Shape;301;p29"/>
          <p:cNvSpPr txBox="1"/>
          <p:nvPr>
            <p:ph idx="6"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302" name="Google Shape;302;p29"/>
          <p:cNvSpPr txBox="1"/>
          <p:nvPr>
            <p:ph idx="7"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303" name="Google Shape;303;p29"/>
          <p:cNvSpPr txBox="1"/>
          <p:nvPr>
            <p:ph idx="8" type="body"/>
          </p:nvPr>
        </p:nvSpPr>
        <p:spPr>
          <a:xfrm>
            <a:off x="1359925" y="413600"/>
            <a:ext cx="64242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0"/>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US" sz="2700" u="none" cap="none" strike="noStrike">
                <a:solidFill>
                  <a:schemeClr val="lt1"/>
                </a:solidFill>
                <a:latin typeface="Roboto"/>
                <a:ea typeface="Roboto"/>
                <a:cs typeface="Roboto"/>
                <a:sym typeface="Roboto"/>
              </a:rPr>
              <a:t>Managing PDF </a:t>
            </a:r>
            <a:r>
              <a:rPr b="1" lang="en-US" sz="2700">
                <a:solidFill>
                  <a:schemeClr val="lt1"/>
                </a:solidFill>
                <a:latin typeface="Roboto"/>
                <a:ea typeface="Roboto"/>
                <a:cs typeface="Roboto"/>
                <a:sym typeface="Roboto"/>
              </a:rPr>
              <a:t>views</a:t>
            </a:r>
            <a:endParaRPr b="1" sz="2700">
              <a:solidFill>
                <a:schemeClr val="lt1"/>
              </a:solidFill>
              <a:latin typeface="Roboto"/>
              <a:ea typeface="Roboto"/>
              <a:cs typeface="Roboto"/>
              <a:sym typeface="Roboto"/>
            </a:endParaRPr>
          </a:p>
        </p:txBody>
      </p:sp>
      <p:sp>
        <p:nvSpPr>
          <p:cNvPr id="309" name="Google Shape;309;p30"/>
          <p:cNvSpPr txBox="1"/>
          <p:nvPr>
            <p:ph idx="5" type="body"/>
          </p:nvPr>
        </p:nvSpPr>
        <p:spPr>
          <a:xfrm>
            <a:off x="560306" y="2415047"/>
            <a:ext cx="2078100" cy="41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i="0" lang="en-US" u="none" cap="none" strike="noStrike">
                <a:solidFill>
                  <a:schemeClr val="lt1"/>
                </a:solidFill>
                <a:latin typeface="Roboto"/>
                <a:ea typeface="Roboto"/>
                <a:cs typeface="Roboto"/>
                <a:sym typeface="Roboto"/>
              </a:rPr>
              <a:t>What are</a:t>
            </a:r>
            <a:endParaRPr b="1">
              <a:solidFill>
                <a:schemeClr val="lt1"/>
              </a:solidFill>
              <a:latin typeface="Roboto"/>
              <a:ea typeface="Roboto"/>
              <a:cs typeface="Roboto"/>
              <a:sym typeface="Roboto"/>
            </a:endParaRPr>
          </a:p>
          <a:p>
            <a:pPr indent="0" lvl="0" marL="0" marR="0" rtl="0" algn="ctr">
              <a:spcBef>
                <a:spcPts val="0"/>
              </a:spcBef>
              <a:spcAft>
                <a:spcPts val="0"/>
              </a:spcAft>
              <a:buClr>
                <a:srgbClr val="164F86"/>
              </a:buClr>
              <a:buSzPts val="1000"/>
              <a:buFont typeface="Arial"/>
              <a:buNone/>
            </a:pPr>
            <a:r>
              <a:rPr b="1" i="0" lang="en-US" u="none" cap="none" strike="noStrike">
                <a:solidFill>
                  <a:schemeClr val="lt1"/>
                </a:solidFill>
                <a:latin typeface="Roboto"/>
                <a:ea typeface="Roboto"/>
                <a:cs typeface="Roboto"/>
                <a:sym typeface="Roboto"/>
              </a:rPr>
              <a:t>the PDF </a:t>
            </a:r>
            <a:r>
              <a:rPr b="1" lang="en-US">
                <a:solidFill>
                  <a:schemeClr val="lt1"/>
                </a:solidFill>
                <a:latin typeface="Roboto"/>
                <a:ea typeface="Roboto"/>
                <a:cs typeface="Roboto"/>
                <a:sym typeface="Roboto"/>
              </a:rPr>
              <a:t>views</a:t>
            </a:r>
            <a:r>
              <a:rPr b="1" lang="en-US">
                <a:solidFill>
                  <a:schemeClr val="lt1"/>
                </a:solidFill>
                <a:latin typeface="Roboto"/>
                <a:ea typeface="Roboto"/>
                <a:cs typeface="Roboto"/>
                <a:sym typeface="Roboto"/>
              </a:rPr>
              <a:t>?</a:t>
            </a:r>
            <a:endParaRPr b="1" i="0" u="none" cap="none" strike="noStrike">
              <a:solidFill>
                <a:schemeClr val="lt1"/>
              </a:solidFill>
              <a:latin typeface="Roboto"/>
              <a:ea typeface="Roboto"/>
              <a:cs typeface="Roboto"/>
              <a:sym typeface="Roboto"/>
            </a:endParaRPr>
          </a:p>
        </p:txBody>
      </p:sp>
      <p:sp>
        <p:nvSpPr>
          <p:cNvPr id="310" name="Google Shape;310;p30"/>
          <p:cNvSpPr txBox="1"/>
          <p:nvPr>
            <p:ph idx="6" type="body"/>
          </p:nvPr>
        </p:nvSpPr>
        <p:spPr>
          <a:xfrm>
            <a:off x="3736573" y="2402955"/>
            <a:ext cx="1671000" cy="434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lang="en-US">
                <a:solidFill>
                  <a:schemeClr val="lt1"/>
                </a:solidFill>
                <a:latin typeface="Roboto"/>
                <a:ea typeface="Roboto"/>
                <a:cs typeface="Roboto"/>
                <a:sym typeface="Roboto"/>
              </a:rPr>
              <a:t>How do</a:t>
            </a:r>
            <a:r>
              <a:rPr b="1" lang="en-US">
                <a:solidFill>
                  <a:schemeClr val="lt1"/>
                </a:solidFill>
                <a:latin typeface="Roboto"/>
                <a:ea typeface="Roboto"/>
                <a:cs typeface="Roboto"/>
                <a:sym typeface="Roboto"/>
              </a:rPr>
              <a:t> </a:t>
            </a:r>
            <a:endParaRPr b="1">
              <a:solidFill>
                <a:schemeClr val="lt1"/>
              </a:solidFill>
              <a:latin typeface="Roboto"/>
              <a:ea typeface="Roboto"/>
              <a:cs typeface="Roboto"/>
              <a:sym typeface="Roboto"/>
            </a:endParaRPr>
          </a:p>
          <a:p>
            <a:pPr indent="0" lvl="0" marL="0" marR="0" rtl="0" algn="ctr">
              <a:spcBef>
                <a:spcPts val="0"/>
              </a:spcBef>
              <a:spcAft>
                <a:spcPts val="0"/>
              </a:spcAft>
              <a:buClr>
                <a:srgbClr val="164F86"/>
              </a:buClr>
              <a:buSzPts val="1000"/>
              <a:buFont typeface="Arial"/>
              <a:buNone/>
            </a:pPr>
            <a:r>
              <a:rPr b="1" lang="en-US">
                <a:solidFill>
                  <a:schemeClr val="lt1"/>
                </a:solidFill>
                <a:latin typeface="Roboto"/>
                <a:ea typeface="Roboto"/>
                <a:cs typeface="Roboto"/>
                <a:sym typeface="Roboto"/>
              </a:rPr>
              <a:t>the PDF views work</a:t>
            </a:r>
            <a:r>
              <a:rPr b="1" lang="en-US">
                <a:solidFill>
                  <a:schemeClr val="lt1"/>
                </a:solidFill>
                <a:latin typeface="Roboto"/>
                <a:ea typeface="Roboto"/>
                <a:cs typeface="Roboto"/>
                <a:sym typeface="Roboto"/>
              </a:rPr>
              <a:t>?</a:t>
            </a:r>
            <a:endParaRPr b="1" i="0" u="none" cap="none" strike="noStrike">
              <a:solidFill>
                <a:schemeClr val="lt1"/>
              </a:solidFill>
              <a:latin typeface="Roboto"/>
              <a:ea typeface="Roboto"/>
              <a:cs typeface="Roboto"/>
              <a:sym typeface="Roboto"/>
            </a:endParaRPr>
          </a:p>
        </p:txBody>
      </p:sp>
      <p:sp>
        <p:nvSpPr>
          <p:cNvPr id="311" name="Google Shape;311;p30"/>
          <p:cNvSpPr txBox="1"/>
          <p:nvPr>
            <p:ph idx="7" type="body"/>
          </p:nvPr>
        </p:nvSpPr>
        <p:spPr>
          <a:xfrm>
            <a:off x="6163716" y="2402953"/>
            <a:ext cx="2576400" cy="43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164F86"/>
              </a:buClr>
              <a:buSzPts val="1000"/>
              <a:buFont typeface="Arial"/>
              <a:buNone/>
            </a:pPr>
            <a:r>
              <a:rPr b="1" lang="en-US">
                <a:solidFill>
                  <a:schemeClr val="lt1"/>
                </a:solidFill>
                <a:latin typeface="Roboto"/>
                <a:ea typeface="Roboto"/>
                <a:cs typeface="Roboto"/>
                <a:sym typeface="Roboto"/>
              </a:rPr>
              <a:t>How to create, delete, rename, reorder PDF views?</a:t>
            </a:r>
            <a:endParaRPr b="1">
              <a:solidFill>
                <a:schemeClr val="lt1"/>
              </a:solidFill>
              <a:latin typeface="Roboto"/>
              <a:ea typeface="Roboto"/>
              <a:cs typeface="Roboto"/>
              <a:sym typeface="Roboto"/>
            </a:endParaRPr>
          </a:p>
        </p:txBody>
      </p:sp>
      <p:sp>
        <p:nvSpPr>
          <p:cNvPr id="312" name="Google Shape;312;p30"/>
          <p:cNvSpPr txBox="1"/>
          <p:nvPr>
            <p:ph idx="8" type="body"/>
          </p:nvPr>
        </p:nvSpPr>
        <p:spPr>
          <a:xfrm>
            <a:off x="727875" y="3011016"/>
            <a:ext cx="1743000" cy="7674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The options that appear in the “Export” drop-down menus.</a:t>
            </a:r>
            <a:endParaRPr i="0" sz="1100" u="none" cap="none" strike="noStrike">
              <a:solidFill>
                <a:schemeClr val="dk2"/>
              </a:solidFill>
              <a:latin typeface="Roboto"/>
              <a:ea typeface="Roboto"/>
              <a:cs typeface="Roboto"/>
              <a:sym typeface="Roboto"/>
            </a:endParaRPr>
          </a:p>
        </p:txBody>
      </p:sp>
      <p:sp>
        <p:nvSpPr>
          <p:cNvPr id="313" name="Google Shape;313;p30"/>
          <p:cNvSpPr txBox="1"/>
          <p:nvPr>
            <p:ph idx="9" type="body"/>
          </p:nvPr>
        </p:nvSpPr>
        <p:spPr>
          <a:xfrm>
            <a:off x="3573713" y="3011016"/>
            <a:ext cx="2126700" cy="17517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Each PDF view has a name plus a position in the “Export” menu.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You can select which Jira screen should offer this.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Each PDF view renders a PDF template.</a:t>
            </a:r>
            <a:endParaRPr sz="1100">
              <a:solidFill>
                <a:schemeClr val="dk2"/>
              </a:solidFill>
              <a:latin typeface="Roboto"/>
              <a:ea typeface="Roboto"/>
              <a:cs typeface="Roboto"/>
              <a:sym typeface="Roboto"/>
            </a:endParaRPr>
          </a:p>
        </p:txBody>
      </p:sp>
      <p:sp>
        <p:nvSpPr>
          <p:cNvPr id="314" name="Google Shape;314;p30"/>
          <p:cNvSpPr txBox="1"/>
          <p:nvPr>
            <p:ph idx="13" type="body"/>
          </p:nvPr>
        </p:nvSpPr>
        <p:spPr>
          <a:xfrm>
            <a:off x="6412734" y="3011016"/>
            <a:ext cx="2078100" cy="549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Just go to </a:t>
            </a:r>
            <a:br>
              <a:rPr lang="en-US" sz="1100">
                <a:solidFill>
                  <a:schemeClr val="dk2"/>
                </a:solidFill>
                <a:latin typeface="Roboto"/>
                <a:ea typeface="Roboto"/>
                <a:cs typeface="Roboto"/>
                <a:sym typeface="Roboto"/>
              </a:rPr>
            </a:br>
            <a:r>
              <a:rPr i="1" lang="en-US" sz="1100">
                <a:solidFill>
                  <a:schemeClr val="dk2"/>
                </a:solidFill>
                <a:latin typeface="Roboto"/>
                <a:ea typeface="Roboto"/>
                <a:cs typeface="Roboto"/>
                <a:sym typeface="Roboto"/>
              </a:rPr>
              <a:t>Administration </a:t>
            </a:r>
            <a:r>
              <a:rPr lang="en-US" sz="1100">
                <a:solidFill>
                  <a:schemeClr val="dk2"/>
                </a:solidFill>
                <a:latin typeface="Roboto"/>
                <a:ea typeface="Roboto"/>
                <a:cs typeface="Roboto"/>
                <a:sym typeface="Roboto"/>
              </a:rPr>
              <a:t>→ </a:t>
            </a:r>
            <a:r>
              <a:rPr i="1" lang="en-US" sz="1100">
                <a:solidFill>
                  <a:schemeClr val="dk2"/>
                </a:solidFill>
                <a:latin typeface="Roboto"/>
                <a:ea typeface="Roboto"/>
                <a:cs typeface="Roboto"/>
                <a:sym typeface="Roboto"/>
              </a:rPr>
              <a:t>Add-ons</a:t>
            </a:r>
            <a:r>
              <a:rPr lang="en-US" sz="1100">
                <a:solidFill>
                  <a:schemeClr val="dk2"/>
                </a:solidFill>
                <a:latin typeface="Roboto"/>
                <a:ea typeface="Roboto"/>
                <a:cs typeface="Roboto"/>
                <a:sym typeface="Roboto"/>
              </a:rPr>
              <a:t> → </a:t>
            </a:r>
            <a:r>
              <a:rPr i="1" lang="en-US" sz="1100">
                <a:solidFill>
                  <a:schemeClr val="dk2"/>
                </a:solidFill>
                <a:latin typeface="Roboto"/>
                <a:ea typeface="Roboto"/>
                <a:cs typeface="Roboto"/>
                <a:sym typeface="Roboto"/>
              </a:rPr>
              <a:t>PDF Views</a:t>
            </a:r>
            <a:r>
              <a:rPr lang="en-US" sz="1100">
                <a:solidFill>
                  <a:schemeClr val="dk2"/>
                </a:solidFill>
                <a:latin typeface="Roboto"/>
                <a:ea typeface="Roboto"/>
                <a:cs typeface="Roboto"/>
                <a:sym typeface="Roboto"/>
              </a:rPr>
              <a:t>.</a:t>
            </a:r>
            <a:endParaRPr sz="1100">
              <a:solidFill>
                <a:schemeClr val="dk2"/>
              </a:solidFill>
              <a:latin typeface="Roboto"/>
              <a:ea typeface="Roboto"/>
              <a:cs typeface="Roboto"/>
              <a:sym typeface="Roboto"/>
            </a:endParaRPr>
          </a:p>
        </p:txBody>
      </p:sp>
      <p:pic>
        <p:nvPicPr>
          <p:cNvPr id="315" name="Google Shape;315;p30"/>
          <p:cNvPicPr preferRelativeResize="0"/>
          <p:nvPr/>
        </p:nvPicPr>
        <p:blipFill>
          <a:blip r:embed="rId3">
            <a:alphaModFix/>
          </a:blip>
          <a:stretch>
            <a:fillRect/>
          </a:stretch>
        </p:blipFill>
        <p:spPr>
          <a:xfrm>
            <a:off x="1302950" y="1587350"/>
            <a:ext cx="592925" cy="717950"/>
          </a:xfrm>
          <a:prstGeom prst="rect">
            <a:avLst/>
          </a:prstGeom>
          <a:noFill/>
          <a:ln>
            <a:noFill/>
          </a:ln>
        </p:spPr>
      </p:pic>
      <p:pic>
        <p:nvPicPr>
          <p:cNvPr id="316" name="Google Shape;316;p30"/>
          <p:cNvPicPr preferRelativeResize="0"/>
          <p:nvPr/>
        </p:nvPicPr>
        <p:blipFill>
          <a:blip r:embed="rId4">
            <a:alphaModFix/>
          </a:blip>
          <a:stretch>
            <a:fillRect/>
          </a:stretch>
        </p:blipFill>
        <p:spPr>
          <a:xfrm>
            <a:off x="4228266" y="1587356"/>
            <a:ext cx="592931" cy="717947"/>
          </a:xfrm>
          <a:prstGeom prst="rect">
            <a:avLst/>
          </a:prstGeom>
          <a:noFill/>
          <a:ln>
            <a:noFill/>
          </a:ln>
        </p:spPr>
      </p:pic>
      <p:pic>
        <p:nvPicPr>
          <p:cNvPr id="317" name="Google Shape;317;p30"/>
          <p:cNvPicPr preferRelativeResize="0"/>
          <p:nvPr/>
        </p:nvPicPr>
        <p:blipFill>
          <a:blip r:embed="rId5">
            <a:alphaModFix/>
          </a:blip>
          <a:stretch>
            <a:fillRect/>
          </a:stretch>
        </p:blipFill>
        <p:spPr>
          <a:xfrm>
            <a:off x="7153584" y="1587356"/>
            <a:ext cx="596503" cy="717947"/>
          </a:xfrm>
          <a:prstGeom prst="rect">
            <a:avLst/>
          </a:prstGeom>
          <a:noFill/>
          <a:ln>
            <a:noFill/>
          </a:ln>
        </p:spPr>
      </p:pic>
      <p:sp>
        <p:nvSpPr>
          <p:cNvPr id="318" name="Google Shape;318;p30"/>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Concepts</a:t>
            </a:r>
            <a:endParaRPr sz="1400">
              <a:solidFill>
                <a:schemeClr val="dk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1"/>
          <p:cNvSpPr/>
          <p:nvPr/>
        </p:nvSpPr>
        <p:spPr>
          <a:xfrm>
            <a:off x="342900" y="252956"/>
            <a:ext cx="32538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Managing PDF views</a:t>
            </a:r>
            <a:endParaRPr b="1" sz="2700">
              <a:solidFill>
                <a:schemeClr val="lt1"/>
              </a:solidFill>
              <a:latin typeface="Roboto"/>
              <a:ea typeface="Roboto"/>
              <a:cs typeface="Roboto"/>
              <a:sym typeface="Roboto"/>
            </a:endParaRPr>
          </a:p>
        </p:txBody>
      </p:sp>
      <p:sp>
        <p:nvSpPr>
          <p:cNvPr id="324" name="Google Shape;324;p31"/>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PDF views are </a:t>
            </a:r>
            <a:r>
              <a:rPr lang="en-US" sz="1400">
                <a:solidFill>
                  <a:schemeClr val="dk2"/>
                </a:solidFill>
                <a:latin typeface="Roboto"/>
                <a:ea typeface="Roboto"/>
                <a:cs typeface="Roboto"/>
                <a:sym typeface="Roboto"/>
              </a:rPr>
              <a:t>managed in the Jira admin interface</a:t>
            </a:r>
            <a:endParaRPr sz="1400">
              <a:solidFill>
                <a:schemeClr val="dk2"/>
              </a:solidFill>
              <a:latin typeface="Roboto"/>
              <a:ea typeface="Roboto"/>
              <a:cs typeface="Roboto"/>
              <a:sym typeface="Roboto"/>
            </a:endParaRPr>
          </a:p>
          <a:p>
            <a:pPr indent="0" lvl="0" marL="0" rtl="0" algn="l">
              <a:lnSpc>
                <a:spcPct val="110000"/>
              </a:lnSpc>
              <a:spcBef>
                <a:spcPts val="0"/>
              </a:spcBef>
              <a:spcAft>
                <a:spcPts val="0"/>
              </a:spcAft>
              <a:buSzPts val="900"/>
              <a:buNone/>
            </a:pPr>
            <a:r>
              <a:t/>
            </a:r>
            <a:endParaRPr sz="1400">
              <a:solidFill>
                <a:schemeClr val="dk2"/>
              </a:solidFill>
              <a:latin typeface="Roboto"/>
              <a:ea typeface="Roboto"/>
              <a:cs typeface="Roboto"/>
              <a:sym typeface="Roboto"/>
            </a:endParaRPr>
          </a:p>
        </p:txBody>
      </p:sp>
      <p:pic>
        <p:nvPicPr>
          <p:cNvPr id="325" name="Google Shape;325;p31"/>
          <p:cNvPicPr preferRelativeResize="0"/>
          <p:nvPr/>
        </p:nvPicPr>
        <p:blipFill>
          <a:blip r:embed="rId3">
            <a:alphaModFix/>
          </a:blip>
          <a:stretch>
            <a:fillRect/>
          </a:stretch>
        </p:blipFill>
        <p:spPr>
          <a:xfrm>
            <a:off x="342900" y="1028700"/>
            <a:ext cx="8458202" cy="3624941"/>
          </a:xfrm>
          <a:prstGeom prst="rect">
            <a:avLst/>
          </a:prstGeom>
          <a:noFill/>
          <a:ln>
            <a:noFill/>
          </a:ln>
          <a:effectLst>
            <a:outerShdw blurRad="714375" rotWithShape="0" algn="bl" dir="3480000" dist="57150">
              <a:srgbClr val="000000">
                <a:alpha val="19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2"/>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Managing PDF views</a:t>
            </a:r>
            <a:endParaRPr b="1" sz="2700">
              <a:solidFill>
                <a:schemeClr val="lt1"/>
              </a:solidFill>
              <a:latin typeface="Roboto"/>
              <a:ea typeface="Roboto"/>
              <a:cs typeface="Roboto"/>
              <a:sym typeface="Roboto"/>
            </a:endParaRPr>
          </a:p>
        </p:txBody>
      </p:sp>
      <p:sp>
        <p:nvSpPr>
          <p:cNvPr id="331" name="Google Shape;331;p32"/>
          <p:cNvSpPr txBox="1"/>
          <p:nvPr/>
        </p:nvSpPr>
        <p:spPr>
          <a:xfrm>
            <a:off x="342900" y="644006"/>
            <a:ext cx="8265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Easily configure the </a:t>
            </a:r>
            <a:r>
              <a:rPr lang="en-US" sz="1400">
                <a:solidFill>
                  <a:schemeClr val="dk2"/>
                </a:solidFill>
                <a:latin typeface="Roboto"/>
                <a:ea typeface="Roboto"/>
                <a:cs typeface="Roboto"/>
                <a:sym typeface="Roboto"/>
              </a:rPr>
              <a:t>PDF views</a:t>
            </a:r>
            <a:endParaRPr sz="1400">
              <a:solidFill>
                <a:schemeClr val="dk2"/>
              </a:solidFill>
              <a:latin typeface="Roboto"/>
              <a:ea typeface="Roboto"/>
              <a:cs typeface="Roboto"/>
              <a:sym typeface="Roboto"/>
            </a:endParaRPr>
          </a:p>
        </p:txBody>
      </p:sp>
      <p:pic>
        <p:nvPicPr>
          <p:cNvPr id="332" name="Google Shape;332;p32"/>
          <p:cNvPicPr preferRelativeResize="0"/>
          <p:nvPr/>
        </p:nvPicPr>
        <p:blipFill>
          <a:blip r:embed="rId3">
            <a:alphaModFix/>
          </a:blip>
          <a:stretch>
            <a:fillRect/>
          </a:stretch>
        </p:blipFill>
        <p:spPr>
          <a:xfrm>
            <a:off x="342900" y="1028700"/>
            <a:ext cx="8458202" cy="3624941"/>
          </a:xfrm>
          <a:prstGeom prst="rect">
            <a:avLst/>
          </a:prstGeom>
          <a:noFill/>
          <a:ln>
            <a:noFill/>
          </a:ln>
          <a:effectLst>
            <a:outerShdw blurRad="671513" rotWithShape="0" algn="bl" dir="3720000" dist="66675">
              <a:srgbClr val="000000">
                <a:alpha val="21000"/>
              </a:srgbClr>
            </a:outerShdw>
          </a:effectLst>
        </p:spPr>
      </p:pic>
      <p:sp>
        <p:nvSpPr>
          <p:cNvPr id="333" name="Google Shape;333;p32"/>
          <p:cNvSpPr/>
          <p:nvPr/>
        </p:nvSpPr>
        <p:spPr>
          <a:xfrm>
            <a:off x="2297719" y="1612050"/>
            <a:ext cx="1393500" cy="1116000"/>
          </a:xfrm>
          <a:prstGeom prst="rect">
            <a:avLst/>
          </a:prstGeom>
          <a:noFill/>
          <a:ln cap="flat" cmpd="sng" w="38100">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34" name="Google Shape;334;p32"/>
          <p:cNvSpPr/>
          <p:nvPr/>
        </p:nvSpPr>
        <p:spPr>
          <a:xfrm>
            <a:off x="2297719" y="3101588"/>
            <a:ext cx="2055600" cy="277800"/>
          </a:xfrm>
          <a:prstGeom prst="rect">
            <a:avLst/>
          </a:prstGeom>
          <a:noFill/>
          <a:ln cap="flat" cmpd="sng" w="38100">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35" name="Google Shape;335;p32"/>
          <p:cNvSpPr/>
          <p:nvPr/>
        </p:nvSpPr>
        <p:spPr>
          <a:xfrm>
            <a:off x="1927669" y="3495047"/>
            <a:ext cx="3938700" cy="10335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rPr lang="en-US" sz="900">
                <a:solidFill>
                  <a:srgbClr val="FF0000"/>
                </a:solidFill>
                <a:latin typeface="Roboto"/>
                <a:ea typeface="Roboto"/>
                <a:cs typeface="Roboto"/>
                <a:sym typeface="Roboto"/>
              </a:rPr>
              <a:t>visibility of this export type</a:t>
            </a:r>
            <a:endParaRPr sz="900">
              <a:solidFill>
                <a:srgbClr val="FF0000"/>
              </a:solidFill>
              <a:latin typeface="Roboto"/>
              <a:ea typeface="Roboto"/>
              <a:cs typeface="Roboto"/>
              <a:sym typeface="Roboto"/>
            </a:endParaRPr>
          </a:p>
        </p:txBody>
      </p:sp>
      <p:sp>
        <p:nvSpPr>
          <p:cNvPr id="336" name="Google Shape;336;p32"/>
          <p:cNvSpPr/>
          <p:nvPr/>
        </p:nvSpPr>
        <p:spPr>
          <a:xfrm>
            <a:off x="2449575" y="1341356"/>
            <a:ext cx="1903800" cy="226800"/>
          </a:xfrm>
          <a:prstGeom prst="rect">
            <a:avLst/>
          </a:prstGeom>
          <a:noFill/>
          <a:ln cap="flat" cmpd="sng" w="38100">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337" name="Google Shape;337;p32"/>
          <p:cNvSpPr/>
          <p:nvPr/>
        </p:nvSpPr>
        <p:spPr>
          <a:xfrm>
            <a:off x="2258475" y="2874788"/>
            <a:ext cx="3607800" cy="226800"/>
          </a:xfrm>
          <a:prstGeom prst="rect">
            <a:avLst/>
          </a:prstGeom>
          <a:noFill/>
          <a:ln cap="flat" cmpd="sng" w="38100">
            <a:solidFill>
              <a:srgbClr val="FF0000"/>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par>
                                <p:cTn fill="hold" nodeType="withEffect" presetClass="exit" presetID="10" presetSubtype="0">
                                  <p:stCondLst>
                                    <p:cond delay="0"/>
                                  </p:stCondLst>
                                  <p:childTnLst>
                                    <p:animEffect filter="fade" transition="out">
                                      <p:cBhvr>
                                        <p:cTn dur="1000"/>
                                        <p:tgtEl>
                                          <p:spTgt spid="336"/>
                                        </p:tgtEl>
                                      </p:cBhvr>
                                    </p:animEffect>
                                    <p:set>
                                      <p:cBhvr>
                                        <p:cTn dur="1" fill="hold">
                                          <p:stCondLst>
                                            <p:cond delay="1000"/>
                                          </p:stCondLst>
                                        </p:cTn>
                                        <p:tgtEl>
                                          <p:spTgt spid="3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xit" presetID="10" presetSubtype="0">
                                  <p:stCondLst>
                                    <p:cond delay="0"/>
                                  </p:stCondLst>
                                  <p:childTnLst>
                                    <p:animEffect filter="fade" transition="out">
                                      <p:cBhvr>
                                        <p:cTn dur="1000"/>
                                        <p:tgtEl>
                                          <p:spTgt spid="333"/>
                                        </p:tgtEl>
                                      </p:cBhvr>
                                    </p:animEffect>
                                    <p:set>
                                      <p:cBhvr>
                                        <p:cTn dur="1" fill="hold">
                                          <p:stCondLst>
                                            <p:cond delay="1000"/>
                                          </p:stCondLst>
                                        </p:cTn>
                                        <p:tgtEl>
                                          <p:spTgt spid="3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7"/>
                                        </p:tgtEl>
                                      </p:cBhvr>
                                    </p:animEffect>
                                    <p:set>
                                      <p:cBhvr>
                                        <p:cTn dur="1" fill="hold">
                                          <p:stCondLst>
                                            <p:cond delay="1000"/>
                                          </p:stCondLst>
                                        </p:cTn>
                                        <p:tgtEl>
                                          <p:spTgt spid="3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4"/>
                                        </p:tgtEl>
                                      </p:cBhvr>
                                    </p:animEffect>
                                    <p:set>
                                      <p:cBhvr>
                                        <p:cTn dur="1" fill="hold">
                                          <p:stCondLst>
                                            <p:cond delay="1000"/>
                                          </p:stCondLst>
                                        </p:cTn>
                                        <p:tgtEl>
                                          <p:spTgt spid="33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1" name="Shape 341"/>
        <p:cNvGrpSpPr/>
        <p:nvPr/>
      </p:nvGrpSpPr>
      <p:grpSpPr>
        <a:xfrm>
          <a:off x="0" y="0"/>
          <a:ext cx="0" cy="0"/>
          <a:chOff x="0" y="0"/>
          <a:chExt cx="0" cy="0"/>
        </a:xfrm>
      </p:grpSpPr>
      <p:sp>
        <p:nvSpPr>
          <p:cNvPr id="342" name="Google Shape;342;p33"/>
          <p:cNvSpPr txBox="1"/>
          <p:nvPr>
            <p:ph idx="1"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343" name="Google Shape;343;p33"/>
          <p:cNvSpPr txBox="1"/>
          <p:nvPr>
            <p:ph idx="2"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344" name="Google Shape;344;p33"/>
          <p:cNvSpPr txBox="1"/>
          <p:nvPr>
            <p:ph idx="3"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345" name="Google Shape;345;p33"/>
          <p:cNvSpPr txBox="1"/>
          <p:nvPr>
            <p:ph idx="4" type="body"/>
          </p:nvPr>
        </p:nvSpPr>
        <p:spPr>
          <a:xfrm>
            <a:off x="3175425" y="3286521"/>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chemeClr val="lt1"/>
                </a:solidFill>
                <a:latin typeface="Roboto"/>
                <a:ea typeface="Roboto"/>
                <a:cs typeface="Roboto"/>
                <a:sym typeface="Roboto"/>
              </a:rPr>
              <a:t>Managing PDF templates</a:t>
            </a:r>
            <a:endParaRPr sz="500">
              <a:solidFill>
                <a:schemeClr val="lt1"/>
              </a:solidFill>
              <a:latin typeface="Roboto"/>
              <a:ea typeface="Roboto"/>
              <a:cs typeface="Roboto"/>
              <a:sym typeface="Roboto"/>
            </a:endParaRPr>
          </a:p>
        </p:txBody>
      </p:sp>
      <p:sp>
        <p:nvSpPr>
          <p:cNvPr id="346" name="Google Shape;346;p33"/>
          <p:cNvSpPr txBox="1"/>
          <p:nvPr>
            <p:ph idx="5"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347" name="Google Shape;347;p33"/>
          <p:cNvSpPr txBox="1"/>
          <p:nvPr>
            <p:ph idx="6"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348" name="Google Shape;348;p33"/>
          <p:cNvSpPr txBox="1"/>
          <p:nvPr>
            <p:ph idx="7"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349" name="Google Shape;349;p33"/>
          <p:cNvSpPr txBox="1"/>
          <p:nvPr>
            <p:ph idx="8" type="body"/>
          </p:nvPr>
        </p:nvSpPr>
        <p:spPr>
          <a:xfrm>
            <a:off x="1375375" y="413600"/>
            <a:ext cx="63933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4"/>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US" sz="2700" u="none" cap="none" strike="noStrike">
                <a:solidFill>
                  <a:schemeClr val="lt1"/>
                </a:solidFill>
                <a:latin typeface="Roboto"/>
                <a:ea typeface="Roboto"/>
                <a:cs typeface="Roboto"/>
                <a:sym typeface="Roboto"/>
              </a:rPr>
              <a:t>Managing PDF </a:t>
            </a:r>
            <a:r>
              <a:rPr b="1" lang="en-US" sz="2700">
                <a:solidFill>
                  <a:schemeClr val="lt1"/>
                </a:solidFill>
                <a:latin typeface="Roboto"/>
                <a:ea typeface="Roboto"/>
                <a:cs typeface="Roboto"/>
                <a:sym typeface="Roboto"/>
              </a:rPr>
              <a:t>templates</a:t>
            </a:r>
            <a:endParaRPr b="1" sz="2700">
              <a:solidFill>
                <a:schemeClr val="lt1"/>
              </a:solidFill>
              <a:latin typeface="Roboto"/>
              <a:ea typeface="Roboto"/>
              <a:cs typeface="Roboto"/>
              <a:sym typeface="Roboto"/>
            </a:endParaRPr>
          </a:p>
        </p:txBody>
      </p:sp>
      <p:sp>
        <p:nvSpPr>
          <p:cNvPr id="355" name="Google Shape;355;p34"/>
          <p:cNvSpPr txBox="1"/>
          <p:nvPr>
            <p:ph idx="5" type="body"/>
          </p:nvPr>
        </p:nvSpPr>
        <p:spPr>
          <a:xfrm>
            <a:off x="560306" y="2415047"/>
            <a:ext cx="2078100" cy="410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i="0" lang="en-US" u="none" cap="none" strike="noStrike">
                <a:solidFill>
                  <a:schemeClr val="lt1"/>
                </a:solidFill>
                <a:latin typeface="Roboto"/>
                <a:ea typeface="Roboto"/>
                <a:cs typeface="Roboto"/>
                <a:sym typeface="Roboto"/>
              </a:rPr>
              <a:t>What are</a:t>
            </a:r>
            <a:endParaRPr b="1">
              <a:solidFill>
                <a:schemeClr val="lt1"/>
              </a:solidFill>
              <a:latin typeface="Roboto"/>
              <a:ea typeface="Roboto"/>
              <a:cs typeface="Roboto"/>
              <a:sym typeface="Roboto"/>
            </a:endParaRPr>
          </a:p>
          <a:p>
            <a:pPr indent="0" lvl="0" marL="0" marR="0" rtl="0" algn="ctr">
              <a:spcBef>
                <a:spcPts val="0"/>
              </a:spcBef>
              <a:spcAft>
                <a:spcPts val="0"/>
              </a:spcAft>
              <a:buClr>
                <a:srgbClr val="164F86"/>
              </a:buClr>
              <a:buSzPts val="1000"/>
              <a:buFont typeface="Arial"/>
              <a:buNone/>
            </a:pPr>
            <a:r>
              <a:rPr b="1" i="0" lang="en-US" u="none" cap="none" strike="noStrike">
                <a:solidFill>
                  <a:schemeClr val="lt1"/>
                </a:solidFill>
                <a:latin typeface="Roboto"/>
                <a:ea typeface="Roboto"/>
                <a:cs typeface="Roboto"/>
                <a:sym typeface="Roboto"/>
              </a:rPr>
              <a:t>the PDF </a:t>
            </a:r>
            <a:r>
              <a:rPr b="1" lang="en-US">
                <a:solidFill>
                  <a:schemeClr val="lt1"/>
                </a:solidFill>
                <a:latin typeface="Roboto"/>
                <a:ea typeface="Roboto"/>
                <a:cs typeface="Roboto"/>
                <a:sym typeface="Roboto"/>
              </a:rPr>
              <a:t>templates?</a:t>
            </a:r>
            <a:endParaRPr b="1" i="0" u="none" cap="none" strike="noStrike">
              <a:solidFill>
                <a:schemeClr val="lt1"/>
              </a:solidFill>
              <a:latin typeface="Roboto"/>
              <a:ea typeface="Roboto"/>
              <a:cs typeface="Roboto"/>
              <a:sym typeface="Roboto"/>
            </a:endParaRPr>
          </a:p>
        </p:txBody>
      </p:sp>
      <p:sp>
        <p:nvSpPr>
          <p:cNvPr id="356" name="Google Shape;356;p34"/>
          <p:cNvSpPr txBox="1"/>
          <p:nvPr>
            <p:ph idx="6" type="body"/>
          </p:nvPr>
        </p:nvSpPr>
        <p:spPr>
          <a:xfrm>
            <a:off x="3736573" y="2402955"/>
            <a:ext cx="1671000" cy="4347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000"/>
              <a:buFont typeface="Arial"/>
              <a:buNone/>
            </a:pPr>
            <a:r>
              <a:rPr b="1" lang="en-US">
                <a:solidFill>
                  <a:schemeClr val="lt1"/>
                </a:solidFill>
                <a:latin typeface="Roboto"/>
                <a:ea typeface="Roboto"/>
                <a:cs typeface="Roboto"/>
                <a:sym typeface="Roboto"/>
              </a:rPr>
              <a:t>What are Groovy scripts used for?</a:t>
            </a:r>
            <a:endParaRPr b="1" i="0" u="none" cap="none" strike="noStrike">
              <a:solidFill>
                <a:schemeClr val="lt1"/>
              </a:solidFill>
              <a:latin typeface="Roboto"/>
              <a:ea typeface="Roboto"/>
              <a:cs typeface="Roboto"/>
              <a:sym typeface="Roboto"/>
            </a:endParaRPr>
          </a:p>
        </p:txBody>
      </p:sp>
      <p:sp>
        <p:nvSpPr>
          <p:cNvPr id="357" name="Google Shape;357;p34"/>
          <p:cNvSpPr txBox="1"/>
          <p:nvPr>
            <p:ph idx="7" type="body"/>
          </p:nvPr>
        </p:nvSpPr>
        <p:spPr>
          <a:xfrm>
            <a:off x="6163716" y="2402953"/>
            <a:ext cx="2576400" cy="4347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164F86"/>
              </a:buClr>
              <a:buSzPts val="1000"/>
              <a:buFont typeface="Arial"/>
              <a:buNone/>
            </a:pPr>
            <a:r>
              <a:rPr b="1" lang="en-US">
                <a:solidFill>
                  <a:schemeClr val="lt1"/>
                </a:solidFill>
                <a:latin typeface="Roboto"/>
                <a:ea typeface="Roboto"/>
                <a:cs typeface="Roboto"/>
                <a:sym typeface="Roboto"/>
              </a:rPr>
              <a:t>How to edit</a:t>
            </a:r>
            <a:endParaRPr b="1">
              <a:solidFill>
                <a:schemeClr val="lt1"/>
              </a:solidFill>
              <a:latin typeface="Roboto"/>
              <a:ea typeface="Roboto"/>
              <a:cs typeface="Roboto"/>
              <a:sym typeface="Roboto"/>
            </a:endParaRPr>
          </a:p>
          <a:p>
            <a:pPr indent="0" lvl="0" marL="0" rtl="0" algn="ctr">
              <a:spcBef>
                <a:spcPts val="0"/>
              </a:spcBef>
              <a:spcAft>
                <a:spcPts val="0"/>
              </a:spcAft>
              <a:buClr>
                <a:srgbClr val="164F86"/>
              </a:buClr>
              <a:buSzPts val="1000"/>
              <a:buFont typeface="Arial"/>
              <a:buNone/>
            </a:pPr>
            <a:r>
              <a:rPr b="1" lang="en-US">
                <a:solidFill>
                  <a:schemeClr val="lt1"/>
                </a:solidFill>
                <a:latin typeface="Roboto"/>
                <a:ea typeface="Roboto"/>
                <a:cs typeface="Roboto"/>
                <a:sym typeface="Roboto"/>
              </a:rPr>
              <a:t>the PDF templates and scripts?</a:t>
            </a:r>
            <a:endParaRPr b="1">
              <a:solidFill>
                <a:schemeClr val="lt1"/>
              </a:solidFill>
              <a:latin typeface="Roboto"/>
              <a:ea typeface="Roboto"/>
              <a:cs typeface="Roboto"/>
              <a:sym typeface="Roboto"/>
            </a:endParaRPr>
          </a:p>
        </p:txBody>
      </p:sp>
      <p:sp>
        <p:nvSpPr>
          <p:cNvPr id="358" name="Google Shape;358;p34"/>
          <p:cNvSpPr txBox="1"/>
          <p:nvPr>
            <p:ph idx="8" type="body"/>
          </p:nvPr>
        </p:nvSpPr>
        <p:spPr>
          <a:xfrm>
            <a:off x="727875" y="3011016"/>
            <a:ext cx="1743000" cy="7674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T</a:t>
            </a:r>
            <a:r>
              <a:rPr lang="en-US" sz="1100">
                <a:solidFill>
                  <a:schemeClr val="dk2"/>
                </a:solidFill>
                <a:latin typeface="Roboto"/>
                <a:ea typeface="Roboto"/>
                <a:cs typeface="Roboto"/>
                <a:sym typeface="Roboto"/>
              </a:rPr>
              <a:t>emplates define </a:t>
            </a:r>
            <a:br>
              <a:rPr lang="en-US" sz="1100">
                <a:solidFill>
                  <a:schemeClr val="dk2"/>
                </a:solidFill>
                <a:latin typeface="Roboto"/>
                <a:ea typeface="Roboto"/>
                <a:cs typeface="Roboto"/>
                <a:sym typeface="Roboto"/>
              </a:rPr>
            </a:br>
            <a:r>
              <a:rPr lang="en-US" sz="1100">
                <a:solidFill>
                  <a:schemeClr val="dk2"/>
                </a:solidFill>
                <a:latin typeface="Roboto"/>
                <a:ea typeface="Roboto"/>
                <a:cs typeface="Roboto"/>
                <a:sym typeface="Roboto"/>
              </a:rPr>
              <a:t>the look and the content of what to export to PDF.</a:t>
            </a:r>
            <a:endParaRPr i="0" sz="1100" u="none" cap="none" strike="noStrike">
              <a:solidFill>
                <a:schemeClr val="dk2"/>
              </a:solidFill>
              <a:latin typeface="Roboto"/>
              <a:ea typeface="Roboto"/>
              <a:cs typeface="Roboto"/>
              <a:sym typeface="Roboto"/>
            </a:endParaRPr>
          </a:p>
        </p:txBody>
      </p:sp>
      <p:sp>
        <p:nvSpPr>
          <p:cNvPr id="359" name="Google Shape;359;p34"/>
          <p:cNvSpPr txBox="1"/>
          <p:nvPr>
            <p:ph idx="9" type="body"/>
          </p:nvPr>
        </p:nvSpPr>
        <p:spPr>
          <a:xfrm>
            <a:off x="3508713" y="3021841"/>
            <a:ext cx="2126700" cy="1611300"/>
          </a:xfrm>
          <a:prstGeom prst="rect">
            <a:avLst/>
          </a:prstGeom>
          <a:noFill/>
          <a:ln>
            <a:noFill/>
          </a:ln>
        </p:spPr>
        <p:txBody>
          <a:bodyPr anchorCtr="0" anchor="t" bIns="0" lIns="0" spcFirstLastPara="1" rIns="0" wrap="square" tIns="0">
            <a:noAutofit/>
          </a:bodyPr>
          <a:lstStyle/>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Scripts are executed while generating the PDF document to:</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br>
              <a:rPr lang="en-US" sz="1100">
                <a:solidFill>
                  <a:schemeClr val="dk2"/>
                </a:solidFill>
                <a:latin typeface="Roboto"/>
                <a:ea typeface="Roboto"/>
                <a:cs typeface="Roboto"/>
                <a:sym typeface="Roboto"/>
              </a:rPr>
            </a:br>
            <a:r>
              <a:rPr lang="en-US" sz="1100">
                <a:solidFill>
                  <a:schemeClr val="dk2"/>
                </a:solidFill>
                <a:latin typeface="Roboto"/>
                <a:ea typeface="Roboto"/>
                <a:cs typeface="Roboto"/>
                <a:sym typeface="Roboto"/>
              </a:rPr>
              <a:t>do custom processing</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access Jira internals</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integrate with external sources</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implement any logic</a:t>
            </a:r>
            <a:endParaRPr sz="1100">
              <a:solidFill>
                <a:schemeClr val="dk2"/>
              </a:solidFill>
              <a:latin typeface="Roboto"/>
              <a:ea typeface="Roboto"/>
              <a:cs typeface="Roboto"/>
              <a:sym typeface="Roboto"/>
            </a:endParaRPr>
          </a:p>
          <a:p>
            <a:pPr indent="0" lvl="0" marL="0" marR="0" rtl="0" algn="ctr">
              <a:lnSpc>
                <a:spcPct val="110000"/>
              </a:lnSpc>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plus more</a:t>
            </a:r>
            <a:endParaRPr sz="1100">
              <a:solidFill>
                <a:schemeClr val="dk2"/>
              </a:solidFill>
              <a:latin typeface="Roboto"/>
              <a:ea typeface="Roboto"/>
              <a:cs typeface="Roboto"/>
              <a:sym typeface="Roboto"/>
            </a:endParaRPr>
          </a:p>
        </p:txBody>
      </p:sp>
      <p:sp>
        <p:nvSpPr>
          <p:cNvPr id="360" name="Google Shape;360;p34"/>
          <p:cNvSpPr txBox="1"/>
          <p:nvPr>
            <p:ph idx="13" type="body"/>
          </p:nvPr>
        </p:nvSpPr>
        <p:spPr>
          <a:xfrm>
            <a:off x="6412730" y="3011016"/>
            <a:ext cx="2078100" cy="837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333333"/>
              </a:buClr>
              <a:buSzPts val="900"/>
              <a:buFont typeface="Helvetica Neue"/>
              <a:buNone/>
            </a:pPr>
            <a:r>
              <a:rPr lang="en-US" sz="1100">
                <a:solidFill>
                  <a:schemeClr val="dk2"/>
                </a:solidFill>
                <a:latin typeface="Roboto"/>
                <a:ea typeface="Roboto"/>
                <a:cs typeface="Roboto"/>
                <a:sym typeface="Roboto"/>
              </a:rPr>
              <a:t>Just g</a:t>
            </a:r>
            <a:r>
              <a:rPr lang="en-US" sz="1100">
                <a:solidFill>
                  <a:schemeClr val="dk2"/>
                </a:solidFill>
                <a:latin typeface="Roboto"/>
                <a:ea typeface="Roboto"/>
                <a:cs typeface="Roboto"/>
                <a:sym typeface="Roboto"/>
              </a:rPr>
              <a:t>o to </a:t>
            </a:r>
            <a:br>
              <a:rPr lang="en-US" sz="1100">
                <a:solidFill>
                  <a:schemeClr val="dk2"/>
                </a:solidFill>
                <a:latin typeface="Roboto"/>
                <a:ea typeface="Roboto"/>
                <a:cs typeface="Roboto"/>
                <a:sym typeface="Roboto"/>
              </a:rPr>
            </a:br>
            <a:r>
              <a:rPr i="1" lang="en-US" sz="1100">
                <a:solidFill>
                  <a:schemeClr val="dk2"/>
                </a:solidFill>
                <a:latin typeface="Roboto"/>
                <a:ea typeface="Roboto"/>
                <a:cs typeface="Roboto"/>
                <a:sym typeface="Roboto"/>
              </a:rPr>
              <a:t>Administration</a:t>
            </a:r>
            <a:r>
              <a:rPr lang="en-US" sz="1100">
                <a:solidFill>
                  <a:schemeClr val="dk2"/>
                </a:solidFill>
                <a:latin typeface="Roboto"/>
                <a:ea typeface="Roboto"/>
                <a:cs typeface="Roboto"/>
                <a:sym typeface="Roboto"/>
              </a:rPr>
              <a:t>→</a:t>
            </a:r>
            <a:r>
              <a:rPr i="1" lang="en-US" sz="1100">
                <a:solidFill>
                  <a:schemeClr val="dk2"/>
                </a:solidFill>
                <a:latin typeface="Roboto"/>
                <a:ea typeface="Roboto"/>
                <a:cs typeface="Roboto"/>
                <a:sym typeface="Roboto"/>
              </a:rPr>
              <a:t>Add-ons</a:t>
            </a:r>
            <a:r>
              <a:rPr lang="en-US" sz="1100">
                <a:solidFill>
                  <a:schemeClr val="dk2"/>
                </a:solidFill>
                <a:latin typeface="Roboto"/>
                <a:ea typeface="Roboto"/>
                <a:cs typeface="Roboto"/>
                <a:sym typeface="Roboto"/>
              </a:rPr>
              <a:t> and use the online editor.</a:t>
            </a:r>
            <a:endParaRPr sz="1100">
              <a:solidFill>
                <a:schemeClr val="dk2"/>
              </a:solidFill>
              <a:latin typeface="Roboto"/>
              <a:ea typeface="Roboto"/>
              <a:cs typeface="Roboto"/>
              <a:sym typeface="Roboto"/>
            </a:endParaRPr>
          </a:p>
        </p:txBody>
      </p:sp>
      <p:pic>
        <p:nvPicPr>
          <p:cNvPr id="361" name="Google Shape;361;p34"/>
          <p:cNvPicPr preferRelativeResize="0"/>
          <p:nvPr/>
        </p:nvPicPr>
        <p:blipFill>
          <a:blip r:embed="rId3">
            <a:alphaModFix/>
          </a:blip>
          <a:stretch>
            <a:fillRect/>
          </a:stretch>
        </p:blipFill>
        <p:spPr>
          <a:xfrm>
            <a:off x="1302947" y="1587356"/>
            <a:ext cx="592931" cy="717947"/>
          </a:xfrm>
          <a:prstGeom prst="rect">
            <a:avLst/>
          </a:prstGeom>
          <a:noFill/>
          <a:ln>
            <a:noFill/>
          </a:ln>
        </p:spPr>
      </p:pic>
      <p:pic>
        <p:nvPicPr>
          <p:cNvPr id="362" name="Google Shape;362;p34"/>
          <p:cNvPicPr preferRelativeResize="0"/>
          <p:nvPr/>
        </p:nvPicPr>
        <p:blipFill>
          <a:blip r:embed="rId4">
            <a:alphaModFix/>
          </a:blip>
          <a:stretch>
            <a:fillRect/>
          </a:stretch>
        </p:blipFill>
        <p:spPr>
          <a:xfrm>
            <a:off x="4228266" y="1587356"/>
            <a:ext cx="592931" cy="717947"/>
          </a:xfrm>
          <a:prstGeom prst="rect">
            <a:avLst/>
          </a:prstGeom>
          <a:noFill/>
          <a:ln>
            <a:noFill/>
          </a:ln>
        </p:spPr>
      </p:pic>
      <p:pic>
        <p:nvPicPr>
          <p:cNvPr id="363" name="Google Shape;363;p34"/>
          <p:cNvPicPr preferRelativeResize="0"/>
          <p:nvPr/>
        </p:nvPicPr>
        <p:blipFill>
          <a:blip r:embed="rId5">
            <a:alphaModFix/>
          </a:blip>
          <a:stretch>
            <a:fillRect/>
          </a:stretch>
        </p:blipFill>
        <p:spPr>
          <a:xfrm>
            <a:off x="7153584" y="1587356"/>
            <a:ext cx="596503" cy="717947"/>
          </a:xfrm>
          <a:prstGeom prst="rect">
            <a:avLst/>
          </a:prstGeom>
          <a:noFill/>
          <a:ln>
            <a:noFill/>
          </a:ln>
        </p:spPr>
      </p:pic>
      <p:sp>
        <p:nvSpPr>
          <p:cNvPr id="364" name="Google Shape;364;p34"/>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Concepts</a:t>
            </a:r>
            <a:endParaRPr sz="1400">
              <a:solidFill>
                <a:schemeClr val="dk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5"/>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US" sz="2700" u="none" cap="none" strike="noStrike">
                <a:solidFill>
                  <a:schemeClr val="lt1"/>
                </a:solidFill>
                <a:latin typeface="Roboto"/>
                <a:ea typeface="Roboto"/>
                <a:cs typeface="Roboto"/>
                <a:sym typeface="Roboto"/>
              </a:rPr>
              <a:t>Managing PDF </a:t>
            </a:r>
            <a:r>
              <a:rPr b="1" lang="en-US" sz="2700">
                <a:solidFill>
                  <a:schemeClr val="lt1"/>
                </a:solidFill>
                <a:latin typeface="Roboto"/>
                <a:ea typeface="Roboto"/>
                <a:cs typeface="Roboto"/>
                <a:sym typeface="Roboto"/>
              </a:rPr>
              <a:t>templates</a:t>
            </a:r>
            <a:endParaRPr b="1" sz="2700">
              <a:solidFill>
                <a:schemeClr val="lt1"/>
              </a:solidFill>
              <a:latin typeface="Roboto"/>
              <a:ea typeface="Roboto"/>
              <a:cs typeface="Roboto"/>
              <a:sym typeface="Roboto"/>
            </a:endParaRPr>
          </a:p>
        </p:txBody>
      </p:sp>
      <p:pic>
        <p:nvPicPr>
          <p:cNvPr id="370" name="Google Shape;370;p35"/>
          <p:cNvPicPr preferRelativeResize="0"/>
          <p:nvPr/>
        </p:nvPicPr>
        <p:blipFill>
          <a:blip r:embed="rId3">
            <a:alphaModFix/>
          </a:blip>
          <a:stretch>
            <a:fillRect/>
          </a:stretch>
        </p:blipFill>
        <p:spPr>
          <a:xfrm>
            <a:off x="716278" y="1028700"/>
            <a:ext cx="7711440" cy="3771900"/>
          </a:xfrm>
          <a:prstGeom prst="rect">
            <a:avLst/>
          </a:prstGeom>
          <a:noFill/>
          <a:ln>
            <a:noFill/>
          </a:ln>
          <a:effectLst>
            <a:outerShdw blurRad="685800" rotWithShape="0" algn="bl" dir="3660000" dist="66675">
              <a:srgbClr val="000000">
                <a:alpha val="22000"/>
              </a:srgbClr>
            </a:outerShdw>
          </a:effectLst>
        </p:spPr>
      </p:pic>
      <p:sp>
        <p:nvSpPr>
          <p:cNvPr id="371" name="Google Shape;371;p35"/>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PDF templates and scripts are managed in the Jira admin</a:t>
            </a:r>
            <a:r>
              <a:rPr lang="en-US" sz="1400">
                <a:solidFill>
                  <a:schemeClr val="dk2"/>
                </a:solidFill>
                <a:latin typeface="Roboto"/>
                <a:ea typeface="Roboto"/>
                <a:cs typeface="Roboto"/>
                <a:sym typeface="Roboto"/>
              </a:rPr>
              <a:t> interface</a:t>
            </a:r>
            <a:endParaRPr sz="1400">
              <a:solidFill>
                <a:schemeClr val="dk2"/>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36"/>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i="0" lang="en-US" sz="2700" u="none" cap="none" strike="noStrike">
                <a:solidFill>
                  <a:schemeClr val="lt1"/>
                </a:solidFill>
                <a:latin typeface="Roboto"/>
                <a:ea typeface="Roboto"/>
                <a:cs typeface="Roboto"/>
                <a:sym typeface="Roboto"/>
              </a:rPr>
              <a:t>Managing PDF </a:t>
            </a:r>
            <a:r>
              <a:rPr b="1" lang="en-US" sz="2700">
                <a:solidFill>
                  <a:schemeClr val="lt1"/>
                </a:solidFill>
                <a:latin typeface="Roboto"/>
                <a:ea typeface="Roboto"/>
                <a:cs typeface="Roboto"/>
                <a:sym typeface="Roboto"/>
              </a:rPr>
              <a:t>templates</a:t>
            </a:r>
            <a:endParaRPr b="1" sz="2700">
              <a:solidFill>
                <a:schemeClr val="lt1"/>
              </a:solidFill>
              <a:latin typeface="Roboto"/>
              <a:ea typeface="Roboto"/>
              <a:cs typeface="Roboto"/>
              <a:sym typeface="Roboto"/>
            </a:endParaRPr>
          </a:p>
        </p:txBody>
      </p:sp>
      <p:pic>
        <p:nvPicPr>
          <p:cNvPr id="377" name="Google Shape;377;p36"/>
          <p:cNvPicPr preferRelativeResize="0"/>
          <p:nvPr/>
        </p:nvPicPr>
        <p:blipFill>
          <a:blip r:embed="rId3">
            <a:alphaModFix/>
          </a:blip>
          <a:stretch>
            <a:fillRect/>
          </a:stretch>
        </p:blipFill>
        <p:spPr>
          <a:xfrm>
            <a:off x="716278" y="1028700"/>
            <a:ext cx="7711440" cy="3771900"/>
          </a:xfrm>
          <a:prstGeom prst="rect">
            <a:avLst/>
          </a:prstGeom>
          <a:noFill/>
          <a:ln>
            <a:noFill/>
          </a:ln>
          <a:effectLst>
            <a:outerShdw blurRad="714375" rotWithShape="0" algn="bl" dir="3660000" dist="66675">
              <a:srgbClr val="000000">
                <a:alpha val="21000"/>
              </a:srgbClr>
            </a:outerShdw>
          </a:effectLst>
        </p:spPr>
      </p:pic>
      <p:sp>
        <p:nvSpPr>
          <p:cNvPr id="378" name="Google Shape;378;p36"/>
          <p:cNvSpPr txBox="1"/>
          <p:nvPr/>
        </p:nvSpPr>
        <p:spPr>
          <a:xfrm>
            <a:off x="342900" y="644006"/>
            <a:ext cx="8265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Quickly edit scripts and templates in the web based editor</a:t>
            </a:r>
            <a:endParaRPr sz="1400">
              <a:solidFill>
                <a:schemeClr val="dk2"/>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2" name="Shape 382"/>
        <p:cNvGrpSpPr/>
        <p:nvPr/>
      </p:nvGrpSpPr>
      <p:grpSpPr>
        <a:xfrm>
          <a:off x="0" y="0"/>
          <a:ext cx="0" cy="0"/>
          <a:chOff x="0" y="0"/>
          <a:chExt cx="0" cy="0"/>
        </a:xfrm>
      </p:grpSpPr>
      <p:sp>
        <p:nvSpPr>
          <p:cNvPr id="383" name="Google Shape;383;p37"/>
          <p:cNvSpPr txBox="1"/>
          <p:nvPr>
            <p:ph idx="1"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384" name="Google Shape;384;p37"/>
          <p:cNvSpPr txBox="1"/>
          <p:nvPr>
            <p:ph idx="2"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385" name="Google Shape;385;p37"/>
          <p:cNvSpPr txBox="1"/>
          <p:nvPr>
            <p:ph idx="3"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386" name="Google Shape;386;p37"/>
          <p:cNvSpPr txBox="1"/>
          <p:nvPr>
            <p:ph idx="4"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387" name="Google Shape;387;p37"/>
          <p:cNvSpPr txBox="1"/>
          <p:nvPr>
            <p:ph idx="5"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388" name="Google Shape;388;p37"/>
          <p:cNvSpPr txBox="1"/>
          <p:nvPr>
            <p:ph idx="6" type="body"/>
          </p:nvPr>
        </p:nvSpPr>
        <p:spPr>
          <a:xfrm>
            <a:off x="3175425" y="3711888"/>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chemeClr val="lt1"/>
                </a:solidFill>
                <a:latin typeface="Roboto"/>
                <a:ea typeface="Roboto"/>
                <a:cs typeface="Roboto"/>
                <a:sym typeface="Roboto"/>
              </a:rPr>
              <a:t>API, REST API, </a:t>
            </a:r>
            <a:r>
              <a:rPr lang="en-US" sz="1100">
                <a:solidFill>
                  <a:schemeClr val="lt1"/>
                </a:solidFill>
                <a:latin typeface="Roboto"/>
                <a:ea typeface="Roboto"/>
                <a:cs typeface="Roboto"/>
                <a:sym typeface="Roboto"/>
              </a:rPr>
              <a:t>Automation</a:t>
            </a:r>
            <a:endParaRPr sz="1100">
              <a:solidFill>
                <a:schemeClr val="lt1"/>
              </a:solidFill>
              <a:latin typeface="Roboto"/>
              <a:ea typeface="Roboto"/>
              <a:cs typeface="Roboto"/>
              <a:sym typeface="Roboto"/>
            </a:endParaRPr>
          </a:p>
        </p:txBody>
      </p:sp>
      <p:sp>
        <p:nvSpPr>
          <p:cNvPr id="389" name="Google Shape;389;p37"/>
          <p:cNvSpPr txBox="1"/>
          <p:nvPr>
            <p:ph idx="7"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390" name="Google Shape;390;p37"/>
          <p:cNvSpPr txBox="1"/>
          <p:nvPr>
            <p:ph idx="8" type="body"/>
          </p:nvPr>
        </p:nvSpPr>
        <p:spPr>
          <a:xfrm>
            <a:off x="1350175" y="413600"/>
            <a:ext cx="64437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5" name="Shape 85"/>
        <p:cNvGrpSpPr/>
        <p:nvPr/>
      </p:nvGrpSpPr>
      <p:grpSpPr>
        <a:xfrm>
          <a:off x="0" y="0"/>
          <a:ext cx="0" cy="0"/>
          <a:chOff x="0" y="0"/>
          <a:chExt cx="0" cy="0"/>
        </a:xfrm>
      </p:grpSpPr>
      <p:sp>
        <p:nvSpPr>
          <p:cNvPr id="86" name="Google Shape;86;p11"/>
          <p:cNvSpPr txBox="1"/>
          <p:nvPr>
            <p:ph idx="1" type="body"/>
          </p:nvPr>
        </p:nvSpPr>
        <p:spPr>
          <a:xfrm>
            <a:off x="1395825" y="413600"/>
            <a:ext cx="63522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
        <p:nvSpPr>
          <p:cNvPr id="87" name="Google Shape;87;p11"/>
          <p:cNvSpPr txBox="1"/>
          <p:nvPr>
            <p:ph idx="2"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88" name="Google Shape;88;p11"/>
          <p:cNvSpPr txBox="1"/>
          <p:nvPr>
            <p:ph idx="3"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89" name="Google Shape;89;p11"/>
          <p:cNvSpPr txBox="1"/>
          <p:nvPr>
            <p:ph idx="4"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90" name="Google Shape;90;p11"/>
          <p:cNvSpPr txBox="1"/>
          <p:nvPr>
            <p:ph idx="5"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91" name="Google Shape;91;p11"/>
          <p:cNvSpPr txBox="1"/>
          <p:nvPr>
            <p:ph idx="6"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92" name="Google Shape;92;p11"/>
          <p:cNvSpPr txBox="1"/>
          <p:nvPr>
            <p:ph idx="7"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93" name="Google Shape;93;p11"/>
          <p:cNvSpPr txBox="1"/>
          <p:nvPr>
            <p:ph idx="8"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38"/>
          <p:cNvSpPr/>
          <p:nvPr/>
        </p:nvSpPr>
        <p:spPr>
          <a:xfrm>
            <a:off x="342900" y="252956"/>
            <a:ext cx="4647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API, REST API, </a:t>
            </a:r>
            <a:r>
              <a:rPr b="1" lang="en-US" sz="2700">
                <a:solidFill>
                  <a:schemeClr val="lt1"/>
                </a:solidFill>
                <a:latin typeface="Roboto"/>
                <a:ea typeface="Roboto"/>
                <a:cs typeface="Roboto"/>
                <a:sym typeface="Roboto"/>
              </a:rPr>
              <a:t>Automation</a:t>
            </a:r>
            <a:endParaRPr b="1" sz="2700">
              <a:solidFill>
                <a:schemeClr val="lt1"/>
              </a:solidFill>
              <a:latin typeface="Roboto"/>
              <a:ea typeface="Roboto"/>
              <a:cs typeface="Roboto"/>
              <a:sym typeface="Roboto"/>
            </a:endParaRPr>
          </a:p>
        </p:txBody>
      </p:sp>
      <p:sp>
        <p:nvSpPr>
          <p:cNvPr id="396" name="Google Shape;396;p38"/>
          <p:cNvSpPr txBox="1"/>
          <p:nvPr/>
        </p:nvSpPr>
        <p:spPr>
          <a:xfrm>
            <a:off x="342900" y="644006"/>
            <a:ext cx="8422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Multiple ways to automate PDF exporting and integrate that to your processes</a:t>
            </a:r>
            <a:endParaRPr sz="1400">
              <a:solidFill>
                <a:schemeClr val="dk2"/>
              </a:solidFill>
              <a:latin typeface="Roboto"/>
              <a:ea typeface="Roboto"/>
              <a:cs typeface="Roboto"/>
              <a:sym typeface="Roboto"/>
            </a:endParaRPr>
          </a:p>
        </p:txBody>
      </p:sp>
      <p:sp>
        <p:nvSpPr>
          <p:cNvPr id="397" name="Google Shape;397;p38"/>
          <p:cNvSpPr/>
          <p:nvPr/>
        </p:nvSpPr>
        <p:spPr>
          <a:xfrm>
            <a:off x="1162463" y="1246725"/>
            <a:ext cx="5400900" cy="856200"/>
          </a:xfrm>
          <a:prstGeom prst="roundRect">
            <a:avLst>
              <a:gd fmla="val 16667" name="adj"/>
            </a:avLst>
          </a:prstGeom>
          <a:solidFill>
            <a:srgbClr val="FF5630"/>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1100">
                <a:solidFill>
                  <a:srgbClr val="FFFFFF"/>
                </a:solidFill>
                <a:latin typeface="Roboto"/>
                <a:ea typeface="Roboto"/>
                <a:cs typeface="Roboto"/>
                <a:sym typeface="Roboto"/>
              </a:rPr>
              <a:t>PDF rendering engine</a:t>
            </a:r>
            <a:endParaRPr b="1" sz="1100">
              <a:solidFill>
                <a:srgbClr val="FFFFFF"/>
              </a:solidFill>
              <a:latin typeface="Roboto"/>
              <a:ea typeface="Roboto"/>
              <a:cs typeface="Roboto"/>
              <a:sym typeface="Roboto"/>
            </a:endParaRPr>
          </a:p>
        </p:txBody>
      </p:sp>
      <p:sp>
        <p:nvSpPr>
          <p:cNvPr id="398" name="Google Shape;398;p38"/>
          <p:cNvSpPr/>
          <p:nvPr/>
        </p:nvSpPr>
        <p:spPr>
          <a:xfrm>
            <a:off x="3300244" y="2203875"/>
            <a:ext cx="1200300" cy="721500"/>
          </a:xfrm>
          <a:prstGeom prst="rect">
            <a:avLst/>
          </a:prstGeom>
          <a:solidFill>
            <a:srgbClr val="36B37E"/>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900">
                <a:solidFill>
                  <a:srgbClr val="FFFFFF"/>
                </a:solidFill>
                <a:latin typeface="Roboto"/>
                <a:ea typeface="Roboto"/>
                <a:cs typeface="Roboto"/>
                <a:sym typeface="Roboto"/>
              </a:rPr>
              <a:t>Java API</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US" sz="700">
                <a:solidFill>
                  <a:srgbClr val="FFFFFF"/>
                </a:solidFill>
                <a:latin typeface="Roboto"/>
                <a:ea typeface="Roboto"/>
                <a:cs typeface="Roboto"/>
                <a:sym typeface="Roboto"/>
              </a:rPr>
              <a:t>(for anything on the JVM)</a:t>
            </a:r>
            <a:endParaRPr b="1" sz="700">
              <a:solidFill>
                <a:srgbClr val="FFFFFF"/>
              </a:solidFill>
              <a:latin typeface="Roboto"/>
              <a:ea typeface="Roboto"/>
              <a:cs typeface="Roboto"/>
              <a:sym typeface="Roboto"/>
            </a:endParaRPr>
          </a:p>
        </p:txBody>
      </p:sp>
      <p:sp>
        <p:nvSpPr>
          <p:cNvPr id="399" name="Google Shape;399;p38"/>
          <p:cNvSpPr/>
          <p:nvPr/>
        </p:nvSpPr>
        <p:spPr>
          <a:xfrm>
            <a:off x="5363100" y="2203875"/>
            <a:ext cx="1200300" cy="721500"/>
          </a:xfrm>
          <a:prstGeom prst="rect">
            <a:avLst/>
          </a:prstGeom>
          <a:solidFill>
            <a:srgbClr val="36B37E"/>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900">
                <a:solidFill>
                  <a:srgbClr val="FFFFFF"/>
                </a:solidFill>
                <a:latin typeface="Roboto"/>
                <a:ea typeface="Roboto"/>
                <a:cs typeface="Roboto"/>
                <a:sym typeface="Roboto"/>
              </a:rPr>
              <a:t>REST</a:t>
            </a:r>
            <a:r>
              <a:rPr b="1" lang="en-US" sz="900">
                <a:solidFill>
                  <a:srgbClr val="FFFFFF"/>
                </a:solidFill>
                <a:latin typeface="Roboto"/>
                <a:ea typeface="Roboto"/>
                <a:cs typeface="Roboto"/>
                <a:sym typeface="Roboto"/>
              </a:rPr>
              <a:t> API</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US" sz="700">
                <a:solidFill>
                  <a:srgbClr val="FFFFFF"/>
                </a:solidFill>
                <a:latin typeface="Roboto"/>
                <a:ea typeface="Roboto"/>
                <a:cs typeface="Roboto"/>
                <a:sym typeface="Roboto"/>
              </a:rPr>
              <a:t>(for HTTP)</a:t>
            </a:r>
            <a:endParaRPr b="1" sz="700">
              <a:solidFill>
                <a:srgbClr val="FFFFFF"/>
              </a:solidFill>
              <a:latin typeface="Roboto"/>
              <a:ea typeface="Roboto"/>
              <a:cs typeface="Roboto"/>
              <a:sym typeface="Roboto"/>
            </a:endParaRPr>
          </a:p>
        </p:txBody>
      </p:sp>
      <p:grpSp>
        <p:nvGrpSpPr>
          <p:cNvPr id="400" name="Google Shape;400;p38"/>
          <p:cNvGrpSpPr/>
          <p:nvPr/>
        </p:nvGrpSpPr>
        <p:grpSpPr>
          <a:xfrm>
            <a:off x="4500563" y="2564677"/>
            <a:ext cx="1032300" cy="1099013"/>
            <a:chOff x="10548450" y="6858188"/>
            <a:chExt cx="2752800" cy="2930700"/>
          </a:xfrm>
        </p:grpSpPr>
        <p:cxnSp>
          <p:nvCxnSpPr>
            <p:cNvPr id="401" name="Google Shape;401;p38"/>
            <p:cNvCxnSpPr>
              <a:stCxn id="402" idx="0"/>
              <a:endCxn id="398" idx="3"/>
            </p:cNvCxnSpPr>
            <p:nvPr/>
          </p:nvCxnSpPr>
          <p:spPr>
            <a:xfrm flipH="1" rot="5400000">
              <a:off x="10156050" y="7250588"/>
              <a:ext cx="2298300" cy="1513500"/>
            </a:xfrm>
            <a:prstGeom prst="curvedConnector2">
              <a:avLst/>
            </a:prstGeom>
            <a:noFill/>
            <a:ln cap="flat" cmpd="sng" w="38100">
              <a:solidFill>
                <a:schemeClr val="lt1"/>
              </a:solidFill>
              <a:prstDash val="solid"/>
              <a:round/>
              <a:headEnd len="med" w="med" type="none"/>
              <a:tailEnd len="med" w="med" type="triangle"/>
            </a:ln>
          </p:spPr>
        </p:cxnSp>
        <p:sp>
          <p:nvSpPr>
            <p:cNvPr id="402" name="Google Shape;402;p38"/>
            <p:cNvSpPr txBox="1"/>
            <p:nvPr/>
          </p:nvSpPr>
          <p:spPr>
            <a:xfrm>
              <a:off x="10822650" y="9156488"/>
              <a:ext cx="24786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Your Jira app</a:t>
              </a:r>
              <a:br>
                <a:rPr b="1" lang="en-US" sz="1100">
                  <a:solidFill>
                    <a:schemeClr val="lt1"/>
                  </a:solidFill>
                  <a:latin typeface="Roboto"/>
                  <a:ea typeface="Roboto"/>
                  <a:cs typeface="Roboto"/>
                  <a:sym typeface="Roboto"/>
                </a:rPr>
              </a:br>
              <a:endParaRPr b="1" sz="1100">
                <a:solidFill>
                  <a:schemeClr val="lt1"/>
                </a:solidFill>
                <a:latin typeface="Roboto"/>
                <a:ea typeface="Roboto"/>
                <a:cs typeface="Roboto"/>
                <a:sym typeface="Roboto"/>
              </a:endParaRPr>
            </a:p>
          </p:txBody>
        </p:sp>
      </p:grpSp>
      <p:grpSp>
        <p:nvGrpSpPr>
          <p:cNvPr id="403" name="Google Shape;403;p38"/>
          <p:cNvGrpSpPr/>
          <p:nvPr/>
        </p:nvGrpSpPr>
        <p:grpSpPr>
          <a:xfrm>
            <a:off x="5799713" y="2925244"/>
            <a:ext cx="2137050" cy="738450"/>
            <a:chOff x="13936650" y="7819700"/>
            <a:chExt cx="5698800" cy="1969200"/>
          </a:xfrm>
        </p:grpSpPr>
        <p:cxnSp>
          <p:nvCxnSpPr>
            <p:cNvPr id="404" name="Google Shape;404;p38"/>
            <p:cNvCxnSpPr>
              <a:stCxn id="405" idx="0"/>
              <a:endCxn id="399" idx="2"/>
            </p:cNvCxnSpPr>
            <p:nvPr/>
          </p:nvCxnSpPr>
          <p:spPr>
            <a:xfrm flipH="1" rot="5400000">
              <a:off x="14910900" y="7281350"/>
              <a:ext cx="1336800" cy="2413500"/>
            </a:xfrm>
            <a:prstGeom prst="curvedConnector3">
              <a:avLst>
                <a:gd fmla="val 50002" name="adj1"/>
              </a:avLst>
            </a:prstGeom>
            <a:noFill/>
            <a:ln cap="flat" cmpd="sng" w="38100">
              <a:solidFill>
                <a:schemeClr val="lt1"/>
              </a:solidFill>
              <a:prstDash val="solid"/>
              <a:round/>
              <a:headEnd len="med" w="med" type="none"/>
              <a:tailEnd len="med" w="med" type="triangle"/>
            </a:ln>
          </p:spPr>
        </p:cxnSp>
        <p:sp>
          <p:nvSpPr>
            <p:cNvPr id="405" name="Google Shape;405;p38"/>
            <p:cNvSpPr txBox="1"/>
            <p:nvPr/>
          </p:nvSpPr>
          <p:spPr>
            <a:xfrm>
              <a:off x="13936650" y="9156500"/>
              <a:ext cx="56988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Your HTTP based integration</a:t>
              </a:r>
              <a:br>
                <a:rPr b="1" lang="en-US" sz="1100">
                  <a:solidFill>
                    <a:schemeClr val="lt1"/>
                  </a:solidFill>
                  <a:latin typeface="Roboto"/>
                  <a:ea typeface="Roboto"/>
                  <a:cs typeface="Roboto"/>
                  <a:sym typeface="Roboto"/>
                </a:rPr>
              </a:br>
              <a:endParaRPr b="1" sz="1100">
                <a:solidFill>
                  <a:schemeClr val="lt1"/>
                </a:solidFill>
                <a:latin typeface="Roboto"/>
                <a:ea typeface="Roboto"/>
                <a:cs typeface="Roboto"/>
                <a:sym typeface="Roboto"/>
              </a:endParaRPr>
            </a:p>
          </p:txBody>
        </p:sp>
      </p:grpSp>
      <p:grpSp>
        <p:nvGrpSpPr>
          <p:cNvPr id="406" name="Google Shape;406;p38"/>
          <p:cNvGrpSpPr/>
          <p:nvPr/>
        </p:nvGrpSpPr>
        <p:grpSpPr>
          <a:xfrm>
            <a:off x="3456619" y="2925239"/>
            <a:ext cx="929475" cy="1833182"/>
            <a:chOff x="7688400" y="7819688"/>
            <a:chExt cx="2478600" cy="4888487"/>
          </a:xfrm>
        </p:grpSpPr>
        <p:grpSp>
          <p:nvGrpSpPr>
            <p:cNvPr id="407" name="Google Shape;407;p38"/>
            <p:cNvGrpSpPr/>
            <p:nvPr/>
          </p:nvGrpSpPr>
          <p:grpSpPr>
            <a:xfrm>
              <a:off x="7688400" y="9156488"/>
              <a:ext cx="2478600" cy="2095588"/>
              <a:chOff x="2876775" y="6260888"/>
              <a:chExt cx="2478600" cy="2095588"/>
            </a:xfrm>
          </p:grpSpPr>
          <p:pic>
            <p:nvPicPr>
              <p:cNvPr id="408" name="Google Shape;408;p38"/>
              <p:cNvPicPr preferRelativeResize="0"/>
              <p:nvPr/>
            </p:nvPicPr>
            <p:blipFill>
              <a:blip r:embed="rId3">
                <a:alphaModFix/>
              </a:blip>
              <a:stretch>
                <a:fillRect/>
              </a:stretch>
            </p:blipFill>
            <p:spPr>
              <a:xfrm>
                <a:off x="3430275" y="6984875"/>
                <a:ext cx="1371600" cy="1371600"/>
              </a:xfrm>
              <a:prstGeom prst="rect">
                <a:avLst/>
              </a:prstGeom>
              <a:noFill/>
              <a:ln>
                <a:noFill/>
              </a:ln>
            </p:spPr>
          </p:pic>
          <p:sp>
            <p:nvSpPr>
              <p:cNvPr id="409" name="Google Shape;409;p38"/>
              <p:cNvSpPr txBox="1"/>
              <p:nvPr/>
            </p:nvSpPr>
            <p:spPr>
              <a:xfrm>
                <a:off x="2876775" y="6260888"/>
                <a:ext cx="24786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ScriptRunner</a:t>
                </a:r>
                <a:endParaRPr b="1" sz="1100">
                  <a:solidFill>
                    <a:schemeClr val="lt1"/>
                  </a:solidFill>
                  <a:latin typeface="Roboto"/>
                  <a:ea typeface="Roboto"/>
                  <a:cs typeface="Roboto"/>
                  <a:sym typeface="Roboto"/>
                </a:endParaRPr>
              </a:p>
            </p:txBody>
          </p:sp>
        </p:grpSp>
        <p:cxnSp>
          <p:nvCxnSpPr>
            <p:cNvPr id="410" name="Google Shape;410;p38"/>
            <p:cNvCxnSpPr>
              <a:stCxn id="409" idx="0"/>
              <a:endCxn id="398" idx="2"/>
            </p:cNvCxnSpPr>
            <p:nvPr/>
          </p:nvCxnSpPr>
          <p:spPr>
            <a:xfrm flipH="1" rot="5400000">
              <a:off x="8231250" y="8460038"/>
              <a:ext cx="1336800" cy="56100"/>
            </a:xfrm>
            <a:prstGeom prst="curvedConnector3">
              <a:avLst>
                <a:gd fmla="val 50001" name="adj1"/>
              </a:avLst>
            </a:prstGeom>
            <a:noFill/>
            <a:ln cap="flat" cmpd="sng" w="38100">
              <a:solidFill>
                <a:schemeClr val="lt1"/>
              </a:solidFill>
              <a:prstDash val="solid"/>
              <a:round/>
              <a:headEnd len="med" w="med" type="none"/>
              <a:tailEnd len="med" w="med" type="triangle"/>
            </a:ln>
          </p:spPr>
        </p:cxnSp>
        <p:sp>
          <p:nvSpPr>
            <p:cNvPr id="411" name="Google Shape;411;p38"/>
            <p:cNvSpPr/>
            <p:nvPr/>
          </p:nvSpPr>
          <p:spPr>
            <a:xfrm>
              <a:off x="8184738" y="11641350"/>
              <a:ext cx="1485918" cy="1066824"/>
            </a:xfrm>
            <a:prstGeom prst="flowChartMultidocument">
              <a:avLst/>
            </a:prstGeom>
            <a:no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US" sz="700">
                  <a:solidFill>
                    <a:schemeClr val="lt1"/>
                  </a:solidFill>
                  <a:latin typeface="Roboto"/>
                  <a:ea typeface="Roboto"/>
                  <a:cs typeface="Roboto"/>
                  <a:sym typeface="Roboto"/>
                </a:rPr>
                <a:t>Your scripts</a:t>
              </a:r>
              <a:endParaRPr b="1" sz="700">
                <a:solidFill>
                  <a:schemeClr val="lt1"/>
                </a:solidFill>
                <a:latin typeface="Roboto"/>
                <a:ea typeface="Roboto"/>
                <a:cs typeface="Roboto"/>
                <a:sym typeface="Roboto"/>
              </a:endParaRPr>
            </a:p>
          </p:txBody>
        </p:sp>
      </p:grpSp>
      <p:grpSp>
        <p:nvGrpSpPr>
          <p:cNvPr id="412" name="Google Shape;412;p38"/>
          <p:cNvGrpSpPr/>
          <p:nvPr/>
        </p:nvGrpSpPr>
        <p:grpSpPr>
          <a:xfrm>
            <a:off x="1780762" y="2564681"/>
            <a:ext cx="1519594" cy="2193740"/>
            <a:chOff x="2990850" y="6858200"/>
            <a:chExt cx="4052250" cy="5849974"/>
          </a:xfrm>
        </p:grpSpPr>
        <p:grpSp>
          <p:nvGrpSpPr>
            <p:cNvPr id="413" name="Google Shape;413;p38"/>
            <p:cNvGrpSpPr/>
            <p:nvPr/>
          </p:nvGrpSpPr>
          <p:grpSpPr>
            <a:xfrm>
              <a:off x="2990850" y="9156500"/>
              <a:ext cx="4041900" cy="2095575"/>
              <a:chOff x="12829625" y="6260900"/>
              <a:chExt cx="4041900" cy="2095575"/>
            </a:xfrm>
          </p:grpSpPr>
          <p:pic>
            <p:nvPicPr>
              <p:cNvPr id="414" name="Google Shape;414;p38"/>
              <p:cNvPicPr preferRelativeResize="0"/>
              <p:nvPr/>
            </p:nvPicPr>
            <p:blipFill>
              <a:blip r:embed="rId4">
                <a:alphaModFix/>
              </a:blip>
              <a:stretch>
                <a:fillRect/>
              </a:stretch>
            </p:blipFill>
            <p:spPr>
              <a:xfrm>
                <a:off x="14164763" y="6984875"/>
                <a:ext cx="1371600" cy="1371600"/>
              </a:xfrm>
              <a:prstGeom prst="rect">
                <a:avLst/>
              </a:prstGeom>
              <a:noFill/>
              <a:ln>
                <a:noFill/>
              </a:ln>
            </p:spPr>
          </p:pic>
          <p:sp>
            <p:nvSpPr>
              <p:cNvPr id="415" name="Google Shape;415;p38"/>
              <p:cNvSpPr txBox="1"/>
              <p:nvPr/>
            </p:nvSpPr>
            <p:spPr>
              <a:xfrm>
                <a:off x="12829625" y="6260900"/>
                <a:ext cx="40419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Automation for Jira</a:t>
                </a:r>
                <a:endParaRPr b="1" sz="1100">
                  <a:solidFill>
                    <a:schemeClr val="lt1"/>
                  </a:solidFill>
                  <a:latin typeface="Roboto"/>
                  <a:ea typeface="Roboto"/>
                  <a:cs typeface="Roboto"/>
                  <a:sym typeface="Roboto"/>
                </a:endParaRPr>
              </a:p>
            </p:txBody>
          </p:sp>
        </p:grpSp>
        <p:cxnSp>
          <p:nvCxnSpPr>
            <p:cNvPr id="416" name="Google Shape;416;p38"/>
            <p:cNvCxnSpPr>
              <a:stCxn id="415" idx="0"/>
              <a:endCxn id="398" idx="1"/>
            </p:cNvCxnSpPr>
            <p:nvPr/>
          </p:nvCxnSpPr>
          <p:spPr>
            <a:xfrm rot="-5400000">
              <a:off x="4878300" y="6991700"/>
              <a:ext cx="2298300" cy="2031300"/>
            </a:xfrm>
            <a:prstGeom prst="curvedConnector2">
              <a:avLst/>
            </a:prstGeom>
            <a:noFill/>
            <a:ln cap="flat" cmpd="sng" w="38100">
              <a:solidFill>
                <a:schemeClr val="lt1"/>
              </a:solidFill>
              <a:prstDash val="solid"/>
              <a:round/>
              <a:headEnd len="med" w="med" type="none"/>
              <a:tailEnd len="med" w="med" type="triangle"/>
            </a:ln>
          </p:spPr>
        </p:cxnSp>
        <p:sp>
          <p:nvSpPr>
            <p:cNvPr id="417" name="Google Shape;417;p38"/>
            <p:cNvSpPr/>
            <p:nvPr/>
          </p:nvSpPr>
          <p:spPr>
            <a:xfrm>
              <a:off x="4268838" y="11641350"/>
              <a:ext cx="1485918" cy="1066824"/>
            </a:xfrm>
            <a:prstGeom prst="flowChartMultidocument">
              <a:avLst/>
            </a:prstGeom>
            <a:no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US" sz="700">
                  <a:solidFill>
                    <a:schemeClr val="lt1"/>
                  </a:solidFill>
                  <a:latin typeface="Roboto"/>
                  <a:ea typeface="Roboto"/>
                  <a:cs typeface="Roboto"/>
                  <a:sym typeface="Roboto"/>
                </a:rPr>
                <a:t>Your rules</a:t>
              </a:r>
              <a:endParaRPr b="1" sz="700">
                <a:solidFill>
                  <a:schemeClr val="lt1"/>
                </a:solidFill>
                <a:latin typeface="Roboto"/>
                <a:ea typeface="Roboto"/>
                <a:cs typeface="Roboto"/>
                <a:sym typeface="Roboto"/>
              </a:endParaRPr>
            </a:p>
          </p:txBody>
        </p:sp>
      </p:grpSp>
      <p:sp>
        <p:nvSpPr>
          <p:cNvPr id="418" name="Google Shape;418;p38"/>
          <p:cNvSpPr/>
          <p:nvPr/>
        </p:nvSpPr>
        <p:spPr>
          <a:xfrm>
            <a:off x="7152863" y="1246725"/>
            <a:ext cx="741000" cy="856200"/>
          </a:xfrm>
          <a:prstGeom prst="can">
            <a:avLst>
              <a:gd fmla="val 25000" name="adj"/>
            </a:avLst>
          </a:prstGeom>
          <a:noFill/>
          <a:ln cap="flat" cmpd="sng" w="28575">
            <a:solidFill>
              <a:schemeClr val="lt1"/>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rPr b="1" lang="en-US" sz="900">
                <a:solidFill>
                  <a:schemeClr val="lt1"/>
                </a:solidFill>
                <a:latin typeface="Roboto"/>
                <a:ea typeface="Roboto"/>
                <a:cs typeface="Roboto"/>
                <a:sym typeface="Roboto"/>
              </a:rPr>
              <a:t>All Jira </a:t>
            </a:r>
            <a:r>
              <a:rPr b="1" lang="en-US" sz="900">
                <a:solidFill>
                  <a:schemeClr val="lt1"/>
                </a:solidFill>
                <a:latin typeface="Roboto"/>
                <a:ea typeface="Roboto"/>
                <a:cs typeface="Roboto"/>
                <a:sym typeface="Roboto"/>
              </a:rPr>
              <a:t>data</a:t>
            </a:r>
            <a:endParaRPr b="1" sz="900">
              <a:solidFill>
                <a:schemeClr val="lt1"/>
              </a:solidFill>
              <a:latin typeface="Roboto"/>
              <a:ea typeface="Roboto"/>
              <a:cs typeface="Roboto"/>
              <a:sym typeface="Roboto"/>
            </a:endParaRPr>
          </a:p>
        </p:txBody>
      </p:sp>
      <p:cxnSp>
        <p:nvCxnSpPr>
          <p:cNvPr id="419" name="Google Shape;419;p38"/>
          <p:cNvCxnSpPr>
            <a:stCxn id="397" idx="3"/>
            <a:endCxn id="418" idx="2"/>
          </p:cNvCxnSpPr>
          <p:nvPr/>
        </p:nvCxnSpPr>
        <p:spPr>
          <a:xfrm>
            <a:off x="6563363" y="1674825"/>
            <a:ext cx="589500" cy="600"/>
          </a:xfrm>
          <a:prstGeom prst="curvedConnector3">
            <a:avLst>
              <a:gd fmla="val 50000" name="adj1"/>
            </a:avLst>
          </a:prstGeom>
          <a:noFill/>
          <a:ln cap="flat" cmpd="sng" w="38100">
            <a:solidFill>
              <a:schemeClr val="lt1"/>
            </a:solidFill>
            <a:prstDash val="solid"/>
            <a:round/>
            <a:headEnd len="med" w="med" type="triangle"/>
            <a:tailEnd len="med" w="med" type="triangle"/>
          </a:ln>
        </p:spPr>
      </p:cxnSp>
      <p:grpSp>
        <p:nvGrpSpPr>
          <p:cNvPr id="420" name="Google Shape;420;p38"/>
          <p:cNvGrpSpPr/>
          <p:nvPr/>
        </p:nvGrpSpPr>
        <p:grpSpPr>
          <a:xfrm>
            <a:off x="637763" y="2203875"/>
            <a:ext cx="1724850" cy="1975219"/>
            <a:chOff x="1700700" y="5877000"/>
            <a:chExt cx="4599600" cy="5267250"/>
          </a:xfrm>
        </p:grpSpPr>
        <p:sp>
          <p:nvSpPr>
            <p:cNvPr id="421" name="Google Shape;421;p38"/>
            <p:cNvSpPr/>
            <p:nvPr/>
          </p:nvSpPr>
          <p:spPr>
            <a:xfrm>
              <a:off x="3099900" y="5877000"/>
              <a:ext cx="3200400" cy="1923900"/>
            </a:xfrm>
            <a:prstGeom prst="rect">
              <a:avLst/>
            </a:prstGeom>
            <a:solidFill>
              <a:srgbClr val="36B37E"/>
            </a:solid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US" sz="900">
                  <a:solidFill>
                    <a:srgbClr val="FFFFFF"/>
                  </a:solidFill>
                  <a:latin typeface="Roboto"/>
                  <a:ea typeface="Roboto"/>
                  <a:cs typeface="Roboto"/>
                  <a:sym typeface="Roboto"/>
                </a:rPr>
                <a:t>Web UI</a:t>
              </a:r>
              <a:endParaRPr b="1" sz="900">
                <a:solidFill>
                  <a:srgbClr val="FFFFFF"/>
                </a:solidFill>
                <a:latin typeface="Roboto"/>
                <a:ea typeface="Roboto"/>
                <a:cs typeface="Roboto"/>
                <a:sym typeface="Roboto"/>
              </a:endParaRPr>
            </a:p>
            <a:p>
              <a:pPr indent="0" lvl="0" marL="0" rtl="0" algn="ctr">
                <a:spcBef>
                  <a:spcPts val="0"/>
                </a:spcBef>
                <a:spcAft>
                  <a:spcPts val="0"/>
                </a:spcAft>
                <a:buNone/>
              </a:pPr>
              <a:r>
                <a:rPr b="1" lang="en-US" sz="700">
                  <a:solidFill>
                    <a:srgbClr val="FFFFFF"/>
                  </a:solidFill>
                  <a:latin typeface="Roboto"/>
                  <a:ea typeface="Roboto"/>
                  <a:cs typeface="Roboto"/>
                  <a:sym typeface="Roboto"/>
                </a:rPr>
                <a:t>(Export menus)</a:t>
              </a:r>
              <a:endParaRPr b="1" sz="700">
                <a:solidFill>
                  <a:srgbClr val="FFFFFF"/>
                </a:solidFill>
                <a:latin typeface="Roboto"/>
                <a:ea typeface="Roboto"/>
                <a:cs typeface="Roboto"/>
                <a:sym typeface="Roboto"/>
              </a:endParaRPr>
            </a:p>
          </p:txBody>
        </p:sp>
        <p:grpSp>
          <p:nvGrpSpPr>
            <p:cNvPr id="422" name="Google Shape;422;p38"/>
            <p:cNvGrpSpPr/>
            <p:nvPr/>
          </p:nvGrpSpPr>
          <p:grpSpPr>
            <a:xfrm>
              <a:off x="1700700" y="7800650"/>
              <a:ext cx="2999400" cy="3343600"/>
              <a:chOff x="1167300" y="7800650"/>
              <a:chExt cx="2999400" cy="3343600"/>
            </a:xfrm>
          </p:grpSpPr>
          <p:sp>
            <p:nvSpPr>
              <p:cNvPr id="423" name="Google Shape;423;p38"/>
              <p:cNvSpPr/>
              <p:nvPr/>
            </p:nvSpPr>
            <p:spPr>
              <a:xfrm>
                <a:off x="1486050" y="9906000"/>
                <a:ext cx="1572300" cy="1238250"/>
              </a:xfrm>
              <a:prstGeom prst="flowChartInternalStorage">
                <a:avLst/>
              </a:prstGeom>
              <a:noFill/>
              <a:ln cap="flat" cmpd="sng" w="9525">
                <a:solidFill>
                  <a:schemeClr val="dk2"/>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a:p>
            </p:txBody>
          </p:sp>
          <p:sp>
            <p:nvSpPr>
              <p:cNvPr id="424" name="Google Shape;424;p38"/>
              <p:cNvSpPr txBox="1"/>
              <p:nvPr/>
            </p:nvSpPr>
            <p:spPr>
              <a:xfrm>
                <a:off x="1167300" y="9137450"/>
                <a:ext cx="2209800" cy="632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Browser</a:t>
                </a:r>
                <a:endParaRPr b="1" sz="1100">
                  <a:solidFill>
                    <a:schemeClr val="lt1"/>
                  </a:solidFill>
                  <a:latin typeface="Roboto"/>
                  <a:ea typeface="Roboto"/>
                  <a:cs typeface="Roboto"/>
                  <a:sym typeface="Roboto"/>
                </a:endParaRPr>
              </a:p>
            </p:txBody>
          </p:sp>
          <p:cxnSp>
            <p:nvCxnSpPr>
              <p:cNvPr id="425" name="Google Shape;425;p38"/>
              <p:cNvCxnSpPr>
                <a:stCxn id="424" idx="0"/>
                <a:endCxn id="421" idx="2"/>
              </p:cNvCxnSpPr>
              <p:nvPr/>
            </p:nvCxnSpPr>
            <p:spPr>
              <a:xfrm rot="-5400000">
                <a:off x="2551050" y="7521800"/>
                <a:ext cx="1336800" cy="1894500"/>
              </a:xfrm>
              <a:prstGeom prst="curvedConnector3">
                <a:avLst>
                  <a:gd fmla="val 50002" name="adj1"/>
                </a:avLst>
              </a:prstGeom>
              <a:noFill/>
              <a:ln cap="flat" cmpd="sng" w="38100">
                <a:solidFill>
                  <a:schemeClr val="lt1"/>
                </a:solidFill>
                <a:prstDash val="solid"/>
                <a:round/>
                <a:headEnd len="med" w="med" type="none"/>
                <a:tailEnd len="med" w="med" type="triangle"/>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39"/>
          <p:cNvSpPr/>
          <p:nvPr/>
        </p:nvSpPr>
        <p:spPr>
          <a:xfrm>
            <a:off x="342900" y="252950"/>
            <a:ext cx="4800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Better </a:t>
            </a:r>
            <a:r>
              <a:rPr b="1" lang="en-US" sz="2700">
                <a:solidFill>
                  <a:schemeClr val="lt1"/>
                </a:solidFill>
                <a:latin typeface="Roboto"/>
                <a:ea typeface="Roboto"/>
                <a:cs typeface="Roboto"/>
                <a:sym typeface="Roboto"/>
              </a:rPr>
              <a:t>PDF Automation for Jira</a:t>
            </a:r>
            <a:endParaRPr b="1" sz="2700">
              <a:solidFill>
                <a:schemeClr val="lt1"/>
              </a:solidFill>
              <a:latin typeface="Roboto"/>
              <a:ea typeface="Roboto"/>
              <a:cs typeface="Roboto"/>
              <a:sym typeface="Roboto"/>
            </a:endParaRPr>
          </a:p>
        </p:txBody>
      </p:sp>
      <p:sp>
        <p:nvSpPr>
          <p:cNvPr id="431" name="Google Shape;431;p39"/>
          <p:cNvSpPr txBox="1"/>
          <p:nvPr/>
        </p:nvSpPr>
        <p:spPr>
          <a:xfrm>
            <a:off x="342900" y="644006"/>
            <a:ext cx="7458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Free app bridging </a:t>
            </a:r>
            <a:r>
              <a:rPr lang="en-US">
                <a:solidFill>
                  <a:schemeClr val="dk2"/>
                </a:solidFill>
                <a:latin typeface="Roboto"/>
                <a:ea typeface="Roboto"/>
                <a:cs typeface="Roboto"/>
                <a:sym typeface="Roboto"/>
              </a:rPr>
              <a:t>Better PDF Exporter</a:t>
            </a:r>
            <a:r>
              <a:rPr lang="en-US" sz="1400">
                <a:solidFill>
                  <a:schemeClr val="dk2"/>
                </a:solidFill>
                <a:latin typeface="Roboto"/>
                <a:ea typeface="Roboto"/>
                <a:cs typeface="Roboto"/>
                <a:sym typeface="Roboto"/>
              </a:rPr>
              <a:t> and Automation for Jira</a:t>
            </a:r>
            <a:endParaRPr sz="1400">
              <a:solidFill>
                <a:schemeClr val="dk2"/>
              </a:solidFill>
              <a:latin typeface="Roboto"/>
              <a:ea typeface="Roboto"/>
              <a:cs typeface="Roboto"/>
              <a:sym typeface="Roboto"/>
            </a:endParaRPr>
          </a:p>
        </p:txBody>
      </p:sp>
      <p:pic>
        <p:nvPicPr>
          <p:cNvPr id="432" name="Google Shape;432;p39"/>
          <p:cNvPicPr preferRelativeResize="0"/>
          <p:nvPr/>
        </p:nvPicPr>
        <p:blipFill>
          <a:blip r:embed="rId3">
            <a:alphaModFix/>
          </a:blip>
          <a:stretch>
            <a:fillRect/>
          </a:stretch>
        </p:blipFill>
        <p:spPr>
          <a:xfrm>
            <a:off x="342900" y="1028700"/>
            <a:ext cx="7290319" cy="3565921"/>
          </a:xfrm>
          <a:prstGeom prst="rect">
            <a:avLst/>
          </a:prstGeom>
          <a:noFill/>
          <a:ln>
            <a:noFill/>
          </a:ln>
          <a:effectLst>
            <a:outerShdw blurRad="714375" rotWithShape="0" algn="bl" dir="3540000" dist="66675">
              <a:srgbClr val="000000">
                <a:alpha val="19000"/>
              </a:srgbClr>
            </a:outerShdw>
          </a:effectLst>
        </p:spPr>
      </p:pic>
      <p:pic>
        <p:nvPicPr>
          <p:cNvPr id="433" name="Google Shape;433;p39"/>
          <p:cNvPicPr preferRelativeResize="0"/>
          <p:nvPr/>
        </p:nvPicPr>
        <p:blipFill>
          <a:blip r:embed="rId4">
            <a:alphaModFix/>
          </a:blip>
          <a:stretch>
            <a:fillRect/>
          </a:stretch>
        </p:blipFill>
        <p:spPr>
          <a:xfrm>
            <a:off x="2867944" y="1834022"/>
            <a:ext cx="5933157" cy="2966579"/>
          </a:xfrm>
          <a:prstGeom prst="rect">
            <a:avLst/>
          </a:prstGeom>
          <a:noFill/>
          <a:ln>
            <a:noFill/>
          </a:ln>
          <a:effectLst>
            <a:outerShdw blurRad="714375" rotWithShape="0" algn="bl" dir="3540000" dist="76200">
              <a:srgbClr val="000000">
                <a:alpha val="1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40"/>
          <p:cNvSpPr/>
          <p:nvPr/>
        </p:nvSpPr>
        <p:spPr>
          <a:xfrm>
            <a:off x="342900" y="252950"/>
            <a:ext cx="47622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Better PDF </a:t>
            </a:r>
            <a:r>
              <a:rPr b="1" lang="en-US" sz="2700">
                <a:solidFill>
                  <a:schemeClr val="lt1"/>
                </a:solidFill>
                <a:latin typeface="Roboto"/>
                <a:ea typeface="Roboto"/>
                <a:cs typeface="Roboto"/>
                <a:sym typeface="Roboto"/>
              </a:rPr>
              <a:t>Automation for Jira</a:t>
            </a:r>
            <a:endParaRPr b="1" sz="2700">
              <a:solidFill>
                <a:schemeClr val="lt1"/>
              </a:solidFill>
              <a:latin typeface="Roboto"/>
              <a:ea typeface="Roboto"/>
              <a:cs typeface="Roboto"/>
              <a:sym typeface="Roboto"/>
            </a:endParaRPr>
          </a:p>
        </p:txBody>
      </p:sp>
      <p:sp>
        <p:nvSpPr>
          <p:cNvPr id="439" name="Google Shape;439;p40"/>
          <p:cNvSpPr txBox="1"/>
          <p:nvPr/>
        </p:nvSpPr>
        <p:spPr>
          <a:xfrm>
            <a:off x="342900" y="644006"/>
            <a:ext cx="7458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Free app bridging </a:t>
            </a:r>
            <a:r>
              <a:rPr lang="en-US">
                <a:solidFill>
                  <a:schemeClr val="dk2"/>
                </a:solidFill>
                <a:latin typeface="Roboto"/>
                <a:ea typeface="Roboto"/>
                <a:cs typeface="Roboto"/>
                <a:sym typeface="Roboto"/>
              </a:rPr>
              <a:t>Better PDF Exporter</a:t>
            </a:r>
            <a:r>
              <a:rPr lang="en-US" sz="1400">
                <a:solidFill>
                  <a:schemeClr val="dk2"/>
                </a:solidFill>
                <a:latin typeface="Roboto"/>
                <a:ea typeface="Roboto"/>
                <a:cs typeface="Roboto"/>
                <a:sym typeface="Roboto"/>
              </a:rPr>
              <a:t> and Automation for Jira</a:t>
            </a:r>
            <a:endParaRPr sz="1400">
              <a:solidFill>
                <a:schemeClr val="dk2"/>
              </a:solidFill>
              <a:latin typeface="Roboto"/>
              <a:ea typeface="Roboto"/>
              <a:cs typeface="Roboto"/>
              <a:sym typeface="Roboto"/>
            </a:endParaRPr>
          </a:p>
        </p:txBody>
      </p:sp>
      <p:pic>
        <p:nvPicPr>
          <p:cNvPr id="440" name="Google Shape;440;p40"/>
          <p:cNvPicPr preferRelativeResize="0"/>
          <p:nvPr/>
        </p:nvPicPr>
        <p:blipFill>
          <a:blip r:embed="rId3">
            <a:alphaModFix/>
          </a:blip>
          <a:stretch>
            <a:fillRect/>
          </a:stretch>
        </p:blipFill>
        <p:spPr>
          <a:xfrm>
            <a:off x="342900" y="1028700"/>
            <a:ext cx="7290319" cy="3565921"/>
          </a:xfrm>
          <a:prstGeom prst="rect">
            <a:avLst/>
          </a:prstGeom>
          <a:noFill/>
          <a:ln>
            <a:noFill/>
          </a:ln>
          <a:effectLst>
            <a:outerShdw blurRad="714375" rotWithShape="0" algn="bl" dir="3540000" dist="66675">
              <a:srgbClr val="000000">
                <a:alpha val="19000"/>
              </a:srgbClr>
            </a:outerShdw>
          </a:effectLst>
        </p:spPr>
      </p:pic>
      <p:pic>
        <p:nvPicPr>
          <p:cNvPr id="441" name="Google Shape;441;p40"/>
          <p:cNvPicPr preferRelativeResize="0"/>
          <p:nvPr/>
        </p:nvPicPr>
        <p:blipFill>
          <a:blip r:embed="rId4">
            <a:alphaModFix/>
          </a:blip>
          <a:stretch>
            <a:fillRect/>
          </a:stretch>
        </p:blipFill>
        <p:spPr>
          <a:xfrm>
            <a:off x="3437887" y="1116309"/>
            <a:ext cx="5463095" cy="3739604"/>
          </a:xfrm>
          <a:prstGeom prst="rect">
            <a:avLst/>
          </a:prstGeom>
          <a:noFill/>
          <a:ln>
            <a:noFill/>
          </a:ln>
          <a:effectLst>
            <a:outerShdw blurRad="785813" rotWithShape="0" algn="bl" dir="3300000" dist="66675">
              <a:srgbClr val="000000">
                <a:alpha val="18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41"/>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ScriptRunner</a:t>
            </a:r>
            <a:endParaRPr b="1" sz="2700">
              <a:solidFill>
                <a:schemeClr val="lt1"/>
              </a:solidFill>
              <a:latin typeface="Roboto"/>
              <a:ea typeface="Roboto"/>
              <a:cs typeface="Roboto"/>
              <a:sym typeface="Roboto"/>
            </a:endParaRPr>
          </a:p>
        </p:txBody>
      </p:sp>
      <p:sp>
        <p:nvSpPr>
          <p:cNvPr id="447" name="Google Shape;447;p41"/>
          <p:cNvSpPr txBox="1"/>
          <p:nvPr/>
        </p:nvSpPr>
        <p:spPr>
          <a:xfrm>
            <a:off x="342900" y="644006"/>
            <a:ext cx="8358300" cy="2169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Write powerful workflow post-functions, services, etc. in</a:t>
            </a:r>
            <a:r>
              <a:rPr lang="en-US" sz="1400">
                <a:solidFill>
                  <a:schemeClr val="dk2"/>
                </a:solidFill>
                <a:latin typeface="Roboto"/>
                <a:ea typeface="Roboto"/>
                <a:cs typeface="Roboto"/>
                <a:sym typeface="Roboto"/>
              </a:rPr>
              <a:t> Groovy to automate PDF generation</a:t>
            </a:r>
            <a:endParaRPr sz="1400">
              <a:solidFill>
                <a:schemeClr val="dk2"/>
              </a:solidFill>
              <a:latin typeface="Roboto"/>
              <a:ea typeface="Roboto"/>
              <a:cs typeface="Roboto"/>
              <a:sym typeface="Roboto"/>
            </a:endParaRPr>
          </a:p>
        </p:txBody>
      </p:sp>
      <p:pic>
        <p:nvPicPr>
          <p:cNvPr id="448" name="Google Shape;448;p41"/>
          <p:cNvPicPr preferRelativeResize="0"/>
          <p:nvPr/>
        </p:nvPicPr>
        <p:blipFill>
          <a:blip r:embed="rId3">
            <a:alphaModFix/>
          </a:blip>
          <a:stretch>
            <a:fillRect/>
          </a:stretch>
        </p:blipFill>
        <p:spPr>
          <a:xfrm>
            <a:off x="342900" y="1028700"/>
            <a:ext cx="8458199" cy="3549368"/>
          </a:xfrm>
          <a:prstGeom prst="rect">
            <a:avLst/>
          </a:prstGeom>
          <a:noFill/>
          <a:ln>
            <a:noFill/>
          </a:ln>
          <a:effectLst>
            <a:outerShdw blurRad="714375" rotWithShape="0" algn="bl" dir="3660000" dist="76200">
              <a:srgbClr val="000000">
                <a:alpha val="21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42"/>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REST API</a:t>
            </a:r>
            <a:endParaRPr b="1" sz="2700">
              <a:solidFill>
                <a:schemeClr val="lt1"/>
              </a:solidFill>
              <a:latin typeface="Roboto"/>
              <a:ea typeface="Roboto"/>
              <a:cs typeface="Roboto"/>
              <a:sym typeface="Roboto"/>
            </a:endParaRPr>
          </a:p>
        </p:txBody>
      </p:sp>
      <p:sp>
        <p:nvSpPr>
          <p:cNvPr id="454" name="Google Shape;454;p42"/>
          <p:cNvSpPr txBox="1"/>
          <p:nvPr/>
        </p:nvSpPr>
        <p:spPr>
          <a:xfrm>
            <a:off x="342900" y="644006"/>
            <a:ext cx="8358300" cy="2169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Call RESTful end-points and the </a:t>
            </a:r>
            <a:r>
              <a:rPr lang="en-US" sz="1400">
                <a:solidFill>
                  <a:schemeClr val="dk2"/>
                </a:solidFill>
                <a:latin typeface="Roboto"/>
                <a:ea typeface="Roboto"/>
                <a:cs typeface="Roboto"/>
                <a:sym typeface="Roboto"/>
              </a:rPr>
              <a:t>PDF will be returned in the HTTP response</a:t>
            </a:r>
            <a:endParaRPr sz="1400">
              <a:solidFill>
                <a:schemeClr val="dk2"/>
              </a:solidFill>
              <a:latin typeface="Roboto"/>
              <a:ea typeface="Roboto"/>
              <a:cs typeface="Roboto"/>
              <a:sym typeface="Roboto"/>
            </a:endParaRPr>
          </a:p>
        </p:txBody>
      </p:sp>
      <p:sp>
        <p:nvSpPr>
          <p:cNvPr id="455" name="Google Shape;455;p42"/>
          <p:cNvSpPr txBox="1"/>
          <p:nvPr/>
        </p:nvSpPr>
        <p:spPr>
          <a:xfrm>
            <a:off x="342900" y="1028700"/>
            <a:ext cx="8458200" cy="15201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US" sz="1400">
                <a:solidFill>
                  <a:schemeClr val="lt1"/>
                </a:solidFill>
                <a:latin typeface="Roboto"/>
                <a:ea typeface="Roboto"/>
                <a:cs typeface="Roboto"/>
                <a:sym typeface="Roboto"/>
              </a:rPr>
              <a:t>For issues:</a:t>
            </a:r>
            <a:endParaRPr b="1" sz="1400">
              <a:solidFill>
                <a:schemeClr val="lt1"/>
              </a:solidFill>
              <a:latin typeface="Roboto"/>
              <a:ea typeface="Roboto"/>
              <a:cs typeface="Roboto"/>
              <a:sym typeface="Roboto"/>
            </a:endParaRPr>
          </a:p>
          <a:p>
            <a:pPr indent="0" lvl="0" marL="0" rtl="0" algn="l">
              <a:lnSpc>
                <a:spcPct val="150000"/>
              </a:lnSpc>
              <a:spcBef>
                <a:spcPts val="800"/>
              </a:spcBef>
              <a:spcAft>
                <a:spcPts val="0"/>
              </a:spcAft>
              <a:buNone/>
            </a:pPr>
            <a:r>
              <a:rPr b="1" lang="en-US" sz="1100">
                <a:solidFill>
                  <a:schemeClr val="accent1"/>
                </a:solidFill>
                <a:latin typeface="Roboto Mono"/>
                <a:ea typeface="Roboto Mono"/>
                <a:cs typeface="Roboto Mono"/>
                <a:sym typeface="Roboto Mono"/>
              </a:rPr>
              <a:t>/pdf/pdf-view/{pdf-view-id}/render</a:t>
            </a:r>
            <a:endParaRPr b="1" sz="1100">
              <a:solidFill>
                <a:schemeClr val="accent1"/>
              </a:solidFill>
              <a:latin typeface="Roboto Mono"/>
              <a:ea typeface="Roboto Mono"/>
              <a:cs typeface="Roboto Mono"/>
              <a:sym typeface="Roboto Mono"/>
            </a:endParaRPr>
          </a:p>
          <a:p>
            <a:pPr indent="0" lvl="0" marL="0" rtl="0" algn="l">
              <a:lnSpc>
                <a:spcPct val="150000"/>
              </a:lnSpc>
              <a:spcBef>
                <a:spcPts val="800"/>
              </a:spcBef>
              <a:spcAft>
                <a:spcPts val="0"/>
              </a:spcAft>
              <a:buNone/>
            </a:pPr>
            <a:r>
              <a:rPr b="1" lang="en-US" sz="900">
                <a:solidFill>
                  <a:schemeClr val="dk2"/>
                </a:solidFill>
                <a:latin typeface="Roboto Mono"/>
                <a:ea typeface="Roboto Mono"/>
                <a:cs typeface="Roboto Mono"/>
                <a:sym typeface="Roboto Mono"/>
              </a:rPr>
              <a:t>http://jira.mycompany.com/rest/.../pdf/pdf-view/7/render?context=SINGLE_ISSUE_VIEW&amp;jql=key+%3D+DEMO-4</a:t>
            </a:r>
            <a:endParaRPr b="1" sz="900">
              <a:solidFill>
                <a:schemeClr val="dk2"/>
              </a:solidFill>
              <a:latin typeface="Roboto Mono"/>
              <a:ea typeface="Roboto Mono"/>
              <a:cs typeface="Roboto Mono"/>
              <a:sym typeface="Roboto Mono"/>
            </a:endParaRPr>
          </a:p>
          <a:p>
            <a:pPr indent="0" lvl="0" marL="0" rtl="0" algn="l">
              <a:lnSpc>
                <a:spcPct val="150000"/>
              </a:lnSpc>
              <a:spcBef>
                <a:spcPts val="800"/>
              </a:spcBef>
              <a:spcAft>
                <a:spcPts val="0"/>
              </a:spcAft>
              <a:buNone/>
            </a:pPr>
            <a:r>
              <a:rPr b="1" lang="en-US" sz="900">
                <a:solidFill>
                  <a:schemeClr val="dk2"/>
                </a:solidFill>
                <a:latin typeface="Roboto Mono"/>
                <a:ea typeface="Roboto Mono"/>
                <a:cs typeface="Roboto Mono"/>
                <a:sym typeface="Roboto Mono"/>
              </a:rPr>
              <a:t>http://jira.mycompany.com/rest/.../pdf/pdf-view/7/render?context=ISSUE_NAVIGATOR&amp;jql=project+%3D+DEMO&amp;tempMax=100</a:t>
            </a:r>
            <a:endParaRPr b="1" sz="900">
              <a:solidFill>
                <a:schemeClr val="dk2"/>
              </a:solidFill>
              <a:latin typeface="Roboto Mono"/>
              <a:ea typeface="Roboto Mono"/>
              <a:cs typeface="Roboto Mono"/>
              <a:sym typeface="Roboto Mono"/>
            </a:endParaRPr>
          </a:p>
          <a:p>
            <a:pPr indent="0" lvl="0" marL="0" rtl="0" algn="l">
              <a:lnSpc>
                <a:spcPct val="150000"/>
              </a:lnSpc>
              <a:spcBef>
                <a:spcPts val="800"/>
              </a:spcBef>
              <a:spcAft>
                <a:spcPts val="300"/>
              </a:spcAft>
              <a:buNone/>
            </a:pPr>
            <a:r>
              <a:t/>
            </a:r>
            <a:endParaRPr b="1" sz="900">
              <a:solidFill>
                <a:schemeClr val="dk2"/>
              </a:solidFill>
              <a:latin typeface="Roboto Mono"/>
              <a:ea typeface="Roboto Mono"/>
              <a:cs typeface="Roboto Mono"/>
              <a:sym typeface="Roboto Mono"/>
            </a:endParaRPr>
          </a:p>
        </p:txBody>
      </p:sp>
      <p:sp>
        <p:nvSpPr>
          <p:cNvPr id="456" name="Google Shape;456;p42"/>
          <p:cNvSpPr txBox="1"/>
          <p:nvPr/>
        </p:nvSpPr>
        <p:spPr>
          <a:xfrm>
            <a:off x="342900" y="2548688"/>
            <a:ext cx="8458200" cy="12231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US" sz="1400">
                <a:solidFill>
                  <a:schemeClr val="lt1"/>
                </a:solidFill>
                <a:latin typeface="Roboto"/>
                <a:ea typeface="Roboto"/>
                <a:cs typeface="Roboto"/>
                <a:sym typeface="Roboto"/>
              </a:rPr>
              <a:t>For dashboards:</a:t>
            </a:r>
            <a:endParaRPr b="1" sz="1400">
              <a:solidFill>
                <a:schemeClr val="lt1"/>
              </a:solidFill>
              <a:latin typeface="Roboto"/>
              <a:ea typeface="Roboto"/>
              <a:cs typeface="Roboto"/>
              <a:sym typeface="Roboto"/>
            </a:endParaRPr>
          </a:p>
          <a:p>
            <a:pPr indent="0" lvl="0" marL="0" rtl="0" algn="l">
              <a:lnSpc>
                <a:spcPct val="150000"/>
              </a:lnSpc>
              <a:spcBef>
                <a:spcPts val="800"/>
              </a:spcBef>
              <a:spcAft>
                <a:spcPts val="0"/>
              </a:spcAft>
              <a:buNone/>
            </a:pPr>
            <a:r>
              <a:rPr b="1" lang="en-US" sz="1100">
                <a:solidFill>
                  <a:schemeClr val="accent1"/>
                </a:solidFill>
                <a:latin typeface="Roboto Mono"/>
                <a:ea typeface="Roboto Mono"/>
                <a:cs typeface="Roboto Mono"/>
                <a:sym typeface="Roboto Mono"/>
              </a:rPr>
              <a:t>/pdf/pdf-view/{pdf-view-id}/dashboard/{dashboard-id}/render</a:t>
            </a:r>
            <a:endParaRPr b="1" sz="1100">
              <a:solidFill>
                <a:schemeClr val="accent1"/>
              </a:solidFill>
              <a:latin typeface="Roboto Mono"/>
              <a:ea typeface="Roboto Mono"/>
              <a:cs typeface="Roboto Mono"/>
              <a:sym typeface="Roboto Mono"/>
            </a:endParaRPr>
          </a:p>
          <a:p>
            <a:pPr indent="0" lvl="0" marL="0" rtl="0" algn="l">
              <a:lnSpc>
                <a:spcPct val="150000"/>
              </a:lnSpc>
              <a:spcBef>
                <a:spcPts val="800"/>
              </a:spcBef>
              <a:spcAft>
                <a:spcPts val="300"/>
              </a:spcAft>
              <a:buNone/>
            </a:pPr>
            <a:r>
              <a:rPr b="1" lang="en-US" sz="900">
                <a:solidFill>
                  <a:schemeClr val="dk2"/>
                </a:solidFill>
                <a:latin typeface="Roboto Mono"/>
                <a:ea typeface="Roboto Mono"/>
                <a:cs typeface="Roboto Mono"/>
                <a:sym typeface="Roboto Mono"/>
              </a:rPr>
              <a:t>http://jira.mycompany.com/rest/.../pdf/pdf-view/10/dashboard/10100/render</a:t>
            </a:r>
            <a:endParaRPr b="1" sz="900">
              <a:solidFill>
                <a:schemeClr val="dk2"/>
              </a:solidFill>
              <a:latin typeface="Roboto Mono"/>
              <a:ea typeface="Roboto Mono"/>
              <a:cs typeface="Roboto Mono"/>
              <a:sym typeface="Roboto Mono"/>
            </a:endParaRPr>
          </a:p>
        </p:txBody>
      </p:sp>
      <p:sp>
        <p:nvSpPr>
          <p:cNvPr id="457" name="Google Shape;457;p42"/>
          <p:cNvSpPr txBox="1"/>
          <p:nvPr/>
        </p:nvSpPr>
        <p:spPr>
          <a:xfrm>
            <a:off x="342900" y="3986213"/>
            <a:ext cx="8458200" cy="8145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US" sz="1100">
                <a:solidFill>
                  <a:schemeClr val="lt1"/>
                </a:solidFill>
                <a:latin typeface="Roboto"/>
                <a:ea typeface="Roboto"/>
                <a:cs typeface="Roboto"/>
                <a:sym typeface="Roboto"/>
              </a:rPr>
              <a:t>– Learn more:</a:t>
            </a:r>
            <a:endParaRPr b="1" sz="1100">
              <a:solidFill>
                <a:schemeClr val="lt1"/>
              </a:solidFill>
              <a:latin typeface="Roboto"/>
              <a:ea typeface="Roboto"/>
              <a:cs typeface="Roboto"/>
              <a:sym typeface="Roboto"/>
            </a:endParaRPr>
          </a:p>
          <a:p>
            <a:pPr indent="0" lvl="0" marL="0" rtl="0" algn="l">
              <a:lnSpc>
                <a:spcPct val="150000"/>
              </a:lnSpc>
              <a:spcBef>
                <a:spcPts val="800"/>
              </a:spcBef>
              <a:spcAft>
                <a:spcPts val="300"/>
              </a:spcAft>
              <a:buNone/>
            </a:pPr>
            <a:r>
              <a:rPr b="1" lang="en-US" sz="900">
                <a:solidFill>
                  <a:schemeClr val="accent1"/>
                </a:solidFill>
                <a:latin typeface="Roboto Mono"/>
                <a:ea typeface="Roboto Mono"/>
                <a:cs typeface="Roboto Mono"/>
                <a:sym typeface="Roboto Mono"/>
              </a:rPr>
              <a:t>http://www.midori-global.com/products/better-pdf-exporter-for-jira/documentation/rest-api</a:t>
            </a:r>
            <a:endParaRPr b="1" sz="900">
              <a:solidFill>
                <a:schemeClr val="dk2"/>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10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1" name="Shape 461"/>
        <p:cNvGrpSpPr/>
        <p:nvPr/>
      </p:nvGrpSpPr>
      <p:grpSpPr>
        <a:xfrm>
          <a:off x="0" y="0"/>
          <a:ext cx="0" cy="0"/>
          <a:chOff x="0" y="0"/>
          <a:chExt cx="0" cy="0"/>
        </a:xfrm>
      </p:grpSpPr>
      <p:sp>
        <p:nvSpPr>
          <p:cNvPr id="462" name="Google Shape;462;p43"/>
          <p:cNvSpPr txBox="1"/>
          <p:nvPr>
            <p:ph idx="1" type="body"/>
          </p:nvPr>
        </p:nvSpPr>
        <p:spPr>
          <a:xfrm>
            <a:off x="3175453" y="16153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single issue to PDF</a:t>
            </a:r>
            <a:endParaRPr sz="500">
              <a:solidFill>
                <a:srgbClr val="FFFFFF"/>
              </a:solidFill>
              <a:latin typeface="Roboto"/>
              <a:ea typeface="Roboto"/>
              <a:cs typeface="Roboto"/>
              <a:sym typeface="Roboto"/>
            </a:endParaRPr>
          </a:p>
        </p:txBody>
      </p:sp>
      <p:sp>
        <p:nvSpPr>
          <p:cNvPr id="463" name="Google Shape;463;p43"/>
          <p:cNvSpPr txBox="1"/>
          <p:nvPr>
            <p:ph idx="2"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464" name="Google Shape;464;p43"/>
          <p:cNvSpPr txBox="1"/>
          <p:nvPr>
            <p:ph idx="3"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465" name="Google Shape;465;p43"/>
          <p:cNvSpPr txBox="1"/>
          <p:nvPr>
            <p:ph idx="4"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466" name="Google Shape;466;p43"/>
          <p:cNvSpPr txBox="1"/>
          <p:nvPr>
            <p:ph idx="5"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467" name="Google Shape;467;p43"/>
          <p:cNvSpPr txBox="1"/>
          <p:nvPr>
            <p:ph idx="6"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468" name="Google Shape;468;p43"/>
          <p:cNvSpPr txBox="1"/>
          <p:nvPr>
            <p:ph idx="7" type="body"/>
          </p:nvPr>
        </p:nvSpPr>
        <p:spPr>
          <a:xfrm>
            <a:off x="3175537" y="4137260"/>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chemeClr val="lt1"/>
                </a:solidFill>
                <a:latin typeface="Roboto"/>
                <a:ea typeface="Roboto"/>
                <a:cs typeface="Roboto"/>
                <a:sym typeface="Roboto"/>
              </a:rPr>
              <a:t>Integrations with Jira apps</a:t>
            </a:r>
            <a:endParaRPr sz="1100">
              <a:solidFill>
                <a:schemeClr val="lt1"/>
              </a:solidFill>
              <a:latin typeface="Roboto"/>
              <a:ea typeface="Roboto"/>
              <a:cs typeface="Roboto"/>
              <a:sym typeface="Roboto"/>
            </a:endParaRPr>
          </a:p>
        </p:txBody>
      </p:sp>
      <p:sp>
        <p:nvSpPr>
          <p:cNvPr id="469" name="Google Shape;469;p43"/>
          <p:cNvSpPr txBox="1"/>
          <p:nvPr>
            <p:ph idx="8" type="body"/>
          </p:nvPr>
        </p:nvSpPr>
        <p:spPr>
          <a:xfrm>
            <a:off x="1406775" y="413600"/>
            <a:ext cx="63303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44"/>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Integrations with Jira applications</a:t>
            </a:r>
            <a:endParaRPr b="1" sz="2700">
              <a:solidFill>
                <a:schemeClr val="lt1"/>
              </a:solidFill>
              <a:latin typeface="Roboto"/>
              <a:ea typeface="Roboto"/>
              <a:cs typeface="Roboto"/>
              <a:sym typeface="Roboto"/>
            </a:endParaRPr>
          </a:p>
        </p:txBody>
      </p:sp>
      <p:sp>
        <p:nvSpPr>
          <p:cNvPr id="475" name="Google Shape;475;p44"/>
          <p:cNvSpPr txBox="1"/>
          <p:nvPr/>
        </p:nvSpPr>
        <p:spPr>
          <a:xfrm>
            <a:off x="342900" y="644006"/>
            <a:ext cx="6293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a:solidFill>
                  <a:schemeClr val="dk2"/>
                </a:solidFill>
                <a:latin typeface="Roboto"/>
                <a:ea typeface="Roboto"/>
                <a:cs typeface="Roboto"/>
                <a:sym typeface="Roboto"/>
              </a:rPr>
              <a:t>Better PDF Exporter</a:t>
            </a:r>
            <a:r>
              <a:rPr lang="en-US" sz="1400">
                <a:solidFill>
                  <a:schemeClr val="dk2"/>
                </a:solidFill>
                <a:latin typeface="Roboto"/>
                <a:ea typeface="Roboto"/>
                <a:cs typeface="Roboto"/>
                <a:sym typeface="Roboto"/>
              </a:rPr>
              <a:t> support all Jira editions</a:t>
            </a:r>
            <a:endParaRPr sz="1400">
              <a:solidFill>
                <a:schemeClr val="dk2"/>
              </a:solidFill>
              <a:latin typeface="Roboto"/>
              <a:ea typeface="Roboto"/>
              <a:cs typeface="Roboto"/>
              <a:sym typeface="Roboto"/>
            </a:endParaRPr>
          </a:p>
        </p:txBody>
      </p:sp>
      <p:pic>
        <p:nvPicPr>
          <p:cNvPr id="476" name="Google Shape;476;p44"/>
          <p:cNvPicPr preferRelativeResize="0"/>
          <p:nvPr/>
        </p:nvPicPr>
        <p:blipFill>
          <a:blip r:embed="rId3">
            <a:alphaModFix/>
          </a:blip>
          <a:stretch>
            <a:fillRect/>
          </a:stretch>
        </p:blipFill>
        <p:spPr>
          <a:xfrm>
            <a:off x="2607544" y="3621589"/>
            <a:ext cx="3928912" cy="426649"/>
          </a:xfrm>
          <a:prstGeom prst="rect">
            <a:avLst/>
          </a:prstGeom>
          <a:noFill/>
          <a:ln>
            <a:noFill/>
          </a:ln>
        </p:spPr>
      </p:pic>
      <p:pic>
        <p:nvPicPr>
          <p:cNvPr id="477" name="Google Shape;477;p44"/>
          <p:cNvPicPr preferRelativeResize="0"/>
          <p:nvPr/>
        </p:nvPicPr>
        <p:blipFill>
          <a:blip r:embed="rId4">
            <a:alphaModFix/>
          </a:blip>
          <a:stretch>
            <a:fillRect/>
          </a:stretch>
        </p:blipFill>
        <p:spPr>
          <a:xfrm>
            <a:off x="2943483" y="2618001"/>
            <a:ext cx="3257041" cy="426649"/>
          </a:xfrm>
          <a:prstGeom prst="rect">
            <a:avLst/>
          </a:prstGeom>
          <a:noFill/>
          <a:ln>
            <a:noFill/>
          </a:ln>
        </p:spPr>
      </p:pic>
      <p:pic>
        <p:nvPicPr>
          <p:cNvPr id="478" name="Google Shape;478;p44"/>
          <p:cNvPicPr preferRelativeResize="0"/>
          <p:nvPr/>
        </p:nvPicPr>
        <p:blipFill>
          <a:blip r:embed="rId5">
            <a:alphaModFix/>
          </a:blip>
          <a:stretch>
            <a:fillRect/>
          </a:stretch>
        </p:blipFill>
        <p:spPr>
          <a:xfrm>
            <a:off x="3296865" y="1614422"/>
            <a:ext cx="2550271" cy="4266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45"/>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Integrations with Jira apps</a:t>
            </a:r>
            <a:endParaRPr b="1" sz="2700">
              <a:solidFill>
                <a:schemeClr val="lt1"/>
              </a:solidFill>
              <a:latin typeface="Roboto"/>
              <a:ea typeface="Roboto"/>
              <a:cs typeface="Roboto"/>
              <a:sym typeface="Roboto"/>
            </a:endParaRPr>
          </a:p>
        </p:txBody>
      </p:sp>
      <p:sp>
        <p:nvSpPr>
          <p:cNvPr id="484" name="Google Shape;484;p45"/>
          <p:cNvSpPr txBox="1"/>
          <p:nvPr/>
        </p:nvSpPr>
        <p:spPr>
          <a:xfrm>
            <a:off x="342900" y="644006"/>
            <a:ext cx="6293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a:solidFill>
                  <a:schemeClr val="dk2"/>
                </a:solidFill>
                <a:latin typeface="Roboto"/>
                <a:ea typeface="Roboto"/>
                <a:cs typeface="Roboto"/>
                <a:sym typeface="Roboto"/>
              </a:rPr>
              <a:t>Better PDF Exporter</a:t>
            </a:r>
            <a:r>
              <a:rPr lang="en-US" sz="1400">
                <a:solidFill>
                  <a:schemeClr val="dk2"/>
                </a:solidFill>
                <a:latin typeface="Roboto"/>
                <a:ea typeface="Roboto"/>
                <a:cs typeface="Roboto"/>
                <a:sym typeface="Roboto"/>
              </a:rPr>
              <a:t> integrates with the most popular Jira apps</a:t>
            </a:r>
            <a:endParaRPr sz="1400">
              <a:solidFill>
                <a:schemeClr val="dk2"/>
              </a:solidFill>
              <a:latin typeface="Roboto"/>
              <a:ea typeface="Roboto"/>
              <a:cs typeface="Roboto"/>
              <a:sym typeface="Roboto"/>
            </a:endParaRPr>
          </a:p>
        </p:txBody>
      </p:sp>
      <p:pic>
        <p:nvPicPr>
          <p:cNvPr id="485" name="Google Shape;485;p45"/>
          <p:cNvPicPr preferRelativeResize="0"/>
          <p:nvPr/>
        </p:nvPicPr>
        <p:blipFill>
          <a:blip r:embed="rId3">
            <a:alphaModFix/>
          </a:blip>
          <a:stretch>
            <a:fillRect/>
          </a:stretch>
        </p:blipFill>
        <p:spPr>
          <a:xfrm>
            <a:off x="1073316" y="2077153"/>
            <a:ext cx="514350" cy="514350"/>
          </a:xfrm>
          <a:prstGeom prst="rect">
            <a:avLst/>
          </a:prstGeom>
          <a:noFill/>
          <a:ln>
            <a:noFill/>
          </a:ln>
        </p:spPr>
      </p:pic>
      <p:pic>
        <p:nvPicPr>
          <p:cNvPr id="486" name="Google Shape;486;p45"/>
          <p:cNvPicPr preferRelativeResize="0"/>
          <p:nvPr/>
        </p:nvPicPr>
        <p:blipFill>
          <a:blip r:embed="rId4">
            <a:alphaModFix/>
          </a:blip>
          <a:stretch>
            <a:fillRect/>
          </a:stretch>
        </p:blipFill>
        <p:spPr>
          <a:xfrm>
            <a:off x="6883772" y="2077153"/>
            <a:ext cx="514350" cy="514350"/>
          </a:xfrm>
          <a:prstGeom prst="rect">
            <a:avLst/>
          </a:prstGeom>
          <a:noFill/>
          <a:ln>
            <a:noFill/>
          </a:ln>
        </p:spPr>
      </p:pic>
      <p:sp>
        <p:nvSpPr>
          <p:cNvPr id="487" name="Google Shape;487;p45"/>
          <p:cNvSpPr txBox="1"/>
          <p:nvPr/>
        </p:nvSpPr>
        <p:spPr>
          <a:xfrm>
            <a:off x="5084292" y="3239616"/>
            <a:ext cx="5433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JEditor</a:t>
            </a:r>
            <a:endParaRPr b="1" sz="1100">
              <a:solidFill>
                <a:schemeClr val="lt1"/>
              </a:solidFill>
              <a:latin typeface="Roboto"/>
              <a:ea typeface="Roboto"/>
              <a:cs typeface="Roboto"/>
              <a:sym typeface="Roboto"/>
            </a:endParaRPr>
          </a:p>
        </p:txBody>
      </p:sp>
      <p:pic>
        <p:nvPicPr>
          <p:cNvPr id="488" name="Google Shape;488;p45"/>
          <p:cNvPicPr preferRelativeResize="0"/>
          <p:nvPr/>
        </p:nvPicPr>
        <p:blipFill>
          <a:blip r:embed="rId5">
            <a:alphaModFix/>
          </a:blip>
          <a:stretch>
            <a:fillRect/>
          </a:stretch>
        </p:blipFill>
        <p:spPr>
          <a:xfrm>
            <a:off x="5098748" y="3504300"/>
            <a:ext cx="514350" cy="514350"/>
          </a:xfrm>
          <a:prstGeom prst="rect">
            <a:avLst/>
          </a:prstGeom>
          <a:noFill/>
          <a:ln>
            <a:noFill/>
          </a:ln>
        </p:spPr>
      </p:pic>
      <p:pic>
        <p:nvPicPr>
          <p:cNvPr id="489" name="Google Shape;489;p45"/>
          <p:cNvPicPr preferRelativeResize="0"/>
          <p:nvPr/>
        </p:nvPicPr>
        <p:blipFill>
          <a:blip r:embed="rId6">
            <a:alphaModFix/>
          </a:blip>
          <a:stretch>
            <a:fillRect/>
          </a:stretch>
        </p:blipFill>
        <p:spPr>
          <a:xfrm>
            <a:off x="5098748" y="2077153"/>
            <a:ext cx="514350" cy="514350"/>
          </a:xfrm>
          <a:prstGeom prst="rect">
            <a:avLst/>
          </a:prstGeom>
          <a:noFill/>
          <a:ln>
            <a:noFill/>
          </a:ln>
        </p:spPr>
      </p:pic>
      <p:pic>
        <p:nvPicPr>
          <p:cNvPr id="490" name="Google Shape;490;p45"/>
          <p:cNvPicPr preferRelativeResize="0"/>
          <p:nvPr/>
        </p:nvPicPr>
        <p:blipFill>
          <a:blip r:embed="rId7">
            <a:alphaModFix/>
          </a:blip>
          <a:stretch>
            <a:fillRect/>
          </a:stretch>
        </p:blipFill>
        <p:spPr>
          <a:xfrm>
            <a:off x="1073311" y="3504305"/>
            <a:ext cx="514350" cy="514338"/>
          </a:xfrm>
          <a:prstGeom prst="rect">
            <a:avLst/>
          </a:prstGeom>
          <a:noFill/>
          <a:ln>
            <a:noFill/>
          </a:ln>
        </p:spPr>
      </p:pic>
      <p:pic>
        <p:nvPicPr>
          <p:cNvPr id="491" name="Google Shape;491;p45"/>
          <p:cNvPicPr preferRelativeResize="0"/>
          <p:nvPr/>
        </p:nvPicPr>
        <p:blipFill>
          <a:blip r:embed="rId8">
            <a:alphaModFix/>
          </a:blip>
          <a:stretch>
            <a:fillRect/>
          </a:stretch>
        </p:blipFill>
        <p:spPr>
          <a:xfrm>
            <a:off x="2401064" y="3504300"/>
            <a:ext cx="514350" cy="514350"/>
          </a:xfrm>
          <a:prstGeom prst="rect">
            <a:avLst/>
          </a:prstGeom>
          <a:noFill/>
          <a:ln>
            <a:noFill/>
          </a:ln>
        </p:spPr>
      </p:pic>
      <p:pic>
        <p:nvPicPr>
          <p:cNvPr id="492" name="Google Shape;492;p45"/>
          <p:cNvPicPr preferRelativeResize="0"/>
          <p:nvPr/>
        </p:nvPicPr>
        <p:blipFill>
          <a:blip r:embed="rId9">
            <a:alphaModFix/>
          </a:blip>
          <a:stretch>
            <a:fillRect/>
          </a:stretch>
        </p:blipFill>
        <p:spPr>
          <a:xfrm>
            <a:off x="3696281" y="2077153"/>
            <a:ext cx="514350" cy="514350"/>
          </a:xfrm>
          <a:prstGeom prst="rect">
            <a:avLst/>
          </a:prstGeom>
          <a:noFill/>
          <a:ln>
            <a:noFill/>
          </a:ln>
        </p:spPr>
      </p:pic>
      <p:pic>
        <p:nvPicPr>
          <p:cNvPr id="493" name="Google Shape;493;p45"/>
          <p:cNvPicPr preferRelativeResize="0"/>
          <p:nvPr/>
        </p:nvPicPr>
        <p:blipFill>
          <a:blip r:embed="rId10">
            <a:alphaModFix/>
          </a:blip>
          <a:stretch>
            <a:fillRect/>
          </a:stretch>
        </p:blipFill>
        <p:spPr>
          <a:xfrm>
            <a:off x="2386641" y="2077153"/>
            <a:ext cx="543208" cy="514350"/>
          </a:xfrm>
          <a:prstGeom prst="rect">
            <a:avLst/>
          </a:prstGeom>
          <a:noFill/>
          <a:ln>
            <a:noFill/>
          </a:ln>
        </p:spPr>
      </p:pic>
      <p:sp>
        <p:nvSpPr>
          <p:cNvPr id="494" name="Google Shape;494;p45"/>
          <p:cNvSpPr txBox="1"/>
          <p:nvPr/>
        </p:nvSpPr>
        <p:spPr>
          <a:xfrm>
            <a:off x="3623541" y="1805663"/>
            <a:ext cx="5889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nFeed</a:t>
            </a:r>
            <a:endParaRPr b="1" sz="1100">
              <a:solidFill>
                <a:schemeClr val="lt1"/>
              </a:solidFill>
              <a:latin typeface="Roboto"/>
              <a:ea typeface="Roboto"/>
              <a:cs typeface="Roboto"/>
              <a:sym typeface="Roboto"/>
            </a:endParaRPr>
          </a:p>
        </p:txBody>
      </p:sp>
      <p:sp>
        <p:nvSpPr>
          <p:cNvPr id="495" name="Google Shape;495;p45"/>
          <p:cNvSpPr txBox="1"/>
          <p:nvPr/>
        </p:nvSpPr>
        <p:spPr>
          <a:xfrm>
            <a:off x="865753" y="1805658"/>
            <a:ext cx="9294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ScriptRunner</a:t>
            </a:r>
            <a:endParaRPr b="1" sz="1100">
              <a:solidFill>
                <a:schemeClr val="lt1"/>
              </a:solidFill>
              <a:latin typeface="Roboto"/>
              <a:ea typeface="Roboto"/>
              <a:cs typeface="Roboto"/>
              <a:sym typeface="Roboto"/>
            </a:endParaRPr>
          </a:p>
        </p:txBody>
      </p:sp>
      <p:sp>
        <p:nvSpPr>
          <p:cNvPr id="496" name="Google Shape;496;p45"/>
          <p:cNvSpPr txBox="1"/>
          <p:nvPr/>
        </p:nvSpPr>
        <p:spPr>
          <a:xfrm>
            <a:off x="2212528" y="1805658"/>
            <a:ext cx="993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Zephyr</a:t>
            </a:r>
            <a:endParaRPr b="1" sz="1100">
              <a:solidFill>
                <a:schemeClr val="lt1"/>
              </a:solidFill>
              <a:latin typeface="Roboto"/>
              <a:ea typeface="Roboto"/>
              <a:cs typeface="Roboto"/>
              <a:sym typeface="Roboto"/>
            </a:endParaRPr>
          </a:p>
        </p:txBody>
      </p:sp>
      <p:sp>
        <p:nvSpPr>
          <p:cNvPr id="497" name="Google Shape;497;p45"/>
          <p:cNvSpPr txBox="1"/>
          <p:nvPr/>
        </p:nvSpPr>
        <p:spPr>
          <a:xfrm>
            <a:off x="4598072" y="1805663"/>
            <a:ext cx="1515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Automation for Jira</a:t>
            </a:r>
            <a:endParaRPr b="1" sz="1100">
              <a:solidFill>
                <a:schemeClr val="lt1"/>
              </a:solidFill>
              <a:latin typeface="Roboto"/>
              <a:ea typeface="Roboto"/>
              <a:cs typeface="Roboto"/>
              <a:sym typeface="Roboto"/>
            </a:endParaRPr>
          </a:p>
        </p:txBody>
      </p:sp>
      <p:sp>
        <p:nvSpPr>
          <p:cNvPr id="498" name="Google Shape;498;p45"/>
          <p:cNvSpPr txBox="1"/>
          <p:nvPr/>
        </p:nvSpPr>
        <p:spPr>
          <a:xfrm>
            <a:off x="6423647" y="1805663"/>
            <a:ext cx="1434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Tempo Timesheets</a:t>
            </a:r>
            <a:endParaRPr b="1" sz="1100">
              <a:solidFill>
                <a:schemeClr val="lt1"/>
              </a:solidFill>
              <a:latin typeface="Roboto"/>
              <a:ea typeface="Roboto"/>
              <a:cs typeface="Roboto"/>
              <a:sym typeface="Roboto"/>
            </a:endParaRPr>
          </a:p>
        </p:txBody>
      </p:sp>
      <p:sp>
        <p:nvSpPr>
          <p:cNvPr id="499" name="Google Shape;499;p45"/>
          <p:cNvSpPr txBox="1"/>
          <p:nvPr/>
        </p:nvSpPr>
        <p:spPr>
          <a:xfrm>
            <a:off x="1119722" y="3239602"/>
            <a:ext cx="4215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Gliffy</a:t>
            </a:r>
            <a:endParaRPr b="1" sz="1100">
              <a:solidFill>
                <a:schemeClr val="lt1"/>
              </a:solidFill>
              <a:latin typeface="Roboto"/>
              <a:ea typeface="Roboto"/>
              <a:cs typeface="Roboto"/>
              <a:sym typeface="Roboto"/>
            </a:endParaRPr>
          </a:p>
        </p:txBody>
      </p:sp>
      <p:sp>
        <p:nvSpPr>
          <p:cNvPr id="500" name="Google Shape;500;p45"/>
          <p:cNvSpPr txBox="1"/>
          <p:nvPr/>
        </p:nvSpPr>
        <p:spPr>
          <a:xfrm>
            <a:off x="2401064" y="3239616"/>
            <a:ext cx="5142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Insight</a:t>
            </a:r>
            <a:endParaRPr b="1" sz="1100">
              <a:solidFill>
                <a:schemeClr val="lt1"/>
              </a:solidFill>
              <a:latin typeface="Roboto"/>
              <a:ea typeface="Roboto"/>
              <a:cs typeface="Roboto"/>
              <a:sym typeface="Roboto"/>
            </a:endParaRPr>
          </a:p>
        </p:txBody>
      </p:sp>
      <p:sp>
        <p:nvSpPr>
          <p:cNvPr id="501" name="Google Shape;501;p45"/>
          <p:cNvSpPr txBox="1"/>
          <p:nvPr/>
        </p:nvSpPr>
        <p:spPr>
          <a:xfrm>
            <a:off x="3380494" y="3239611"/>
            <a:ext cx="1149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Table Grid Editor </a:t>
            </a:r>
            <a:endParaRPr b="1" sz="1100">
              <a:solidFill>
                <a:schemeClr val="lt1"/>
              </a:solidFill>
              <a:latin typeface="Roboto"/>
              <a:ea typeface="Roboto"/>
              <a:cs typeface="Roboto"/>
              <a:sym typeface="Roboto"/>
            </a:endParaRPr>
          </a:p>
        </p:txBody>
      </p:sp>
      <p:pic>
        <p:nvPicPr>
          <p:cNvPr id="502" name="Google Shape;502;p45"/>
          <p:cNvPicPr preferRelativeResize="0"/>
          <p:nvPr/>
        </p:nvPicPr>
        <p:blipFill rotWithShape="1">
          <a:blip r:embed="rId11">
            <a:alphaModFix/>
          </a:blip>
          <a:srcRect b="19364" l="8071" r="67929" t="19874"/>
          <a:stretch/>
        </p:blipFill>
        <p:spPr>
          <a:xfrm>
            <a:off x="3698077" y="3504300"/>
            <a:ext cx="514350" cy="514350"/>
          </a:xfrm>
          <a:prstGeom prst="rect">
            <a:avLst/>
          </a:prstGeom>
          <a:noFill/>
          <a:ln>
            <a:noFill/>
          </a:ln>
        </p:spPr>
      </p:pic>
      <p:sp>
        <p:nvSpPr>
          <p:cNvPr id="503" name="Google Shape;503;p45"/>
          <p:cNvSpPr txBox="1"/>
          <p:nvPr/>
        </p:nvSpPr>
        <p:spPr>
          <a:xfrm>
            <a:off x="6423675" y="3239616"/>
            <a:ext cx="18546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100">
                <a:solidFill>
                  <a:schemeClr val="lt1"/>
                </a:solidFill>
                <a:latin typeface="Roboto"/>
                <a:ea typeface="Roboto"/>
                <a:cs typeface="Roboto"/>
                <a:sym typeface="Roboto"/>
              </a:rPr>
              <a:t>New integrations coming...</a:t>
            </a:r>
            <a:endParaRPr b="1" sz="1100">
              <a:solidFill>
                <a:schemeClr val="lt1"/>
              </a:solidFill>
              <a:latin typeface="Roboto"/>
              <a:ea typeface="Roboto"/>
              <a:cs typeface="Roboto"/>
              <a:sym typeface="Roboto"/>
            </a:endParaRPr>
          </a:p>
        </p:txBody>
      </p:sp>
      <p:sp>
        <p:nvSpPr>
          <p:cNvPr id="504" name="Google Shape;504;p45"/>
          <p:cNvSpPr txBox="1"/>
          <p:nvPr/>
        </p:nvSpPr>
        <p:spPr>
          <a:xfrm>
            <a:off x="6764241" y="3578665"/>
            <a:ext cx="753300" cy="365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b="1" lang="en-US" sz="1800">
                <a:solidFill>
                  <a:schemeClr val="dk2"/>
                </a:solidFill>
                <a:latin typeface="Roboto"/>
                <a:ea typeface="Roboto"/>
                <a:cs typeface="Roboto"/>
                <a:sym typeface="Roboto"/>
              </a:rPr>
              <a:t>+more</a:t>
            </a:r>
            <a:endParaRPr b="1" sz="1800">
              <a:solidFill>
                <a:schemeClr val="dk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46"/>
          <p:cNvSpPr txBox="1"/>
          <p:nvPr>
            <p:ph idx="1" type="body"/>
          </p:nvPr>
        </p:nvSpPr>
        <p:spPr>
          <a:xfrm>
            <a:off x="2922075" y="4383272"/>
            <a:ext cx="3299700" cy="2277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Clr>
                <a:srgbClr val="205080"/>
              </a:buClr>
              <a:buSzPts val="800"/>
              <a:buFont typeface="Helvetica Neue"/>
              <a:buNone/>
            </a:pPr>
            <a:r>
              <a:rPr lang="en-US">
                <a:solidFill>
                  <a:schemeClr val="lt1"/>
                </a:solidFill>
                <a:latin typeface="Roboto"/>
                <a:ea typeface="Roboto"/>
                <a:cs typeface="Roboto"/>
                <a:sym typeface="Roboto"/>
              </a:rPr>
              <a:t>Levente Szabo</a:t>
            </a:r>
            <a:r>
              <a:rPr i="0" lang="en-US" sz="1100" u="none" cap="none" strike="noStrike">
                <a:solidFill>
                  <a:schemeClr val="lt1"/>
                </a:solidFill>
                <a:latin typeface="Roboto"/>
                <a:ea typeface="Roboto"/>
                <a:cs typeface="Roboto"/>
                <a:sym typeface="Roboto"/>
              </a:rPr>
              <a:t> • </a:t>
            </a:r>
            <a:r>
              <a:rPr lang="en-US">
                <a:solidFill>
                  <a:schemeClr val="lt1"/>
                </a:solidFill>
                <a:latin typeface="Roboto"/>
                <a:ea typeface="Roboto"/>
                <a:cs typeface="Roboto"/>
                <a:sym typeface="Roboto"/>
              </a:rPr>
              <a:t>levente.szabo@midori-global.com</a:t>
            </a:r>
            <a:endParaRPr i="0" sz="1100" u="none" cap="none" strike="noStrike">
              <a:solidFill>
                <a:schemeClr val="lt1"/>
              </a:solidFill>
              <a:latin typeface="Roboto"/>
              <a:ea typeface="Roboto"/>
              <a:cs typeface="Roboto"/>
              <a:sym typeface="Roboto"/>
            </a:endParaRPr>
          </a:p>
        </p:txBody>
      </p:sp>
      <p:sp>
        <p:nvSpPr>
          <p:cNvPr id="510" name="Google Shape;510;p46"/>
          <p:cNvSpPr txBox="1"/>
          <p:nvPr>
            <p:ph type="title"/>
          </p:nvPr>
        </p:nvSpPr>
        <p:spPr>
          <a:xfrm>
            <a:off x="3409875" y="2125744"/>
            <a:ext cx="2324100" cy="4410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None/>
            </a:pPr>
            <a:r>
              <a:rPr b="1" i="0" lang="en-US" sz="2800" u="none" cap="none" strike="noStrike">
                <a:solidFill>
                  <a:srgbClr val="205080"/>
                </a:solidFill>
                <a:latin typeface="Roboto"/>
                <a:ea typeface="Roboto"/>
                <a:cs typeface="Roboto"/>
                <a:sym typeface="Roboto"/>
              </a:rPr>
              <a:t>Thank you!</a:t>
            </a:r>
            <a:endParaRPr b="1" i="0" sz="2800" u="none" cap="none" strike="noStrike">
              <a:solidFill>
                <a:srgbClr val="205080"/>
              </a:solidFill>
              <a:latin typeface="Roboto"/>
              <a:ea typeface="Roboto"/>
              <a:cs typeface="Roboto"/>
              <a:sym typeface="Roboto"/>
            </a:endParaRPr>
          </a:p>
        </p:txBody>
      </p:sp>
      <p:pic>
        <p:nvPicPr>
          <p:cNvPr descr="midori-logo-1024.png" id="511" name="Google Shape;511;p46"/>
          <p:cNvPicPr preferRelativeResize="0"/>
          <p:nvPr/>
        </p:nvPicPr>
        <p:blipFill rotWithShape="1">
          <a:blip r:embed="rId3">
            <a:alphaModFix/>
          </a:blip>
          <a:srcRect b="37249" l="0" r="0" t="38071"/>
          <a:stretch/>
        </p:blipFill>
        <p:spPr>
          <a:xfrm>
            <a:off x="3455508" y="477609"/>
            <a:ext cx="2232993" cy="551091"/>
          </a:xfrm>
          <a:prstGeom prst="rect">
            <a:avLst/>
          </a:prstGeom>
          <a:noFill/>
          <a:ln>
            <a:noFill/>
          </a:ln>
        </p:spPr>
      </p:pic>
      <p:pic>
        <p:nvPicPr>
          <p:cNvPr id="512" name="Google Shape;512;p46"/>
          <p:cNvPicPr preferRelativeResize="0"/>
          <p:nvPr/>
        </p:nvPicPr>
        <p:blipFill>
          <a:blip r:embed="rId4">
            <a:alphaModFix/>
          </a:blip>
          <a:stretch>
            <a:fillRect/>
          </a:stretch>
        </p:blipFill>
        <p:spPr>
          <a:xfrm>
            <a:off x="4205775" y="3539231"/>
            <a:ext cx="732440" cy="7247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47"/>
          <p:cNvSpPr txBox="1"/>
          <p:nvPr>
            <p:ph type="title"/>
          </p:nvPr>
        </p:nvSpPr>
        <p:spPr>
          <a:xfrm>
            <a:off x="1939331" y="1394944"/>
            <a:ext cx="5265300" cy="4410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None/>
            </a:pPr>
            <a:r>
              <a:rPr b="1" lang="en-US" sz="2800">
                <a:latin typeface="Roboto"/>
                <a:ea typeface="Roboto"/>
                <a:cs typeface="Roboto"/>
                <a:sym typeface="Roboto"/>
              </a:rPr>
              <a:t>T</a:t>
            </a:r>
            <a:r>
              <a:rPr b="1" i="0" lang="en-US" sz="2800" u="none" cap="none" strike="noStrike">
                <a:solidFill>
                  <a:srgbClr val="205080"/>
                </a:solidFill>
                <a:latin typeface="Roboto"/>
                <a:ea typeface="Roboto"/>
                <a:cs typeface="Roboto"/>
                <a:sym typeface="Roboto"/>
              </a:rPr>
              <a:t>ry </a:t>
            </a:r>
            <a:r>
              <a:rPr b="1" lang="en-US" sz="2800">
                <a:latin typeface="Roboto"/>
                <a:ea typeface="Roboto"/>
                <a:cs typeface="Roboto"/>
                <a:sym typeface="Roboto"/>
              </a:rPr>
              <a:t>o</a:t>
            </a:r>
            <a:r>
              <a:rPr b="1" i="0" lang="en-US" sz="2800" u="none" cap="none" strike="noStrike">
                <a:solidFill>
                  <a:srgbClr val="205080"/>
                </a:solidFill>
                <a:latin typeface="Roboto"/>
                <a:ea typeface="Roboto"/>
                <a:cs typeface="Roboto"/>
                <a:sym typeface="Roboto"/>
              </a:rPr>
              <a:t>ur other </a:t>
            </a:r>
            <a:r>
              <a:rPr b="1" lang="en-US" sz="2800">
                <a:latin typeface="Roboto"/>
                <a:ea typeface="Roboto"/>
                <a:cs typeface="Roboto"/>
                <a:sym typeface="Roboto"/>
              </a:rPr>
              <a:t>apps, too (free)!</a:t>
            </a:r>
            <a:endParaRPr b="1" i="0" sz="2800" u="none" cap="none" strike="noStrike">
              <a:solidFill>
                <a:srgbClr val="205080"/>
              </a:solidFill>
              <a:latin typeface="Roboto"/>
              <a:ea typeface="Roboto"/>
              <a:cs typeface="Roboto"/>
              <a:sym typeface="Roboto"/>
            </a:endParaRPr>
          </a:p>
        </p:txBody>
      </p:sp>
      <p:pic>
        <p:nvPicPr>
          <p:cNvPr id="518" name="Google Shape;518;p47"/>
          <p:cNvPicPr preferRelativeResize="0"/>
          <p:nvPr/>
        </p:nvPicPr>
        <p:blipFill>
          <a:blip r:embed="rId3">
            <a:alphaModFix/>
          </a:blip>
          <a:stretch>
            <a:fillRect/>
          </a:stretch>
        </p:blipFill>
        <p:spPr>
          <a:xfrm>
            <a:off x="4253688" y="2746700"/>
            <a:ext cx="594025" cy="594000"/>
          </a:xfrm>
          <a:prstGeom prst="rect">
            <a:avLst/>
          </a:prstGeom>
          <a:noFill/>
          <a:ln>
            <a:noFill/>
          </a:ln>
        </p:spPr>
      </p:pic>
      <p:pic>
        <p:nvPicPr>
          <p:cNvPr id="519" name="Google Shape;519;p47"/>
          <p:cNvPicPr preferRelativeResize="0"/>
          <p:nvPr/>
        </p:nvPicPr>
        <p:blipFill>
          <a:blip r:embed="rId4">
            <a:alphaModFix/>
          </a:blip>
          <a:stretch>
            <a:fillRect/>
          </a:stretch>
        </p:blipFill>
        <p:spPr>
          <a:xfrm>
            <a:off x="7123740" y="2746679"/>
            <a:ext cx="594028" cy="594028"/>
          </a:xfrm>
          <a:prstGeom prst="rect">
            <a:avLst/>
          </a:prstGeom>
          <a:noFill/>
          <a:ln>
            <a:noFill/>
          </a:ln>
        </p:spPr>
      </p:pic>
      <p:pic>
        <p:nvPicPr>
          <p:cNvPr id="520" name="Google Shape;520;p47"/>
          <p:cNvPicPr preferRelativeResize="0"/>
          <p:nvPr/>
        </p:nvPicPr>
        <p:blipFill>
          <a:blip r:embed="rId5">
            <a:alphaModFix/>
          </a:blip>
          <a:stretch>
            <a:fillRect/>
          </a:stretch>
        </p:blipFill>
        <p:spPr>
          <a:xfrm>
            <a:off x="1383619" y="2746684"/>
            <a:ext cx="594028" cy="594019"/>
          </a:xfrm>
          <a:prstGeom prst="rect">
            <a:avLst/>
          </a:prstGeom>
          <a:noFill/>
          <a:ln>
            <a:noFill/>
          </a:ln>
        </p:spPr>
      </p:pic>
      <p:sp>
        <p:nvSpPr>
          <p:cNvPr id="521" name="Google Shape;521;p47"/>
          <p:cNvSpPr txBox="1"/>
          <p:nvPr/>
        </p:nvSpPr>
        <p:spPr>
          <a:xfrm>
            <a:off x="452588" y="3421923"/>
            <a:ext cx="2456100" cy="2217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sz="1400">
                <a:solidFill>
                  <a:schemeClr val="lt1"/>
                </a:solidFill>
                <a:latin typeface="Roboto"/>
                <a:ea typeface="Roboto"/>
                <a:cs typeface="Roboto"/>
                <a:sym typeface="Roboto"/>
              </a:rPr>
              <a:t>Better Excel </a:t>
            </a:r>
            <a:r>
              <a:rPr b="1" lang="en-US">
                <a:solidFill>
                  <a:schemeClr val="lt1"/>
                </a:solidFill>
                <a:latin typeface="Roboto"/>
                <a:ea typeface="Roboto"/>
                <a:cs typeface="Roboto"/>
                <a:sym typeface="Roboto"/>
              </a:rPr>
              <a:t>Exporter </a:t>
            </a:r>
            <a:r>
              <a:rPr b="1" lang="en-US" sz="1400">
                <a:solidFill>
                  <a:schemeClr val="lt1"/>
                </a:solidFill>
                <a:latin typeface="Roboto"/>
                <a:ea typeface="Roboto"/>
                <a:cs typeface="Roboto"/>
                <a:sym typeface="Roboto"/>
              </a:rPr>
              <a:t>for Jira</a:t>
            </a:r>
            <a:endParaRPr b="1" sz="1400">
              <a:solidFill>
                <a:schemeClr val="lt1"/>
              </a:solidFill>
              <a:latin typeface="Roboto"/>
              <a:ea typeface="Roboto"/>
              <a:cs typeface="Roboto"/>
              <a:sym typeface="Roboto"/>
            </a:endParaRPr>
          </a:p>
        </p:txBody>
      </p:sp>
      <p:sp>
        <p:nvSpPr>
          <p:cNvPr id="522" name="Google Shape;522;p47"/>
          <p:cNvSpPr txBox="1"/>
          <p:nvPr/>
        </p:nvSpPr>
        <p:spPr>
          <a:xfrm>
            <a:off x="3455700" y="3414275"/>
            <a:ext cx="2147400" cy="441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a:solidFill>
                  <a:schemeClr val="lt1"/>
                </a:solidFill>
                <a:latin typeface="Roboto"/>
                <a:ea typeface="Roboto"/>
                <a:cs typeface="Roboto"/>
                <a:sym typeface="Roboto"/>
              </a:rPr>
              <a:t>Better Content </a:t>
            </a:r>
            <a:r>
              <a:rPr b="1" lang="en-US" sz="1400">
                <a:solidFill>
                  <a:schemeClr val="lt1"/>
                </a:solidFill>
                <a:latin typeface="Roboto"/>
                <a:ea typeface="Roboto"/>
                <a:cs typeface="Roboto"/>
                <a:sym typeface="Roboto"/>
              </a:rPr>
              <a:t>Archiving</a:t>
            </a:r>
            <a:endParaRPr b="1">
              <a:solidFill>
                <a:schemeClr val="lt1"/>
              </a:solidFill>
              <a:latin typeface="Roboto"/>
              <a:ea typeface="Roboto"/>
              <a:cs typeface="Roboto"/>
              <a:sym typeface="Roboto"/>
            </a:endParaRPr>
          </a:p>
          <a:p>
            <a:pPr indent="0" lvl="0" marL="0" rtl="0" algn="ctr">
              <a:spcBef>
                <a:spcPts val="0"/>
              </a:spcBef>
              <a:spcAft>
                <a:spcPts val="0"/>
              </a:spcAft>
              <a:buNone/>
            </a:pPr>
            <a:r>
              <a:rPr b="1" lang="en-US" sz="1400">
                <a:solidFill>
                  <a:schemeClr val="lt1"/>
                </a:solidFill>
                <a:latin typeface="Roboto"/>
                <a:ea typeface="Roboto"/>
                <a:cs typeface="Roboto"/>
                <a:sym typeface="Roboto"/>
              </a:rPr>
              <a:t>for Confluence</a:t>
            </a:r>
            <a:endParaRPr b="1" sz="1400">
              <a:solidFill>
                <a:schemeClr val="lt1"/>
              </a:solidFill>
              <a:latin typeface="Roboto"/>
              <a:ea typeface="Roboto"/>
              <a:cs typeface="Roboto"/>
              <a:sym typeface="Roboto"/>
            </a:endParaRPr>
          </a:p>
        </p:txBody>
      </p:sp>
      <p:sp>
        <p:nvSpPr>
          <p:cNvPr id="523" name="Google Shape;523;p47"/>
          <p:cNvSpPr txBox="1"/>
          <p:nvPr/>
        </p:nvSpPr>
        <p:spPr>
          <a:xfrm>
            <a:off x="6150111" y="3414284"/>
            <a:ext cx="25413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US">
                <a:solidFill>
                  <a:schemeClr val="lt1"/>
                </a:solidFill>
                <a:latin typeface="Roboto"/>
                <a:ea typeface="Roboto"/>
                <a:cs typeface="Roboto"/>
                <a:sym typeface="Roboto"/>
              </a:rPr>
              <a:t>Better </a:t>
            </a:r>
            <a:r>
              <a:rPr b="1" lang="en-US" sz="1400">
                <a:solidFill>
                  <a:schemeClr val="lt1"/>
                </a:solidFill>
                <a:latin typeface="Roboto"/>
                <a:ea typeface="Roboto"/>
                <a:cs typeface="Roboto"/>
                <a:sym typeface="Roboto"/>
              </a:rPr>
              <a:t>Commit Policy for Jira</a:t>
            </a:r>
            <a:endParaRPr b="1" sz="1400">
              <a:solidFill>
                <a:schemeClr val="lt1"/>
              </a:solidFill>
              <a:latin typeface="Roboto"/>
              <a:ea typeface="Roboto"/>
              <a:cs typeface="Roboto"/>
              <a:sym typeface="Roboto"/>
            </a:endParaRPr>
          </a:p>
        </p:txBody>
      </p:sp>
      <p:sp>
        <p:nvSpPr>
          <p:cNvPr id="524" name="Google Shape;524;p47"/>
          <p:cNvSpPr txBox="1"/>
          <p:nvPr/>
        </p:nvSpPr>
        <p:spPr>
          <a:xfrm>
            <a:off x="752888" y="3781574"/>
            <a:ext cx="1855500" cy="773400"/>
          </a:xfrm>
          <a:prstGeom prst="rect">
            <a:avLst/>
          </a:prstGeom>
          <a:noFill/>
          <a:ln>
            <a:noFill/>
          </a:ln>
        </p:spPr>
        <p:txBody>
          <a:bodyPr anchorCtr="0" anchor="t" bIns="34275" lIns="34275" spcFirstLastPara="1" rIns="34275" wrap="square" tIns="34275">
            <a:noAutofit/>
          </a:bodyPr>
          <a:lstStyle/>
          <a:p>
            <a:pPr indent="0" lvl="0" marL="0" rtl="0" algn="ctr">
              <a:lnSpc>
                <a:spcPct val="100000"/>
              </a:lnSpc>
              <a:spcBef>
                <a:spcPts val="0"/>
              </a:spcBef>
              <a:spcAft>
                <a:spcPts val="0"/>
              </a:spcAft>
              <a:buNone/>
            </a:pPr>
            <a:r>
              <a:rPr lang="en-US" sz="1100">
                <a:solidFill>
                  <a:schemeClr val="dk2"/>
                </a:solidFill>
                <a:latin typeface="Roboto"/>
                <a:ea typeface="Roboto"/>
                <a:cs typeface="Roboto"/>
                <a:sym typeface="Roboto"/>
              </a:rPr>
              <a:t>Full-blown native Excel exports, spreadsheet reports and Business Intelligence for Jira</a:t>
            </a:r>
            <a:endParaRPr sz="1100">
              <a:solidFill>
                <a:schemeClr val="dk2"/>
              </a:solidFill>
              <a:latin typeface="Roboto"/>
              <a:ea typeface="Roboto"/>
              <a:cs typeface="Roboto"/>
              <a:sym typeface="Roboto"/>
            </a:endParaRPr>
          </a:p>
        </p:txBody>
      </p:sp>
      <p:sp>
        <p:nvSpPr>
          <p:cNvPr id="525" name="Google Shape;525;p47"/>
          <p:cNvSpPr txBox="1"/>
          <p:nvPr/>
        </p:nvSpPr>
        <p:spPr>
          <a:xfrm>
            <a:off x="3656363" y="3928849"/>
            <a:ext cx="1790100" cy="773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US" sz="1100">
                <a:solidFill>
                  <a:schemeClr val="dk2"/>
                </a:solidFill>
                <a:latin typeface="Roboto"/>
                <a:ea typeface="Roboto"/>
                <a:cs typeface="Roboto"/>
                <a:sym typeface="Roboto"/>
              </a:rPr>
              <a:t>Usage tracking, expiration, review workflow, retention and clean-up for your Confluence pages</a:t>
            </a:r>
            <a:endParaRPr sz="1100">
              <a:solidFill>
                <a:schemeClr val="dk2"/>
              </a:solidFill>
              <a:latin typeface="Roboto"/>
              <a:ea typeface="Roboto"/>
              <a:cs typeface="Roboto"/>
              <a:sym typeface="Roboto"/>
            </a:endParaRPr>
          </a:p>
        </p:txBody>
      </p:sp>
      <p:sp>
        <p:nvSpPr>
          <p:cNvPr id="526" name="Google Shape;526;p47"/>
          <p:cNvSpPr txBox="1"/>
          <p:nvPr/>
        </p:nvSpPr>
        <p:spPr>
          <a:xfrm>
            <a:off x="6347063" y="3781575"/>
            <a:ext cx="2147400" cy="773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US" sz="1100">
                <a:solidFill>
                  <a:schemeClr val="dk2"/>
                </a:solidFill>
                <a:latin typeface="Roboto"/>
                <a:ea typeface="Roboto"/>
                <a:cs typeface="Roboto"/>
                <a:sym typeface="Roboto"/>
              </a:rPr>
              <a:t>Verify the changes committed to Git, Bitbucket, GitHub, GitLab, Subversion &amp; Mercurial against configurable rules</a:t>
            </a:r>
            <a:endParaRPr sz="1100">
              <a:solidFill>
                <a:schemeClr val="dk2"/>
              </a:solidFill>
              <a:latin typeface="Roboto"/>
              <a:ea typeface="Roboto"/>
              <a:cs typeface="Roboto"/>
              <a:sym typeface="Roboto"/>
            </a:endParaRPr>
          </a:p>
        </p:txBody>
      </p:sp>
      <p:pic>
        <p:nvPicPr>
          <p:cNvPr descr="midori-logo-1024.png" id="527" name="Google Shape;527;p47"/>
          <p:cNvPicPr preferRelativeResize="0"/>
          <p:nvPr/>
        </p:nvPicPr>
        <p:blipFill rotWithShape="1">
          <a:blip r:embed="rId6">
            <a:alphaModFix/>
          </a:blip>
          <a:srcRect b="37249" l="0" r="0" t="38071"/>
          <a:stretch/>
        </p:blipFill>
        <p:spPr>
          <a:xfrm>
            <a:off x="3883340" y="605578"/>
            <a:ext cx="1321605" cy="326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sp>
        <p:nvSpPr>
          <p:cNvPr id="98" name="Google Shape;98;p12"/>
          <p:cNvSpPr txBox="1"/>
          <p:nvPr>
            <p:ph idx="1" type="body"/>
          </p:nvPr>
        </p:nvSpPr>
        <p:spPr>
          <a:xfrm>
            <a:off x="3175453" y="1615388"/>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chemeClr val="lt1"/>
                </a:solidFill>
                <a:latin typeface="Roboto"/>
                <a:ea typeface="Roboto"/>
                <a:cs typeface="Roboto"/>
                <a:sym typeface="Roboto"/>
              </a:rPr>
              <a:t>Exporting a single issue to PDF</a:t>
            </a:r>
            <a:endParaRPr sz="500">
              <a:solidFill>
                <a:schemeClr val="lt1"/>
              </a:solidFill>
              <a:latin typeface="Roboto"/>
              <a:ea typeface="Roboto"/>
              <a:cs typeface="Roboto"/>
              <a:sym typeface="Roboto"/>
            </a:endParaRPr>
          </a:p>
        </p:txBody>
      </p:sp>
      <p:sp>
        <p:nvSpPr>
          <p:cNvPr id="99" name="Google Shape;99;p12"/>
          <p:cNvSpPr txBox="1"/>
          <p:nvPr>
            <p:ph idx="2" type="body"/>
          </p:nvPr>
        </p:nvSpPr>
        <p:spPr>
          <a:xfrm>
            <a:off x="3175453" y="2025583"/>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list of issues to PDF</a:t>
            </a:r>
            <a:endParaRPr sz="500">
              <a:solidFill>
                <a:srgbClr val="FFFFFF"/>
              </a:solidFill>
              <a:latin typeface="Roboto"/>
              <a:ea typeface="Roboto"/>
              <a:cs typeface="Roboto"/>
              <a:sym typeface="Roboto"/>
            </a:endParaRPr>
          </a:p>
        </p:txBody>
      </p:sp>
      <p:sp>
        <p:nvSpPr>
          <p:cNvPr id="100" name="Google Shape;100;p12"/>
          <p:cNvSpPr txBox="1"/>
          <p:nvPr>
            <p:ph idx="3" type="body"/>
          </p:nvPr>
        </p:nvSpPr>
        <p:spPr>
          <a:xfrm>
            <a:off x="3175425" y="286114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a:t>
            </a:r>
            <a:r>
              <a:rPr lang="en-US" sz="1100">
                <a:solidFill>
                  <a:srgbClr val="FFFFFF"/>
                </a:solidFill>
                <a:latin typeface="Roboto"/>
                <a:ea typeface="Roboto"/>
                <a:cs typeface="Roboto"/>
                <a:sym typeface="Roboto"/>
              </a:rPr>
              <a:t>v</a:t>
            </a:r>
            <a:r>
              <a:rPr i="0" lang="en-US" sz="1100" u="none" cap="none" strike="noStrike">
                <a:solidFill>
                  <a:srgbClr val="FFFFFF"/>
                </a:solidFill>
                <a:latin typeface="Roboto"/>
                <a:ea typeface="Roboto"/>
                <a:cs typeface="Roboto"/>
                <a:sym typeface="Roboto"/>
              </a:rPr>
              <a:t>iews</a:t>
            </a:r>
            <a:endParaRPr sz="500">
              <a:solidFill>
                <a:srgbClr val="FFFFFF"/>
              </a:solidFill>
              <a:latin typeface="Roboto"/>
              <a:ea typeface="Roboto"/>
              <a:cs typeface="Roboto"/>
              <a:sym typeface="Roboto"/>
            </a:endParaRPr>
          </a:p>
        </p:txBody>
      </p:sp>
      <p:sp>
        <p:nvSpPr>
          <p:cNvPr id="101" name="Google Shape;101;p12"/>
          <p:cNvSpPr txBox="1"/>
          <p:nvPr>
            <p:ph idx="4" type="body"/>
          </p:nvPr>
        </p:nvSpPr>
        <p:spPr>
          <a:xfrm>
            <a:off x="3175425" y="3286521"/>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Managing PDF templates</a:t>
            </a:r>
            <a:endParaRPr sz="500">
              <a:solidFill>
                <a:srgbClr val="FFFFFF"/>
              </a:solidFill>
              <a:latin typeface="Roboto"/>
              <a:ea typeface="Roboto"/>
              <a:cs typeface="Roboto"/>
              <a:sym typeface="Roboto"/>
            </a:endParaRPr>
          </a:p>
        </p:txBody>
      </p:sp>
      <p:sp>
        <p:nvSpPr>
          <p:cNvPr id="102" name="Google Shape;102;p12"/>
          <p:cNvSpPr txBox="1"/>
          <p:nvPr>
            <p:ph idx="5" type="body"/>
          </p:nvPr>
        </p:nvSpPr>
        <p:spPr>
          <a:xfrm>
            <a:off x="3175537" y="243578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i="0" lang="en-US" sz="1100" u="none" cap="none" strike="noStrike">
                <a:solidFill>
                  <a:srgbClr val="FFFFFF"/>
                </a:solidFill>
                <a:latin typeface="Roboto"/>
                <a:ea typeface="Roboto"/>
                <a:cs typeface="Roboto"/>
                <a:sym typeface="Roboto"/>
              </a:rPr>
              <a:t>Exporting a </a:t>
            </a:r>
            <a:r>
              <a:rPr lang="en-US" sz="1100">
                <a:solidFill>
                  <a:srgbClr val="FFFFFF"/>
                </a:solidFill>
                <a:latin typeface="Roboto"/>
                <a:ea typeface="Roboto"/>
                <a:cs typeface="Roboto"/>
                <a:sym typeface="Roboto"/>
              </a:rPr>
              <a:t>Jira dashboard</a:t>
            </a:r>
            <a:r>
              <a:rPr i="0" lang="en-US" sz="1100" u="none" cap="none" strike="noStrike">
                <a:solidFill>
                  <a:srgbClr val="FFFFFF"/>
                </a:solidFill>
                <a:latin typeface="Roboto"/>
                <a:ea typeface="Roboto"/>
                <a:cs typeface="Roboto"/>
                <a:sym typeface="Roboto"/>
              </a:rPr>
              <a:t> to PDF</a:t>
            </a:r>
            <a:endParaRPr sz="1100">
              <a:solidFill>
                <a:srgbClr val="FFFFFF"/>
              </a:solidFill>
              <a:latin typeface="Roboto"/>
              <a:ea typeface="Roboto"/>
              <a:cs typeface="Roboto"/>
              <a:sym typeface="Roboto"/>
            </a:endParaRPr>
          </a:p>
        </p:txBody>
      </p:sp>
      <p:sp>
        <p:nvSpPr>
          <p:cNvPr id="103" name="Google Shape;103;p12"/>
          <p:cNvSpPr txBox="1"/>
          <p:nvPr>
            <p:ph idx="6" type="body"/>
          </p:nvPr>
        </p:nvSpPr>
        <p:spPr>
          <a:xfrm>
            <a:off x="3175425" y="3711888"/>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API, REST API, </a:t>
            </a:r>
            <a:r>
              <a:rPr lang="en-US" sz="1100">
                <a:solidFill>
                  <a:srgbClr val="FFFFFF"/>
                </a:solidFill>
                <a:latin typeface="Roboto"/>
                <a:ea typeface="Roboto"/>
                <a:cs typeface="Roboto"/>
                <a:sym typeface="Roboto"/>
              </a:rPr>
              <a:t>Automation</a:t>
            </a:r>
            <a:endParaRPr sz="1100">
              <a:solidFill>
                <a:srgbClr val="FFFFFF"/>
              </a:solidFill>
              <a:latin typeface="Roboto"/>
              <a:ea typeface="Roboto"/>
              <a:cs typeface="Roboto"/>
              <a:sym typeface="Roboto"/>
            </a:endParaRPr>
          </a:p>
        </p:txBody>
      </p:sp>
      <p:sp>
        <p:nvSpPr>
          <p:cNvPr id="104" name="Google Shape;104;p12"/>
          <p:cNvSpPr txBox="1"/>
          <p:nvPr>
            <p:ph idx="7" type="body"/>
          </p:nvPr>
        </p:nvSpPr>
        <p:spPr>
          <a:xfrm>
            <a:off x="3175537" y="4137260"/>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US" sz="1100">
                <a:solidFill>
                  <a:srgbClr val="FFFFFF"/>
                </a:solidFill>
                <a:latin typeface="Roboto"/>
                <a:ea typeface="Roboto"/>
                <a:cs typeface="Roboto"/>
                <a:sym typeface="Roboto"/>
              </a:rPr>
              <a:t>Integrations with Jira apps</a:t>
            </a:r>
            <a:endParaRPr sz="1100">
              <a:solidFill>
                <a:srgbClr val="FFFFFF"/>
              </a:solidFill>
              <a:latin typeface="Roboto"/>
              <a:ea typeface="Roboto"/>
              <a:cs typeface="Roboto"/>
              <a:sym typeface="Roboto"/>
            </a:endParaRPr>
          </a:p>
        </p:txBody>
      </p:sp>
      <p:sp>
        <p:nvSpPr>
          <p:cNvPr id="105" name="Google Shape;105;p12"/>
          <p:cNvSpPr txBox="1"/>
          <p:nvPr>
            <p:ph idx="8" type="body"/>
          </p:nvPr>
        </p:nvSpPr>
        <p:spPr>
          <a:xfrm>
            <a:off x="1369375" y="413600"/>
            <a:ext cx="6405300" cy="267900"/>
          </a:xfrm>
          <a:prstGeom prst="rect">
            <a:avLst/>
          </a:prstGeom>
          <a:noFill/>
          <a:ln>
            <a:noFill/>
          </a:ln>
        </p:spPr>
        <p:txBody>
          <a:bodyPr anchorCtr="0" anchor="ctr" bIns="6700" lIns="6700" spcFirstLastPara="1" rIns="6700" wrap="square" tIns="6700">
            <a:noAutofit/>
          </a:bodyPr>
          <a:lstStyle/>
          <a:p>
            <a:pPr indent="0" lvl="0" marL="0" rtl="0" algn="ctr">
              <a:lnSpc>
                <a:spcPct val="150000"/>
              </a:lnSpc>
              <a:spcBef>
                <a:spcPts val="700"/>
              </a:spcBef>
              <a:spcAft>
                <a:spcPts val="200"/>
              </a:spcAft>
              <a:buClr>
                <a:schemeClr val="dk1"/>
              </a:buClr>
              <a:buSzPts val="400"/>
              <a:buFont typeface="Arial"/>
              <a:buNone/>
            </a:pPr>
            <a:r>
              <a:rPr b="1" lang="en-US" sz="2300">
                <a:solidFill>
                  <a:srgbClr val="FFFFFF"/>
                </a:solidFill>
                <a:latin typeface="Roboto"/>
                <a:ea typeface="Roboto"/>
                <a:cs typeface="Roboto"/>
                <a:sym typeface="Roboto"/>
              </a:rPr>
              <a:t>How to export custom PDF documents from Jira</a:t>
            </a:r>
            <a:endParaRPr b="1" i="0" sz="2300" u="none" cap="none" strike="noStrike">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3"/>
          <p:cNvSpPr/>
          <p:nvPr/>
        </p:nvSpPr>
        <p:spPr>
          <a:xfrm>
            <a:off x="342900" y="252956"/>
            <a:ext cx="4872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11" name="Google Shape;111;p13"/>
          <p:cNvSpPr txBox="1"/>
          <p:nvPr/>
        </p:nvSpPr>
        <p:spPr>
          <a:xfrm>
            <a:off x="342900" y="644006"/>
            <a:ext cx="8253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US" sz="1400">
                <a:solidFill>
                  <a:schemeClr val="dk2"/>
                </a:solidFill>
                <a:latin typeface="Roboto"/>
                <a:ea typeface="Roboto"/>
                <a:cs typeface="Roboto"/>
                <a:sym typeface="Roboto"/>
              </a:rPr>
              <a:t>Multiple customizable export types available from the “Export” drop-down menu</a:t>
            </a:r>
            <a:endParaRPr sz="1400">
              <a:solidFill>
                <a:schemeClr val="dk2"/>
              </a:solidFill>
              <a:latin typeface="Roboto"/>
              <a:ea typeface="Roboto"/>
              <a:cs typeface="Roboto"/>
              <a:sym typeface="Roboto"/>
            </a:endParaRPr>
          </a:p>
        </p:txBody>
      </p:sp>
      <p:pic>
        <p:nvPicPr>
          <p:cNvPr id="112" name="Google Shape;112;p13"/>
          <p:cNvPicPr preferRelativeResize="0"/>
          <p:nvPr/>
        </p:nvPicPr>
        <p:blipFill>
          <a:blip r:embed="rId3">
            <a:alphaModFix/>
          </a:blip>
          <a:stretch>
            <a:fillRect/>
          </a:stretch>
        </p:blipFill>
        <p:spPr>
          <a:xfrm>
            <a:off x="342900" y="1028700"/>
            <a:ext cx="8458202" cy="3771900"/>
          </a:xfrm>
          <a:prstGeom prst="rect">
            <a:avLst/>
          </a:prstGeom>
          <a:noFill/>
          <a:ln>
            <a:noFill/>
          </a:ln>
          <a:effectLst>
            <a:outerShdw blurRad="700088" rotWithShape="0" algn="bl" dir="3540000" dist="66675">
              <a:srgbClr val="000000">
                <a:alpha val="20000"/>
              </a:srgbClr>
            </a:outerShdw>
          </a:effectLst>
        </p:spPr>
      </p:pic>
      <p:sp>
        <p:nvSpPr>
          <p:cNvPr id="113" name="Google Shape;113;p13"/>
          <p:cNvSpPr/>
          <p:nvPr/>
        </p:nvSpPr>
        <p:spPr>
          <a:xfrm>
            <a:off x="7579584" y="2054222"/>
            <a:ext cx="995700" cy="8406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rPr lang="en-US" sz="700">
                <a:solidFill>
                  <a:srgbClr val="FF0000"/>
                </a:solidFill>
                <a:latin typeface="Roboto"/>
                <a:ea typeface="Roboto"/>
                <a:cs typeface="Roboto"/>
                <a:sym typeface="Roboto"/>
              </a:rPr>
              <a:t>export types</a:t>
            </a:r>
            <a:endParaRPr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4"/>
          <p:cNvSpPr/>
          <p:nvPr/>
        </p:nvSpPr>
        <p:spPr>
          <a:xfrm>
            <a:off x="342900" y="252956"/>
            <a:ext cx="4824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19" name="Google Shape;119;p14"/>
          <p:cNvSpPr txBox="1"/>
          <p:nvPr/>
        </p:nvSpPr>
        <p:spPr>
          <a:xfrm>
            <a:off x="342900" y="644006"/>
            <a:ext cx="7788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All system and custom fields, file attachments, images, worklogs, comments, change history exported</a:t>
            </a:r>
            <a:endParaRPr sz="1400">
              <a:solidFill>
                <a:schemeClr val="dk2"/>
              </a:solidFill>
              <a:latin typeface="Roboto"/>
              <a:ea typeface="Roboto"/>
              <a:cs typeface="Roboto"/>
              <a:sym typeface="Roboto"/>
            </a:endParaRPr>
          </a:p>
        </p:txBody>
      </p:sp>
      <p:pic>
        <p:nvPicPr>
          <p:cNvPr id="120" name="Google Shape;120;p14"/>
          <p:cNvPicPr preferRelativeResize="0"/>
          <p:nvPr/>
        </p:nvPicPr>
        <p:blipFill rotWithShape="1">
          <a:blip r:embed="rId3">
            <a:alphaModFix/>
          </a:blip>
          <a:srcRect b="0" l="0" r="0" t="0"/>
          <a:stretch/>
        </p:blipFill>
        <p:spPr>
          <a:xfrm>
            <a:off x="2457514" y="1028700"/>
            <a:ext cx="4228975" cy="3861844"/>
          </a:xfrm>
          <a:prstGeom prst="rect">
            <a:avLst/>
          </a:prstGeom>
          <a:noFill/>
          <a:ln>
            <a:noFill/>
          </a:ln>
          <a:effectLst>
            <a:outerShdw blurRad="714375" rotWithShape="0" algn="bl" dir="3660000" dist="76200">
              <a:srgbClr val="000000">
                <a:alpha val="19000"/>
              </a:srgbClr>
            </a:outerShdw>
          </a:effectLst>
        </p:spPr>
      </p:pic>
      <p:sp>
        <p:nvSpPr>
          <p:cNvPr id="121" name="Google Shape;121;p14"/>
          <p:cNvSpPr/>
          <p:nvPr/>
        </p:nvSpPr>
        <p:spPr>
          <a:xfrm>
            <a:off x="2764631" y="1496616"/>
            <a:ext cx="3621900" cy="8109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22" name="Google Shape;122;p14"/>
          <p:cNvSpPr txBox="1"/>
          <p:nvPr/>
        </p:nvSpPr>
        <p:spPr>
          <a:xfrm>
            <a:off x="6567769" y="1804697"/>
            <a:ext cx="8610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Standard fields</a:t>
            </a:r>
            <a:endParaRPr sz="500"/>
          </a:p>
        </p:txBody>
      </p:sp>
      <p:sp>
        <p:nvSpPr>
          <p:cNvPr id="123" name="Google Shape;123;p14"/>
          <p:cNvSpPr/>
          <p:nvPr/>
        </p:nvSpPr>
        <p:spPr>
          <a:xfrm>
            <a:off x="2764622" y="2368153"/>
            <a:ext cx="3621900" cy="4299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24" name="Google Shape;124;p14"/>
          <p:cNvSpPr/>
          <p:nvPr/>
        </p:nvSpPr>
        <p:spPr>
          <a:xfrm>
            <a:off x="2765194" y="2834667"/>
            <a:ext cx="3621900" cy="8373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25" name="Google Shape;125;p14"/>
          <p:cNvSpPr/>
          <p:nvPr/>
        </p:nvSpPr>
        <p:spPr>
          <a:xfrm>
            <a:off x="2765194" y="3705591"/>
            <a:ext cx="3621900" cy="5973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26" name="Google Shape;126;p14"/>
          <p:cNvSpPr/>
          <p:nvPr/>
        </p:nvSpPr>
        <p:spPr>
          <a:xfrm>
            <a:off x="2765194" y="4330913"/>
            <a:ext cx="3621900" cy="5598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27" name="Google Shape;127;p14"/>
          <p:cNvSpPr txBox="1"/>
          <p:nvPr/>
        </p:nvSpPr>
        <p:spPr>
          <a:xfrm>
            <a:off x="6567769" y="2475647"/>
            <a:ext cx="7944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Custom fields</a:t>
            </a:r>
            <a:endParaRPr sz="500"/>
          </a:p>
        </p:txBody>
      </p:sp>
      <p:sp>
        <p:nvSpPr>
          <p:cNvPr id="128" name="Google Shape;128;p14"/>
          <p:cNvSpPr txBox="1"/>
          <p:nvPr/>
        </p:nvSpPr>
        <p:spPr>
          <a:xfrm>
            <a:off x="6567769" y="3087263"/>
            <a:ext cx="1017600" cy="321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Attachments with image thumbnails</a:t>
            </a:r>
            <a:endParaRPr sz="500"/>
          </a:p>
        </p:txBody>
      </p:sp>
      <p:sp>
        <p:nvSpPr>
          <p:cNvPr id="129" name="Google Shape;129;p14"/>
          <p:cNvSpPr txBox="1"/>
          <p:nvPr/>
        </p:nvSpPr>
        <p:spPr>
          <a:xfrm>
            <a:off x="6567769" y="3904106"/>
            <a:ext cx="6066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Issue links</a:t>
            </a:r>
            <a:endParaRPr sz="500"/>
          </a:p>
        </p:txBody>
      </p:sp>
      <p:sp>
        <p:nvSpPr>
          <p:cNvPr id="130" name="Google Shape;130;p14"/>
          <p:cNvSpPr txBox="1"/>
          <p:nvPr/>
        </p:nvSpPr>
        <p:spPr>
          <a:xfrm>
            <a:off x="6567769" y="4519800"/>
            <a:ext cx="11934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Formatted description</a:t>
            </a:r>
            <a:endParaRPr sz="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6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600"/>
                                        <p:tgtEl>
                                          <p:spTgt spid="121"/>
                                        </p:tgtEl>
                                      </p:cBhvr>
                                    </p:animEffect>
                                    <p:set>
                                      <p:cBhvr>
                                        <p:cTn dur="1" fill="hold">
                                          <p:stCondLst>
                                            <p:cond delay="600"/>
                                          </p:stCondLst>
                                        </p:cTn>
                                        <p:tgtEl>
                                          <p:spTgt spid="1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400"/>
                                        <p:tgtEl>
                                          <p:spTgt spid="122"/>
                                        </p:tgtEl>
                                      </p:cBhvr>
                                    </p:animEffect>
                                    <p:set>
                                      <p:cBhvr>
                                        <p:cTn dur="1" fill="hold">
                                          <p:stCondLst>
                                            <p:cond delay="400"/>
                                          </p:stCondLst>
                                        </p:cTn>
                                        <p:tgtEl>
                                          <p:spTgt spid="1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4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4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3"/>
                                        </p:tgtEl>
                                      </p:cBhvr>
                                    </p:animEffect>
                                    <p:set>
                                      <p:cBhvr>
                                        <p:cTn dur="1" fill="hold">
                                          <p:stCondLst>
                                            <p:cond delay="500"/>
                                          </p:stCondLst>
                                        </p:cTn>
                                        <p:tgtEl>
                                          <p:spTgt spid="1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400"/>
                                        <p:tgtEl>
                                          <p:spTgt spid="127"/>
                                        </p:tgtEl>
                                      </p:cBhvr>
                                    </p:animEffect>
                                    <p:set>
                                      <p:cBhvr>
                                        <p:cTn dur="1" fill="hold">
                                          <p:stCondLst>
                                            <p:cond delay="400"/>
                                          </p:stCondLst>
                                        </p:cTn>
                                        <p:tgtEl>
                                          <p:spTgt spid="12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4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4"/>
                                        </p:tgtEl>
                                      </p:cBhvr>
                                    </p:animEffect>
                                    <p:set>
                                      <p:cBhvr>
                                        <p:cTn dur="1" fill="hold">
                                          <p:stCondLst>
                                            <p:cond delay="500"/>
                                          </p:stCondLst>
                                        </p:cTn>
                                        <p:tgtEl>
                                          <p:spTgt spid="1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400"/>
                                        <p:tgtEl>
                                          <p:spTgt spid="128"/>
                                        </p:tgtEl>
                                      </p:cBhvr>
                                    </p:animEffect>
                                    <p:set>
                                      <p:cBhvr>
                                        <p:cTn dur="1" fill="hold">
                                          <p:stCondLst>
                                            <p:cond delay="400"/>
                                          </p:stCondLst>
                                        </p:cTn>
                                        <p:tgtEl>
                                          <p:spTgt spid="12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6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4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25"/>
                                        </p:tgtEl>
                                      </p:cBhvr>
                                    </p:animEffect>
                                    <p:set>
                                      <p:cBhvr>
                                        <p:cTn dur="1" fill="hold">
                                          <p:stCondLst>
                                            <p:cond delay="500"/>
                                          </p:stCondLst>
                                        </p:cTn>
                                        <p:tgtEl>
                                          <p:spTgt spid="12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400"/>
                                        <p:tgtEl>
                                          <p:spTgt spid="129"/>
                                        </p:tgtEl>
                                      </p:cBhvr>
                                    </p:animEffect>
                                    <p:set>
                                      <p:cBhvr>
                                        <p:cTn dur="1" fill="hold">
                                          <p:stCondLst>
                                            <p:cond delay="400"/>
                                          </p:stCondLst>
                                        </p:cTn>
                                        <p:tgtEl>
                                          <p:spTgt spid="12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4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5"/>
          <p:cNvSpPr/>
          <p:nvPr/>
        </p:nvSpPr>
        <p:spPr>
          <a:xfrm>
            <a:off x="342900" y="252956"/>
            <a:ext cx="480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36" name="Google Shape;136;p15"/>
          <p:cNvSpPr txBox="1"/>
          <p:nvPr/>
        </p:nvSpPr>
        <p:spPr>
          <a:xfrm>
            <a:off x="342900" y="644006"/>
            <a:ext cx="7803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I</a:t>
            </a:r>
            <a:r>
              <a:rPr lang="en-US" sz="1400">
                <a:solidFill>
                  <a:schemeClr val="dk2"/>
                </a:solidFill>
                <a:latin typeface="Roboto"/>
                <a:ea typeface="Roboto"/>
                <a:cs typeface="Roboto"/>
                <a:sym typeface="Roboto"/>
              </a:rPr>
              <a:t>ntegrated with all Atlassian applications (Jira Core, Jira Software, Jira Service Desk)</a:t>
            </a:r>
            <a:endParaRPr sz="1400">
              <a:solidFill>
                <a:schemeClr val="dk2"/>
              </a:solidFill>
              <a:latin typeface="Roboto"/>
              <a:ea typeface="Roboto"/>
              <a:cs typeface="Roboto"/>
              <a:sym typeface="Roboto"/>
            </a:endParaRPr>
          </a:p>
        </p:txBody>
      </p:sp>
      <p:pic>
        <p:nvPicPr>
          <p:cNvPr id="137" name="Google Shape;137;p15"/>
          <p:cNvPicPr preferRelativeResize="0"/>
          <p:nvPr/>
        </p:nvPicPr>
        <p:blipFill>
          <a:blip r:embed="rId3">
            <a:alphaModFix/>
          </a:blip>
          <a:stretch>
            <a:fillRect/>
          </a:stretch>
        </p:blipFill>
        <p:spPr>
          <a:xfrm>
            <a:off x="2462164" y="1028700"/>
            <a:ext cx="4219676" cy="3861844"/>
          </a:xfrm>
          <a:prstGeom prst="rect">
            <a:avLst/>
          </a:prstGeom>
          <a:noFill/>
          <a:ln>
            <a:noFill/>
          </a:ln>
          <a:effectLst>
            <a:outerShdw blurRad="714375" rotWithShape="0" algn="bl" dir="3480000" dist="66675">
              <a:srgbClr val="000000">
                <a:alpha val="22000"/>
              </a:srgbClr>
            </a:outerShdw>
          </a:effectLst>
        </p:spPr>
      </p:pic>
      <p:sp>
        <p:nvSpPr>
          <p:cNvPr id="138" name="Google Shape;138;p15"/>
          <p:cNvSpPr/>
          <p:nvPr/>
        </p:nvSpPr>
        <p:spPr>
          <a:xfrm>
            <a:off x="2765822" y="2387091"/>
            <a:ext cx="3625200" cy="4176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39" name="Google Shape;139;p15"/>
          <p:cNvSpPr txBox="1"/>
          <p:nvPr/>
        </p:nvSpPr>
        <p:spPr>
          <a:xfrm>
            <a:off x="6567769" y="2498522"/>
            <a:ext cx="16566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Jira Service Desk custom fields</a:t>
            </a:r>
            <a:endParaRPr sz="9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6"/>
          <p:cNvSpPr/>
          <p:nvPr/>
        </p:nvSpPr>
        <p:spPr>
          <a:xfrm>
            <a:off x="342900" y="252956"/>
            <a:ext cx="480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45" name="Google Shape;145;p16"/>
          <p:cNvSpPr txBox="1"/>
          <p:nvPr/>
        </p:nvSpPr>
        <p:spPr>
          <a:xfrm>
            <a:off x="342900" y="644006"/>
            <a:ext cx="7803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All metadata including subtasks, </a:t>
            </a:r>
            <a:r>
              <a:rPr lang="en-US" sz="1400">
                <a:solidFill>
                  <a:schemeClr val="dk2"/>
                </a:solidFill>
                <a:latin typeface="Roboto"/>
                <a:ea typeface="Roboto"/>
                <a:cs typeface="Roboto"/>
                <a:sym typeface="Roboto"/>
              </a:rPr>
              <a:t>worklogs, comments, change history exported</a:t>
            </a:r>
            <a:endParaRPr sz="1400">
              <a:solidFill>
                <a:schemeClr val="dk2"/>
              </a:solidFill>
              <a:latin typeface="Roboto"/>
              <a:ea typeface="Roboto"/>
              <a:cs typeface="Roboto"/>
              <a:sym typeface="Roboto"/>
            </a:endParaRPr>
          </a:p>
        </p:txBody>
      </p:sp>
      <p:pic>
        <p:nvPicPr>
          <p:cNvPr id="146" name="Google Shape;146;p16"/>
          <p:cNvPicPr preferRelativeResize="0"/>
          <p:nvPr/>
        </p:nvPicPr>
        <p:blipFill>
          <a:blip r:embed="rId3">
            <a:alphaModFix/>
          </a:blip>
          <a:stretch>
            <a:fillRect/>
          </a:stretch>
        </p:blipFill>
        <p:spPr>
          <a:xfrm>
            <a:off x="1771234" y="1028700"/>
            <a:ext cx="5601529" cy="3861844"/>
          </a:xfrm>
          <a:prstGeom prst="rect">
            <a:avLst/>
          </a:prstGeom>
          <a:noFill/>
          <a:ln>
            <a:noFill/>
          </a:ln>
          <a:effectLst>
            <a:outerShdw blurRad="714375" rotWithShape="0" algn="bl" dir="3540000" dist="76200">
              <a:srgbClr val="000000">
                <a:alpha val="20000"/>
              </a:srgbClr>
            </a:outerShdw>
          </a:effectLst>
        </p:spPr>
      </p:pic>
      <p:sp>
        <p:nvSpPr>
          <p:cNvPr id="147" name="Google Shape;147;p16"/>
          <p:cNvSpPr/>
          <p:nvPr/>
        </p:nvSpPr>
        <p:spPr>
          <a:xfrm>
            <a:off x="2142731" y="1287300"/>
            <a:ext cx="4849200" cy="6228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48" name="Google Shape;148;p16"/>
          <p:cNvSpPr txBox="1"/>
          <p:nvPr/>
        </p:nvSpPr>
        <p:spPr>
          <a:xfrm>
            <a:off x="7190663" y="1485741"/>
            <a:ext cx="6246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Sub-tasks</a:t>
            </a:r>
            <a:endParaRPr sz="900">
              <a:solidFill>
                <a:srgbClr val="FF0000"/>
              </a:solidFill>
              <a:latin typeface="Roboto"/>
              <a:ea typeface="Roboto"/>
              <a:cs typeface="Roboto"/>
              <a:sym typeface="Roboto"/>
            </a:endParaRPr>
          </a:p>
        </p:txBody>
      </p:sp>
      <p:sp>
        <p:nvSpPr>
          <p:cNvPr id="149" name="Google Shape;149;p16"/>
          <p:cNvSpPr/>
          <p:nvPr/>
        </p:nvSpPr>
        <p:spPr>
          <a:xfrm>
            <a:off x="2142731" y="1938788"/>
            <a:ext cx="4849200" cy="7107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50" name="Google Shape;150;p16"/>
          <p:cNvSpPr txBox="1"/>
          <p:nvPr/>
        </p:nvSpPr>
        <p:spPr>
          <a:xfrm>
            <a:off x="7190663" y="2196750"/>
            <a:ext cx="6246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Work logs</a:t>
            </a:r>
            <a:endParaRPr sz="900">
              <a:solidFill>
                <a:srgbClr val="FF0000"/>
              </a:solidFill>
              <a:latin typeface="Roboto"/>
              <a:ea typeface="Roboto"/>
              <a:cs typeface="Roboto"/>
              <a:sym typeface="Roboto"/>
            </a:endParaRPr>
          </a:p>
        </p:txBody>
      </p:sp>
      <p:sp>
        <p:nvSpPr>
          <p:cNvPr id="151" name="Google Shape;151;p16"/>
          <p:cNvSpPr/>
          <p:nvPr/>
        </p:nvSpPr>
        <p:spPr>
          <a:xfrm>
            <a:off x="2142731" y="2677913"/>
            <a:ext cx="4849200" cy="8019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52" name="Google Shape;152;p16"/>
          <p:cNvSpPr txBox="1"/>
          <p:nvPr/>
        </p:nvSpPr>
        <p:spPr>
          <a:xfrm>
            <a:off x="7190663" y="2981606"/>
            <a:ext cx="11808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Formatted comments</a:t>
            </a:r>
            <a:endParaRPr sz="900">
              <a:solidFill>
                <a:srgbClr val="FF0000"/>
              </a:solidFill>
              <a:latin typeface="Roboto"/>
              <a:ea typeface="Roboto"/>
              <a:cs typeface="Roboto"/>
              <a:sym typeface="Roboto"/>
            </a:endParaRPr>
          </a:p>
        </p:txBody>
      </p:sp>
      <p:sp>
        <p:nvSpPr>
          <p:cNvPr id="153" name="Google Shape;153;p16"/>
          <p:cNvSpPr/>
          <p:nvPr/>
        </p:nvSpPr>
        <p:spPr>
          <a:xfrm>
            <a:off x="2142731" y="3508500"/>
            <a:ext cx="4849200" cy="13821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54" name="Google Shape;154;p16"/>
          <p:cNvSpPr txBox="1"/>
          <p:nvPr/>
        </p:nvSpPr>
        <p:spPr>
          <a:xfrm>
            <a:off x="7190663" y="4102219"/>
            <a:ext cx="882000" cy="1947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Change history</a:t>
            </a:r>
            <a:endParaRPr sz="9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7"/>
                                        </p:tgtEl>
                                      </p:cBhvr>
                                    </p:animEffect>
                                    <p:set>
                                      <p:cBhvr>
                                        <p:cTn dur="1" fill="hold">
                                          <p:stCondLst>
                                            <p:cond delay="1000"/>
                                          </p:stCondLst>
                                        </p:cTn>
                                        <p:tgtEl>
                                          <p:spTgt spid="1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48"/>
                                        </p:tgtEl>
                                      </p:cBhvr>
                                    </p:animEffect>
                                    <p:set>
                                      <p:cBhvr>
                                        <p:cTn dur="1" fill="hold">
                                          <p:stCondLst>
                                            <p:cond delay="1000"/>
                                          </p:stCondLst>
                                        </p:cTn>
                                        <p:tgtEl>
                                          <p:spTgt spid="14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9"/>
                                        </p:tgtEl>
                                      </p:cBhvr>
                                    </p:animEffect>
                                    <p:set>
                                      <p:cBhvr>
                                        <p:cTn dur="1" fill="hold">
                                          <p:stCondLst>
                                            <p:cond delay="1000"/>
                                          </p:stCondLst>
                                        </p:cTn>
                                        <p:tgtEl>
                                          <p:spTgt spid="14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0"/>
                                        </p:tgtEl>
                                      </p:cBhvr>
                                    </p:animEffect>
                                    <p:set>
                                      <p:cBhvr>
                                        <p:cTn dur="1" fill="hold">
                                          <p:stCondLst>
                                            <p:cond delay="1000"/>
                                          </p:stCondLst>
                                        </p:cTn>
                                        <p:tgtEl>
                                          <p:spTgt spid="1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1"/>
                                        </p:tgtEl>
                                      </p:cBhvr>
                                    </p:animEffect>
                                    <p:set>
                                      <p:cBhvr>
                                        <p:cTn dur="1" fill="hold">
                                          <p:stCondLst>
                                            <p:cond delay="1000"/>
                                          </p:stCondLst>
                                        </p:cTn>
                                        <p:tgtEl>
                                          <p:spTgt spid="15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2"/>
                                        </p:tgtEl>
                                      </p:cBhvr>
                                    </p:animEffect>
                                    <p:set>
                                      <p:cBhvr>
                                        <p:cTn dur="1" fill="hold">
                                          <p:stCondLst>
                                            <p:cond delay="1000"/>
                                          </p:stCondLst>
                                        </p:cTn>
                                        <p:tgtEl>
                                          <p:spTgt spid="15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17"/>
          <p:cNvSpPr/>
          <p:nvPr/>
        </p:nvSpPr>
        <p:spPr>
          <a:xfrm>
            <a:off x="342900" y="252956"/>
            <a:ext cx="480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US" sz="2700">
                <a:solidFill>
                  <a:schemeClr val="lt1"/>
                </a:solidFill>
                <a:latin typeface="Roboto"/>
                <a:ea typeface="Roboto"/>
                <a:cs typeface="Roboto"/>
                <a:sym typeface="Roboto"/>
              </a:rPr>
              <a:t>Exporting a single issue to PDF</a:t>
            </a:r>
            <a:endParaRPr b="1" sz="2700">
              <a:solidFill>
                <a:schemeClr val="lt1"/>
              </a:solidFill>
              <a:latin typeface="Roboto"/>
              <a:ea typeface="Roboto"/>
              <a:cs typeface="Roboto"/>
              <a:sym typeface="Roboto"/>
            </a:endParaRPr>
          </a:p>
        </p:txBody>
      </p:sp>
      <p:sp>
        <p:nvSpPr>
          <p:cNvPr id="160" name="Google Shape;160;p17"/>
          <p:cNvSpPr txBox="1"/>
          <p:nvPr/>
        </p:nvSpPr>
        <p:spPr>
          <a:xfrm>
            <a:off x="342900" y="644006"/>
            <a:ext cx="7803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US" sz="1400">
                <a:solidFill>
                  <a:schemeClr val="dk2"/>
                </a:solidFill>
                <a:latin typeface="Roboto"/>
                <a:ea typeface="Roboto"/>
                <a:cs typeface="Roboto"/>
                <a:sym typeface="Roboto"/>
              </a:rPr>
              <a:t>Issue attachments can be embedded in the exported PDF file</a:t>
            </a:r>
            <a:endParaRPr sz="1400">
              <a:solidFill>
                <a:schemeClr val="dk2"/>
              </a:solidFill>
              <a:latin typeface="Roboto"/>
              <a:ea typeface="Roboto"/>
              <a:cs typeface="Roboto"/>
              <a:sym typeface="Roboto"/>
            </a:endParaRPr>
          </a:p>
        </p:txBody>
      </p:sp>
      <p:pic>
        <p:nvPicPr>
          <p:cNvPr id="161" name="Google Shape;161;p17"/>
          <p:cNvPicPr preferRelativeResize="0"/>
          <p:nvPr/>
        </p:nvPicPr>
        <p:blipFill>
          <a:blip r:embed="rId3">
            <a:alphaModFix/>
          </a:blip>
          <a:stretch>
            <a:fillRect/>
          </a:stretch>
        </p:blipFill>
        <p:spPr>
          <a:xfrm>
            <a:off x="1054256" y="1028700"/>
            <a:ext cx="6380624" cy="3861844"/>
          </a:xfrm>
          <a:prstGeom prst="rect">
            <a:avLst/>
          </a:prstGeom>
          <a:noFill/>
          <a:ln>
            <a:noFill/>
          </a:ln>
          <a:effectLst>
            <a:outerShdw blurRad="714375" rotWithShape="0" algn="bl" dir="3660000" dist="76200">
              <a:srgbClr val="000000">
                <a:alpha val="20000"/>
              </a:srgbClr>
            </a:outerShdw>
          </a:effectLst>
        </p:spPr>
      </p:pic>
      <p:sp>
        <p:nvSpPr>
          <p:cNvPr id="162" name="Google Shape;162;p17"/>
          <p:cNvSpPr/>
          <p:nvPr/>
        </p:nvSpPr>
        <p:spPr>
          <a:xfrm>
            <a:off x="3782822" y="3246384"/>
            <a:ext cx="3404700" cy="4059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63" name="Google Shape;163;p17"/>
          <p:cNvSpPr txBox="1"/>
          <p:nvPr/>
        </p:nvSpPr>
        <p:spPr>
          <a:xfrm>
            <a:off x="78103" y="2111944"/>
            <a:ext cx="1296600" cy="641400"/>
          </a:xfrm>
          <a:prstGeom prst="rect">
            <a:avLst/>
          </a:prstGeom>
          <a:noFill/>
          <a:ln>
            <a:noFill/>
          </a:ln>
        </p:spPr>
        <p:txBody>
          <a:bodyPr anchorCtr="0" anchor="t" bIns="34275" lIns="34275" spcFirstLastPara="1" rIns="34275" wrap="square" tIns="34275">
            <a:noAutofit/>
          </a:bodyPr>
          <a:lstStyle/>
          <a:p>
            <a:pPr indent="0" lvl="0" marL="0" rtl="0" algn="r">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Adobe Reader’s toolbar </a:t>
            </a:r>
            <a:endParaRPr sz="900">
              <a:solidFill>
                <a:srgbClr val="FF0000"/>
              </a:solidFill>
              <a:latin typeface="Roboto"/>
              <a:ea typeface="Roboto"/>
              <a:cs typeface="Roboto"/>
              <a:sym typeface="Roboto"/>
            </a:endParaRPr>
          </a:p>
          <a:p>
            <a:pPr indent="0" lvl="0" marL="0" rtl="0" algn="r">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for embedded files</a:t>
            </a:r>
            <a:endParaRPr sz="900">
              <a:solidFill>
                <a:srgbClr val="FF0000"/>
              </a:solidFill>
              <a:latin typeface="Roboto"/>
              <a:ea typeface="Roboto"/>
              <a:cs typeface="Roboto"/>
              <a:sym typeface="Roboto"/>
            </a:endParaRPr>
          </a:p>
        </p:txBody>
      </p:sp>
      <p:sp>
        <p:nvSpPr>
          <p:cNvPr id="164" name="Google Shape;164;p17"/>
          <p:cNvSpPr/>
          <p:nvPr/>
        </p:nvSpPr>
        <p:spPr>
          <a:xfrm>
            <a:off x="1447528" y="1570313"/>
            <a:ext cx="1583100" cy="704400"/>
          </a:xfrm>
          <a:prstGeom prst="rect">
            <a:avLst/>
          </a:prstGeom>
          <a:noFill/>
          <a:ln cap="flat" cmpd="sng" w="3810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sz="900">
              <a:solidFill>
                <a:srgbClr val="FF0000"/>
              </a:solidFill>
              <a:latin typeface="Roboto"/>
              <a:ea typeface="Roboto"/>
              <a:cs typeface="Roboto"/>
              <a:sym typeface="Roboto"/>
            </a:endParaRPr>
          </a:p>
        </p:txBody>
      </p:sp>
      <p:sp>
        <p:nvSpPr>
          <p:cNvPr id="165" name="Google Shape;165;p17"/>
          <p:cNvSpPr txBox="1"/>
          <p:nvPr/>
        </p:nvSpPr>
        <p:spPr>
          <a:xfrm>
            <a:off x="7372931" y="3345834"/>
            <a:ext cx="1439700" cy="321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400"/>
              <a:buFont typeface="Arial"/>
              <a:buNone/>
            </a:pPr>
            <a:r>
              <a:rPr lang="en-US" sz="900">
                <a:solidFill>
                  <a:srgbClr val="FF0000"/>
                </a:solidFill>
                <a:latin typeface="Roboto"/>
                <a:ea typeface="Roboto"/>
                <a:cs typeface="Roboto"/>
                <a:sym typeface="Roboto"/>
              </a:rPr>
              <a:t>Original issue attachments embedded in the PDF file</a:t>
            </a:r>
            <a:endParaRPr sz="9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
  <a:themeElements>
    <a:clrScheme name="Custom 3">
      <a:dk1>
        <a:srgbClr val="000000"/>
      </a:dk1>
      <a:lt1>
        <a:srgbClr val="1C3B71"/>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