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6"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Roboto"/>
      <p:regular r:id="rId41"/>
      <p:bold r:id="rId42"/>
      <p:italic r:id="rId43"/>
      <p:boldItalic r:id="rId44"/>
    </p:embeddedFont>
    <p:embeddedFont>
      <p:font typeface="Helvetica Neue"/>
      <p:regular r:id="rId45"/>
      <p:bold r:id="rId46"/>
      <p:italic r:id="rId47"/>
      <p:boldItalic r:id="rId48"/>
    </p:embeddedFont>
    <p:embeddedFont>
      <p:font typeface="Helvetica Neue Light"/>
      <p:regular r:id="rId49"/>
      <p:bold r:id="rId50"/>
      <p:italic r:id="rId51"/>
      <p:boldItalic r:id="rId52"/>
    </p:embeddedFont>
    <p:embeddedFont>
      <p:font typeface="Roboto Mon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15">
          <p15:clr>
            <a:srgbClr val="A4A3A4"/>
          </p15:clr>
        </p15:guide>
        <p15:guide id="2" pos="2846">
          <p15:clr>
            <a:srgbClr val="A4A3A4"/>
          </p15:clr>
        </p15:guide>
        <p15:guide id="3" orient="horz" pos="2979">
          <p15:clr>
            <a:srgbClr val="A4A3A4"/>
          </p15:clr>
        </p15:guide>
        <p15:guide id="4" orient="horz" pos="1179">
          <p15:clr>
            <a:srgbClr val="A4A3A4"/>
          </p15:clr>
        </p15:guide>
        <p15:guide id="5" orient="horz" pos="261">
          <p15:clr>
            <a:srgbClr val="A4A3A4"/>
          </p15:clr>
        </p15:guide>
        <p15:guide id="6" orient="horz" pos="652">
          <p15:clr>
            <a:srgbClr val="A4A3A4"/>
          </p15:clr>
        </p15:guide>
        <p15:guide id="7" orient="horz" pos="549">
          <p15:clr>
            <a:srgbClr val="A4A3A4"/>
          </p15:clr>
        </p15:guide>
        <p15:guide id="8" orient="horz" pos="159">
          <p15:clr>
            <a:srgbClr val="A4A3A4"/>
          </p15:clr>
        </p15:guide>
        <p15:guide id="9" orient="horz" pos="406">
          <p15:clr>
            <a:srgbClr val="A4A3A4"/>
          </p15:clr>
        </p15:guide>
        <p15:guide id="10" pos="216">
          <p15:clr>
            <a:srgbClr val="A4A3A4"/>
          </p15:clr>
        </p15:guide>
        <p15:guide id="11" pos="55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6" name="Aron Gombas [Midori]"/>
  <p:cmAuthor clrIdx="1" id="1" initials="" lastIdx="6" name="Levente Szabo [Midor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715" orient="horz"/>
        <p:guide pos="2846"/>
        <p:guide pos="2979" orient="horz"/>
        <p:guide pos="1179" orient="horz"/>
        <p:guide pos="261" orient="horz"/>
        <p:guide pos="652" orient="horz"/>
        <p:guide pos="549" orient="horz"/>
        <p:guide pos="159" orient="horz"/>
        <p:guide pos="406" orient="horz"/>
        <p:guide pos="216"/>
        <p:guide pos="554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HelveticaNeue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Light-italic.fntdata"/><Relationship Id="rId50" Type="http://schemas.openxmlformats.org/officeDocument/2006/relationships/font" Target="fonts/HelveticaNeueLight-bold.fntdata"/><Relationship Id="rId53" Type="http://schemas.openxmlformats.org/officeDocument/2006/relationships/font" Target="fonts/RobotoMono-regular.fntdata"/><Relationship Id="rId52" Type="http://schemas.openxmlformats.org/officeDocument/2006/relationships/font" Target="fonts/HelveticaNeueLight-boldItalic.fntdata"/><Relationship Id="rId11" Type="http://schemas.openxmlformats.org/officeDocument/2006/relationships/slide" Target="slides/slide4.xml"/><Relationship Id="rId55" Type="http://schemas.openxmlformats.org/officeDocument/2006/relationships/font" Target="fonts/RobotoMono-italic.fntdata"/><Relationship Id="rId10" Type="http://schemas.openxmlformats.org/officeDocument/2006/relationships/slide" Target="slides/slide3.xml"/><Relationship Id="rId54" Type="http://schemas.openxmlformats.org/officeDocument/2006/relationships/font" Target="fonts/RobotoMono-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RobotoMono-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10-18T13:48:55.987">
    <p:pos x="6000" y="0"/>
    <p:text>Scalability is also concern.</p:text>
  </p:cm>
  <p:cm authorId="1" idx="1" dt="2018-10-18T13:48:55.987">
    <p:pos x="6000" y="0"/>
    <p:text>Slide added about scaling</p:text>
  </p:cm>
  <p:cm authorId="0" idx="2" dt="2018-10-18T13:25:41.458">
    <p:pos x="6000" y="100"/>
    <p:text>Scroll through the AMKT shots and make sure that there is no major feature that is forgotten. Events are important for enterprise (see: "audit').</p:text>
  </p:cm>
  <p:cm authorId="1" idx="2" dt="2018-10-18T13:25:41.458">
    <p:pos x="6000" y="100"/>
    <p:text>Events and notification emails slides added</p:text>
  </p:cm>
  <p:cm authorId="0" idx="3" dt="2018-10-18T12:58:23.737">
    <p:pos x="6000" y="200"/>
    <p:text>Data privacy (GDPR) is also a concern.</p:text>
  </p:cm>
  <p:cm authorId="1" idx="3" dt="2018-10-18T12:58:23.737">
    <p:pos x="6000" y="200"/>
    <p:text>Added the screenshot to an earlier section</p:text>
  </p:cm>
  <p:cm authorId="0" idx="4" dt="2018-10-18T15:09:44.201">
    <p:pos x="6000" y="300"/>
    <p:text>Make sure that no killer argument from the landing page is forgotten!</p:text>
  </p:cm>
  <p:cm authorId="1" idx="4" dt="2018-10-18T15:09:44.201">
    <p:pos x="6000" y="300"/>
    <p:text>Done</p:text>
  </p:cm>
  <p:cm authorId="0" idx="5" dt="2018-10-18T15:09:34.848">
    <p:pos x="6000" y="400"/>
    <p:text>Viewer cannot see the benefits easily. Make that easy to understand those in one of the starting slides. Testimonials, examples, etc. Short, brutal list.</p:text>
  </p:cm>
  <p:cm authorId="1" idx="5" dt="2018-10-18T15:09:34.848">
    <p:pos x="6000" y="400"/>
    <p:text>Benefits list added</p:text>
  </p:cm>
  <p:cm authorId="0" idx="6" dt="2018-10-18T12:57:54.044">
    <p:pos x="6000" y="500"/>
    <p:text>I guess it is all dummy.</p:text>
  </p:cm>
  <p:cm authorId="1" idx="6" dt="2018-10-18T12:57:54.044">
    <p:pos x="6000" y="500"/>
    <p:text>Added major theme intergrations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3b4a3f0ac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Welcome</a:t>
            </a:r>
            <a:endParaRPr/>
          </a:p>
          <a:p>
            <a:pPr indent="0" lvl="0" marL="0" rtl="0" algn="l">
              <a:spcBef>
                <a:spcPts val="0"/>
              </a:spcBef>
              <a:spcAft>
                <a:spcPts val="0"/>
              </a:spcAft>
              <a:buNone/>
            </a:pPr>
            <a:r>
              <a:rPr lang="en" sz="1200"/>
              <a:t>And t</a:t>
            </a:r>
            <a:r>
              <a:rPr lang="en" sz="1200"/>
              <a:t>hanks for joining in!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My name is Levente Szabo, Customer Success Manager here at Midori and I’ll be your host for today’s webinar about content lifecycle management in Confluence. </a:t>
            </a:r>
            <a:endParaRPr sz="1200"/>
          </a:p>
          <a:p>
            <a:pPr indent="0" lvl="0" marL="0" rtl="0" algn="l">
              <a:spcBef>
                <a:spcPts val="0"/>
              </a:spcBef>
              <a:spcAft>
                <a:spcPts val="0"/>
              </a:spcAft>
              <a:buNone/>
            </a:pPr>
            <a:r>
              <a:rPr lang="en" sz="1200"/>
              <a:t>Confluence is gaining foothold in the enterprise content management space pretty fast.</a:t>
            </a:r>
            <a:endParaRPr sz="1200"/>
          </a:p>
          <a:p>
            <a:pPr indent="0" lvl="0" marL="0" rtl="0" algn="l">
              <a:spcBef>
                <a:spcPts val="0"/>
              </a:spcBef>
              <a:spcAft>
                <a:spcPts val="0"/>
              </a:spcAft>
              <a:buNone/>
            </a:pPr>
            <a:r>
              <a:rPr lang="en" sz="1200"/>
              <a:t>Teams are relying on information captured, edited and stored in Confluence for their daily jobs, and they expect the system to be reliable and the information to be relevant all the time.</a:t>
            </a:r>
            <a:endParaRPr sz="1200"/>
          </a:p>
          <a:p>
            <a:pPr indent="0" lvl="0" marL="0" rtl="0" algn="l">
              <a:spcBef>
                <a:spcPts val="0"/>
              </a:spcBef>
              <a:spcAft>
                <a:spcPts val="0"/>
              </a:spcAft>
              <a:buNone/>
            </a:pPr>
            <a:r>
              <a:rPr lang="en" sz="1200"/>
              <a:t>Our experience is that they keep creating content and take the access to this content for granted, but don’t think about how Confluence will perform in a few weeks or months, if they keep up the current speed of creating content, adding attachments, adding users and so on.</a:t>
            </a:r>
            <a:endParaRPr sz="1200"/>
          </a:p>
          <a:p>
            <a:pPr indent="0" lvl="0" marL="0" rtl="0" algn="l">
              <a:spcBef>
                <a:spcPts val="0"/>
              </a:spcBef>
              <a:spcAft>
                <a:spcPts val="0"/>
              </a:spcAft>
              <a:buNone/>
            </a:pPr>
            <a:r>
              <a:rPr lang="en" sz="1200"/>
              <a:t>When talking with teams, we often ask: “you sure that everyone on the team is following if the content they created is still relevant? The answer is never a resounding yes.</a:t>
            </a:r>
            <a:endParaRPr sz="1200"/>
          </a:p>
          <a:p>
            <a:pPr indent="0" lvl="0" marL="0" rtl="0" algn="l">
              <a:spcBef>
                <a:spcPts val="0"/>
              </a:spcBef>
              <a:spcAft>
                <a:spcPts val="0"/>
              </a:spcAft>
              <a:buNone/>
            </a:pPr>
            <a:r>
              <a:rPr lang="en" sz="1200"/>
              <a:t>So what happens with outdated content then?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Teams tend to realize that they have a problem only when Confluence already has a lot of outdated content.</a:t>
            </a:r>
            <a:endParaRPr sz="1200"/>
          </a:p>
          <a:p>
            <a:pPr indent="0" lvl="0" marL="0" rtl="0" algn="l">
              <a:spcBef>
                <a:spcPts val="0"/>
              </a:spcBef>
              <a:spcAft>
                <a:spcPts val="0"/>
              </a:spcAft>
              <a:buNone/>
            </a:pPr>
            <a:r>
              <a:rPr lang="en" sz="1200"/>
              <a:t>They only think about doing something, when they notice something strange is going on with Confluence.</a:t>
            </a:r>
            <a:endParaRPr sz="1200"/>
          </a:p>
          <a:p>
            <a:pPr indent="0" lvl="0" marL="0" rtl="0" algn="l">
              <a:spcBef>
                <a:spcPts val="0"/>
              </a:spcBef>
              <a:spcAft>
                <a:spcPts val="0"/>
              </a:spcAft>
              <a:buNone/>
            </a:pPr>
            <a:r>
              <a:rPr lang="en" sz="1200"/>
              <a:t>When they stumble into too much stale information that looks like relevant, but then it turns out it hasn’t been updated in 2 years.</a:t>
            </a:r>
            <a:endParaRPr sz="1200"/>
          </a:p>
          <a:p>
            <a:pPr indent="0" lvl="0" marL="0" rtl="0" algn="l">
              <a:spcBef>
                <a:spcPts val="0"/>
              </a:spcBef>
              <a:spcAft>
                <a:spcPts val="0"/>
              </a:spcAft>
              <a:buNone/>
            </a:pPr>
            <a:r>
              <a:rPr lang="en" sz="1200"/>
              <a:t>A Confluence full of unmanaged, unowned content costs you time and money, as team members</a:t>
            </a:r>
            <a:r>
              <a:rPr lang="en" sz="1200"/>
              <a:t> take more time finding relevant content and the chances of using or making decisions on outdated information increases.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Every content management system needs Content Lifecycle Management, and for Confluence, it’s Better Content Archiving.</a:t>
            </a:r>
            <a:endParaRPr sz="1200"/>
          </a:p>
          <a:p>
            <a:pPr indent="0" lvl="0" marL="0" rtl="0" algn="l">
              <a:spcBef>
                <a:spcPts val="0"/>
              </a:spcBef>
              <a:spcAft>
                <a:spcPts val="0"/>
              </a:spcAft>
              <a:buNone/>
            </a:pPr>
            <a:r>
              <a:rPr lang="en" sz="1200"/>
              <a:t>In this webinar I’ll walk you through the main concepts of this Confluence app and how you can use its features to implement automated content quality and lifecycle checks for your company Confluence.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Before we start, a few usual housekeeping notes:</a:t>
            </a:r>
            <a:endParaRPr sz="1200"/>
          </a:p>
          <a:p>
            <a:pPr indent="-304800" lvl="0" marL="457200" rtl="0" algn="l">
              <a:spcBef>
                <a:spcPts val="0"/>
              </a:spcBef>
              <a:spcAft>
                <a:spcPts val="0"/>
              </a:spcAft>
              <a:buSzPts val="1200"/>
              <a:buChar char="-"/>
            </a:pPr>
            <a:r>
              <a:rPr lang="en" sz="1200"/>
              <a:t>This presentation is recorded and will be available soon after.</a:t>
            </a:r>
            <a:endParaRPr sz="1200"/>
          </a:p>
          <a:p>
            <a:pPr indent="-304800" lvl="0" marL="457200" rtl="0" algn="l">
              <a:spcBef>
                <a:spcPts val="0"/>
              </a:spcBef>
              <a:spcAft>
                <a:spcPts val="0"/>
              </a:spcAft>
              <a:buSzPts val="1200"/>
              <a:buChar char="-"/>
            </a:pPr>
            <a:r>
              <a:rPr lang="en" sz="1200"/>
              <a:t>During the presentation you can use the live chat feature to ask questions, or if you are watching the recording, please leave your question as a comment below!</a:t>
            </a:r>
            <a:endParaRPr sz="1200"/>
          </a:p>
          <a:p>
            <a:pPr indent="-304800" lvl="0" marL="457200" rtl="0" algn="l">
              <a:spcBef>
                <a:spcPts val="0"/>
              </a:spcBef>
              <a:spcAft>
                <a:spcPts val="0"/>
              </a:spcAft>
              <a:buSzPts val="1200"/>
              <a:buChar char="-"/>
            </a:pPr>
            <a:r>
              <a:rPr lang="en" sz="1200"/>
              <a:t>We will answer the questions at the end, or if won’t have time for all, please still submit them as comments anyway, and we answer them in a follow-up blog post on our blog. So if you haven’t already, free to subscribe to that as well on our website.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Before we dive in the middle of things, let’s get started with a little background of Midori, the company behind Better Content Archiving.</a:t>
            </a:r>
            <a:endParaRPr sz="1200"/>
          </a:p>
        </p:txBody>
      </p:sp>
      <p:sp>
        <p:nvSpPr>
          <p:cNvPr id="105" name="Google Shape;105;g43b4a3f0a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4de9b289f_0_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next is setting up a rule for page expiration tracking.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page is expired, it means that no one made any updates to it for a while.</a:t>
            </a:r>
            <a:endParaRPr sz="1200">
              <a:solidFill>
                <a:schemeClr val="dk1"/>
              </a:solidFill>
            </a:endParaRPr>
          </a:p>
          <a:p>
            <a:pPr indent="0" lvl="0" marL="0" rtl="0" algn="l">
              <a:spcBef>
                <a:spcPts val="0"/>
              </a:spcBef>
              <a:spcAft>
                <a:spcPts val="0"/>
              </a:spcAft>
              <a:buNone/>
            </a:pPr>
            <a:r>
              <a:rPr lang="en" sz="1200">
                <a:solidFill>
                  <a:schemeClr val="dk1"/>
                </a:solidFill>
              </a:rPr>
              <a:t>The "Update age" is calculated from the last modification date of the page or from the last modification date of its newest attachment, whichever is newer.</a:t>
            </a:r>
            <a:endParaRPr sz="1200">
              <a:solidFill>
                <a:schemeClr val="dk1"/>
              </a:solidFill>
            </a:endParaRPr>
          </a:p>
          <a:p>
            <a:pPr indent="0" lvl="0" marL="0" rtl="0" algn="l">
              <a:spcBef>
                <a:spcPts val="0"/>
              </a:spcBef>
              <a:spcAft>
                <a:spcPts val="0"/>
              </a:spcAft>
              <a:buNone/>
            </a:pPr>
            <a:r>
              <a:rPr lang="en" sz="1200">
                <a:solidFill>
                  <a:schemeClr val="dk1"/>
                </a:solidFill>
              </a:rPr>
              <a:t>So this means that if you add a new attachment to a page, that is an update, too.</a:t>
            </a:r>
            <a:endParaRPr sz="1200">
              <a:solidFill>
                <a:schemeClr val="dk1"/>
              </a:solidFill>
            </a:endParaRPr>
          </a:p>
          <a:p>
            <a:pPr indent="0" lvl="0" marL="0" rtl="0" algn="l">
              <a:spcBef>
                <a:spcPts val="0"/>
              </a:spcBef>
              <a:spcAft>
                <a:spcPts val="0"/>
              </a:spcAft>
              <a:buNone/>
            </a:pPr>
            <a:r>
              <a:rPr lang="en" sz="1200">
                <a:solidFill>
                  <a:schemeClr val="dk1"/>
                </a:solidFill>
              </a:rPr>
              <a:t>Also, if you update a child page, the app counts the parent page updated as well.</a:t>
            </a:r>
            <a:endParaRPr sz="1200">
              <a:solidFill>
                <a:schemeClr val="dk1"/>
              </a:solidFill>
            </a:endParaRPr>
          </a:p>
          <a:p>
            <a:pPr indent="0" lvl="0" marL="0" rtl="0" algn="l">
              <a:spcBef>
                <a:spcPts val="0"/>
              </a:spcBef>
              <a:spcAft>
                <a:spcPts val="0"/>
              </a:spcAft>
              <a:buNone/>
            </a:pPr>
            <a:r>
              <a:rPr lang="en" sz="1200">
                <a:solidFill>
                  <a:schemeClr val="dk1"/>
                </a:solidFill>
              </a:rPr>
              <a:t>That’s because if your content is organized in a logical tree structure, it makes sense.</a:t>
            </a:r>
            <a:endParaRPr sz="1200">
              <a:solidFill>
                <a:schemeClr val="dk1"/>
              </a:solidFill>
            </a:endParaRPr>
          </a:p>
          <a:p>
            <a:pPr indent="0" lvl="0" marL="0" rtl="0" algn="l">
              <a:spcBef>
                <a:spcPts val="0"/>
              </a:spcBef>
              <a:spcAft>
                <a:spcPts val="0"/>
              </a:spcAft>
              <a:buNone/>
            </a:pPr>
            <a:r>
              <a:rPr lang="en" sz="1200">
                <a:solidFill>
                  <a:schemeClr val="dk1"/>
                </a:solidFill>
              </a:rPr>
              <a:t>For example, if you have a page called “Financial Reports” and every report is a child page, updating a report should propagate up the parent page, indicating that it’s indeed being updated.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you uncheck it, updates won’t be tracked on the space that you apply this configuration to.</a:t>
            </a:r>
            <a:endParaRPr sz="1200">
              <a:solidFill>
                <a:schemeClr val="dk1"/>
              </a:solidFill>
            </a:endParaRPr>
          </a:p>
          <a:p>
            <a:pPr indent="0" lvl="0" marL="0" rtl="0" algn="l">
              <a:spcBef>
                <a:spcPts val="0"/>
              </a:spcBef>
              <a:spcAft>
                <a:spcPts val="0"/>
              </a:spcAft>
              <a:buNone/>
            </a:pPr>
            <a:r>
              <a:rPr lang="en" sz="1200">
                <a:solidFill>
                  <a:schemeClr val="dk1"/>
                </a:solidFill>
              </a:rPr>
              <a:t>If you use it, you can set the days after this page will be considered and reported expired.</a:t>
            </a:r>
            <a:endParaRPr sz="1200">
              <a:solidFill>
                <a:schemeClr val="dk1"/>
              </a:solidFill>
            </a:endParaRPr>
          </a:p>
          <a:p>
            <a:pPr indent="0" lvl="0" marL="0" rtl="0" algn="l">
              <a:spcBef>
                <a:spcPts val="0"/>
              </a:spcBef>
              <a:spcAft>
                <a:spcPts val="0"/>
              </a:spcAft>
              <a:buNone/>
            </a:pPr>
            <a:r>
              <a:rPr lang="en" sz="1200">
                <a:solidFill>
                  <a:schemeClr val="dk1"/>
                </a:solidFill>
              </a:rPr>
              <a:t>Alternatively, you can use labels to control expiration manually.</a:t>
            </a:r>
            <a:endParaRPr sz="1200">
              <a:solidFill>
                <a:schemeClr val="dk1"/>
              </a:solidFill>
            </a:endParaRPr>
          </a:p>
          <a:p>
            <a:pPr indent="0" lvl="0" marL="0" rtl="0" algn="l">
              <a:spcBef>
                <a:spcPts val="0"/>
              </a:spcBef>
              <a:spcAft>
                <a:spcPts val="0"/>
              </a:spcAft>
              <a:buNone/>
            </a:pPr>
            <a:r>
              <a:rPr lang="en" sz="1200">
                <a:solidFill>
                  <a:schemeClr val="dk1"/>
                </a:solidFill>
              </a:rPr>
              <a:t>For example, you can add a label with a specific date, to make sure that that page will expire exactly on that day.</a:t>
            </a:r>
            <a:endParaRPr sz="1200">
              <a:solidFill>
                <a:schemeClr val="dk1"/>
              </a:solidFill>
            </a:endParaRPr>
          </a:p>
          <a:p>
            <a:pPr indent="0" lvl="0" marL="0" rtl="0" algn="l">
              <a:spcBef>
                <a:spcPts val="0"/>
              </a:spcBef>
              <a:spcAft>
                <a:spcPts val="0"/>
              </a:spcAft>
              <a:buNone/>
            </a:pPr>
            <a:r>
              <a:rPr lang="en" sz="1200">
                <a:solidFill>
                  <a:schemeClr val="dk1"/>
                </a:solidFill>
              </a:rPr>
              <a:t>This should be used only if there is fitting use case which relies on precise expiration dates.</a:t>
            </a:r>
            <a:endParaRPr sz="1200">
              <a:solidFill>
                <a:schemeClr val="dk1"/>
              </a:solidFill>
            </a:endParaRPr>
          </a:p>
          <a:p>
            <a:pPr indent="0" lvl="0" marL="0" rtl="0" algn="l">
              <a:spcBef>
                <a:spcPts val="0"/>
              </a:spcBef>
              <a:spcAft>
                <a:spcPts val="0"/>
              </a:spcAft>
              <a:buNone/>
            </a:pPr>
            <a:r>
              <a:rPr lang="en" sz="1200">
                <a:solidFill>
                  <a:schemeClr val="dk1"/>
                </a:solidFill>
              </a:rPr>
              <a:t>You can find a full list of labels you can use for control expiration manually in the app documentation on our website.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Then, you decide who should be notified when the app finds expired pages.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0" lvl="0" marL="0" rtl="0" algn="l">
              <a:spcBef>
                <a:spcPts val="0"/>
              </a:spcBef>
              <a:spcAft>
                <a:spcPts val="0"/>
              </a:spcAft>
              <a:buNone/>
            </a:pPr>
            <a:r>
              <a:rPr lang="en" sz="1200">
                <a:solidFill>
                  <a:schemeClr val="dk1"/>
                </a:solidFill>
              </a:rPr>
              <a:t>The next is setting up a rule for page archiving.</a:t>
            </a:r>
            <a:endParaRPr sz="1200">
              <a:solidFill>
                <a:schemeClr val="dk1"/>
              </a:solidFill>
            </a:endParaRPr>
          </a:p>
          <a:p>
            <a:pPr indent="0" lvl="0" marL="0" rtl="0" algn="l">
              <a:spcBef>
                <a:spcPts val="0"/>
              </a:spcBef>
              <a:spcAft>
                <a:spcPts val="0"/>
              </a:spcAft>
              <a:buNone/>
            </a:pPr>
            <a:r>
              <a:rPr lang="en" sz="1200">
                <a:solidFill>
                  <a:schemeClr val="dk1"/>
                </a:solidFill>
              </a:rPr>
              <a:t>Obviously, if you leave this part unchecked, you can use this configuration just to notify people of not viewed and expired content, but no action will be taken, nothing will be archived.</a:t>
            </a:r>
            <a:endParaRPr sz="1200">
              <a:solidFill>
                <a:schemeClr val="dk1"/>
              </a:solidFill>
            </a:endParaRPr>
          </a:p>
          <a:p>
            <a:pPr indent="0" lvl="0" marL="0" rtl="0" algn="l">
              <a:spcBef>
                <a:spcPts val="0"/>
              </a:spcBef>
              <a:spcAft>
                <a:spcPts val="0"/>
              </a:spcAft>
              <a:buNone/>
            </a:pPr>
            <a:r>
              <a:rPr lang="en" sz="1200">
                <a:solidFill>
                  <a:schemeClr val="dk1"/>
                </a:solidFill>
              </a:rPr>
              <a:t>If you use it, you can define a rule for when to archive a page.</a:t>
            </a:r>
            <a:endParaRPr sz="1200">
              <a:solidFill>
                <a:schemeClr val="dk1"/>
              </a:solidFill>
            </a:endParaRPr>
          </a:p>
          <a:p>
            <a:pPr indent="0" lvl="0" marL="0" rtl="0" algn="l">
              <a:spcBef>
                <a:spcPts val="0"/>
              </a:spcBef>
              <a:spcAft>
                <a:spcPts val="0"/>
              </a:spcAft>
              <a:buNone/>
            </a:pPr>
            <a:r>
              <a:rPr lang="en" sz="1200">
                <a:solidFill>
                  <a:schemeClr val="dk1"/>
                </a:solidFill>
              </a:rPr>
              <a:t>You can use only the view age, and define the number of days of being not viewed and archive after that.</a:t>
            </a:r>
            <a:endParaRPr sz="1200">
              <a:solidFill>
                <a:schemeClr val="dk1"/>
              </a:solidFill>
            </a:endParaRPr>
          </a:p>
          <a:p>
            <a:pPr indent="0" lvl="0" marL="0" rtl="0" algn="l">
              <a:spcBef>
                <a:spcPts val="0"/>
              </a:spcBef>
              <a:spcAft>
                <a:spcPts val="0"/>
              </a:spcAft>
              <a:buNone/>
            </a:pPr>
            <a:r>
              <a:rPr lang="en" sz="1200">
                <a:solidFill>
                  <a:schemeClr val="dk1"/>
                </a:solidFill>
              </a:rPr>
              <a:t>Similarly, you can tie archiving to expiration and define the number of days for that.</a:t>
            </a:r>
            <a:endParaRPr sz="1200">
              <a:solidFill>
                <a:schemeClr val="dk1"/>
              </a:solidFill>
            </a:endParaRPr>
          </a:p>
          <a:p>
            <a:pPr indent="0" lvl="0" marL="0" rtl="0" algn="l">
              <a:spcBef>
                <a:spcPts val="0"/>
              </a:spcBef>
              <a:spcAft>
                <a:spcPts val="0"/>
              </a:spcAft>
              <a:buNone/>
            </a:pPr>
            <a:r>
              <a:rPr lang="en" sz="1200">
                <a:solidFill>
                  <a:schemeClr val="dk1"/>
                </a:solidFill>
              </a:rPr>
              <a:t>You can also combine these two, and set a combination with an OR or AND operator.</a:t>
            </a:r>
            <a:endParaRPr sz="1200">
              <a:solidFill>
                <a:schemeClr val="dk1"/>
              </a:solidFill>
            </a:endParaRPr>
          </a:p>
          <a:p>
            <a:pPr indent="0" lvl="0" marL="0" rtl="0" algn="l">
              <a:spcBef>
                <a:spcPts val="0"/>
              </a:spcBef>
              <a:spcAft>
                <a:spcPts val="0"/>
              </a:spcAft>
              <a:buNone/>
            </a:pPr>
            <a:r>
              <a:rPr lang="en" sz="1200">
                <a:solidFill>
                  <a:schemeClr val="dk1"/>
                </a:solidFill>
              </a:rPr>
              <a:t>In this example, pages that haven’t been viewed for 390 days AND also haven’t been updated for 400 days are to be archived.</a:t>
            </a:r>
            <a:endParaRPr sz="1200">
              <a:solidFill>
                <a:schemeClr val="dk1"/>
              </a:solidFill>
            </a:endParaRPr>
          </a:p>
          <a:p>
            <a:pPr indent="0" lvl="0" marL="0" rtl="0" algn="l">
              <a:spcBef>
                <a:spcPts val="0"/>
              </a:spcBef>
              <a:spcAft>
                <a:spcPts val="0"/>
              </a:spcAft>
              <a:buNone/>
            </a:pPr>
            <a:r>
              <a:rPr lang="en" sz="1200">
                <a:solidFill>
                  <a:schemeClr val="dk1"/>
                </a:solidFill>
              </a:rPr>
              <a:t>Here you also have the option to apply labels on a page to define exactly when should a page be archived or on the contrary, you can exclude a page or page tree from archiving.</a:t>
            </a:r>
            <a:endParaRPr sz="1200">
              <a:solidFill>
                <a:schemeClr val="dk1"/>
              </a:solidFill>
            </a:endParaRPr>
          </a:p>
          <a:p>
            <a:pPr indent="0" lvl="0" marL="0" rtl="0" algn="l">
              <a:spcBef>
                <a:spcPts val="0"/>
              </a:spcBef>
              <a:spcAft>
                <a:spcPts val="0"/>
              </a:spcAft>
              <a:buNone/>
            </a:pPr>
            <a:r>
              <a:rPr lang="en" sz="1200">
                <a:solidFill>
                  <a:schemeClr val="dk1"/>
                </a:solidFill>
              </a:rPr>
              <a:t>If you are interested, find the full list of labels in the documentation on our website.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Then finally, decide who should be notified when pages are being archived.</a:t>
            </a:r>
            <a:endParaRPr sz="1200">
              <a:solidFill>
                <a:schemeClr val="dk1"/>
              </a:solidFill>
            </a:endParaRPr>
          </a:p>
        </p:txBody>
      </p:sp>
      <p:sp>
        <p:nvSpPr>
          <p:cNvPr id="208" name="Google Shape;208;g44de9b289f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4ffed325f_0_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At the end of the configuration panel, you can set up a few further things.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You can define the archiving strategy.</a:t>
            </a:r>
            <a:endParaRPr sz="1200"/>
          </a:p>
          <a:p>
            <a:pPr indent="0" lvl="0" marL="0" rtl="0" algn="l">
              <a:spcBef>
                <a:spcPts val="0"/>
              </a:spcBef>
              <a:spcAft>
                <a:spcPts val="0"/>
              </a:spcAft>
              <a:buNone/>
            </a:pPr>
            <a:r>
              <a:rPr lang="en" sz="1200"/>
              <a:t>Strategies are ways of how the app approaches the content clear-up and preservation.</a:t>
            </a:r>
            <a:endParaRPr sz="1200"/>
          </a:p>
          <a:p>
            <a:pPr indent="0" lvl="0" marL="0" rtl="0" algn="l">
              <a:spcBef>
                <a:spcPts val="0"/>
              </a:spcBef>
              <a:spcAft>
                <a:spcPts val="0"/>
              </a:spcAft>
              <a:buNone/>
            </a:pPr>
            <a:r>
              <a:rPr lang="en" sz="1200"/>
              <a:t>There are 3 different strategies:</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The Trash strategy is the simplest, and as it’s name tells it, not focuses on keeping the content. Use this if you only want to free up space and absolutely sure you won’t need information later. If you use this strategy, all pages that are to be archived, will in reality be trashed using the native Delete feature of Confluence. Those pages are available and can be restored as long as the Trash is not emptied permanently.</a:t>
            </a:r>
            <a:endParaRPr sz="1200"/>
          </a:p>
          <a:p>
            <a:pPr indent="-304800" lvl="0" marL="457200" rtl="0" algn="l">
              <a:spcBef>
                <a:spcPts val="0"/>
              </a:spcBef>
              <a:spcAft>
                <a:spcPts val="0"/>
              </a:spcAft>
              <a:buSzPts val="1200"/>
              <a:buChar char="-"/>
            </a:pPr>
            <a:r>
              <a:rPr lang="en" sz="1200"/>
              <a:t>The Copy and Trash is a strategy that archives pages by copying those to an archive space and trashing them in the original space. This was the strategy the app </a:t>
            </a:r>
            <a:r>
              <a:rPr lang="en" sz="1200">
                <a:solidFill>
                  <a:schemeClr val="dk1"/>
                </a:solidFill>
              </a:rPr>
              <a:t>originally supported, and it can still be useful in certain use cases.</a:t>
            </a:r>
            <a:endParaRPr sz="1200"/>
          </a:p>
          <a:p>
            <a:pPr indent="-304800" lvl="0" marL="457200" rtl="0" algn="l">
              <a:spcBef>
                <a:spcPts val="0"/>
              </a:spcBef>
              <a:spcAft>
                <a:spcPts val="0"/>
              </a:spcAft>
              <a:buSzPts val="1200"/>
              <a:buChar char="-"/>
            </a:pPr>
            <a:r>
              <a:rPr lang="en" sz="1200"/>
              <a:t>The default and most recommended strategy though that fits a true lifecycle management purpose is the Move strategy. When there are pages to archive, this strategy creates an archive space. There will be only one archive space for a current space. Then the pages are moved to the archive space, preserving all their meta information (versions, comments, attachments, labels, etc.).</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rPr lang="en" sz="1200"/>
              <a:t>Then you can set the Actor or archiver user. As you noticed, archiving involves taking a few key actions like moving pages, copying pages, deleting pages and so on. All these operations require a valid Confluence user account with the sufficient permissions.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rPr lang="en" sz="1200"/>
              <a:t>As archiving is typically executed as a background job, when there is no "currently logged-in user, you need to pre-select one.</a:t>
            </a:r>
            <a:endParaRPr sz="1200"/>
          </a:p>
          <a:p>
            <a:pPr indent="0" lvl="0" marL="0" rtl="0" algn="l">
              <a:spcBef>
                <a:spcPts val="0"/>
              </a:spcBef>
              <a:spcAft>
                <a:spcPts val="0"/>
              </a:spcAft>
              <a:buNone/>
            </a:pPr>
            <a:r>
              <a:rPr lang="en" sz="1200"/>
              <a:t>All archiving operations, including moves, copies, trashes will be executed on his behalf.</a:t>
            </a:r>
            <a:endParaRPr sz="1200"/>
          </a:p>
          <a:p>
            <a:pPr indent="0" lvl="0" marL="0" rtl="0" algn="l">
              <a:spcBef>
                <a:spcPts val="0"/>
              </a:spcBef>
              <a:spcAft>
                <a:spcPts val="0"/>
              </a:spcAft>
              <a:buNone/>
            </a:pPr>
            <a:r>
              <a:rPr lang="en" sz="1200"/>
              <a:t>We recommend avoiding confusion by creating a separate user with a descriptive name, like Confluence Archiving or Wiki Archiver, so when others look at the notification emails or archiving events they know what happened.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Con</a:t>
            </a:r>
            <a:r>
              <a:rPr lang="en" sz="1200"/>
              <a:t>fluence spaces themselves also can have a space status called “archive”. As the next option, you can select if you want to set the status of your newly created archive space as archived or keep it current. The default is to set it to archive status and there is really no real reason to change it.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Finally you can turn on archiving reasons.</a:t>
            </a:r>
            <a:endParaRPr sz="1200"/>
          </a:p>
          <a:p>
            <a:pPr indent="0" lvl="0" marL="0" rtl="0" algn="l">
              <a:spcBef>
                <a:spcPts val="0"/>
              </a:spcBef>
              <a:spcAft>
                <a:spcPts val="0"/>
              </a:spcAft>
              <a:buNone/>
            </a:pPr>
            <a:r>
              <a:rPr lang="en" sz="1200"/>
              <a:t>It gives you an option to require users who added a label to archive a given page to also give a reason in the comments, why that page needs to be archived.</a:t>
            </a:r>
            <a:endParaRPr sz="1200"/>
          </a:p>
          <a:p>
            <a:pPr indent="0" lvl="0" marL="0" rtl="0" algn="l">
              <a:spcBef>
                <a:spcPts val="0"/>
              </a:spcBef>
              <a:spcAft>
                <a:spcPts val="0"/>
              </a:spcAft>
              <a:buNone/>
            </a:pPr>
            <a:r>
              <a:rPr lang="en" sz="1200"/>
              <a:t>Their comment needs to contain #archive otherwise the page will be skipped and not archived.</a:t>
            </a:r>
            <a:endParaRPr sz="1200"/>
          </a:p>
        </p:txBody>
      </p:sp>
      <p:sp>
        <p:nvSpPr>
          <p:cNvPr id="217" name="Google Shape;217;g44ffed325f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4de9b289f_0_3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Now moving on comes the interesting part. </a:t>
            </a:r>
            <a:r>
              <a:rPr lang="en" sz="1200">
                <a:solidFill>
                  <a:schemeClr val="dk1"/>
                </a:solidFill>
              </a:rPr>
              <a:t>Running the lifecycle job</a:t>
            </a:r>
            <a:endParaRPr sz="1200">
              <a:solidFill>
                <a:schemeClr val="dk1"/>
              </a:solidFill>
            </a:endParaRPr>
          </a:p>
        </p:txBody>
      </p:sp>
      <p:sp>
        <p:nvSpPr>
          <p:cNvPr id="226" name="Google Shape;226;g44de9b289f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3b4a3f0ac_0_6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The lifecycle job is a scheduled, or manually started process inside Confluence.</a:t>
            </a:r>
            <a:endParaRPr sz="1200">
              <a:solidFill>
                <a:schemeClr val="dk1"/>
              </a:solidFill>
            </a:endParaRPr>
          </a:p>
          <a:p>
            <a:pPr indent="0" lvl="0" marL="457200" rtl="0" algn="l">
              <a:spcBef>
                <a:spcPts val="0"/>
              </a:spcBef>
              <a:spcAft>
                <a:spcPts val="0"/>
              </a:spcAft>
              <a:buNone/>
            </a:pPr>
            <a:r>
              <a:rPr lang="en" sz="1200">
                <a:solidFill>
                  <a:schemeClr val="dk1"/>
                </a:solidFill>
              </a:rPr>
              <a:t>When the lifecycle job runs, it </a:t>
            </a:r>
            <a:r>
              <a:rPr lang="en" sz="1200">
                <a:solidFill>
                  <a:schemeClr val="dk1"/>
                </a:solidFill>
              </a:rPr>
              <a:t>actually makes the lifecycle rules come to life and execute the archiving configurations on your space or spaces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You can start the lifecycle job globally, so on all archiving-enabled (or in other words, not blacklisted) spaces at the same time.</a:t>
            </a:r>
            <a:endParaRPr sz="1200">
              <a:solidFill>
                <a:schemeClr val="dk1"/>
              </a:solidFill>
            </a:endParaRPr>
          </a:p>
          <a:p>
            <a:pPr indent="0" lvl="0" marL="457200" rtl="0" algn="l">
              <a:spcBef>
                <a:spcPts val="0"/>
              </a:spcBef>
              <a:spcAft>
                <a:spcPts val="0"/>
              </a:spcAft>
              <a:buNone/>
            </a:pPr>
            <a:r>
              <a:rPr lang="en" sz="1200">
                <a:solidFill>
                  <a:schemeClr val="dk1"/>
                </a:solidFill>
              </a:rPr>
              <a:t>Or if you want to start it only on just one specific space, open the Archiving menu option under Space Tools and select Start Archiving.</a:t>
            </a:r>
            <a:endParaRPr sz="1200">
              <a:solidFill>
                <a:schemeClr val="dk1"/>
              </a:solidFill>
            </a:endParaRPr>
          </a:p>
          <a:p>
            <a:pPr indent="0" lvl="0" marL="457200" rtl="0" algn="l">
              <a:spcBef>
                <a:spcPts val="0"/>
              </a:spcBef>
              <a:spcAft>
                <a:spcPts val="0"/>
              </a:spcAft>
              <a:buNone/>
            </a:pPr>
            <a:r>
              <a:rPr lang="en" sz="1200">
                <a:solidFill>
                  <a:schemeClr val="dk1"/>
                </a:solidFill>
              </a:rPr>
              <a:t>This executes the archiving configuration that is applied to that space.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238" name="Google Shape;238;g43b4a3f0ac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4de9b289f_0_4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The most typical, however, is when archiving is scheduled to happen automatically at a predefined frequency, preferably outside working hours.</a:t>
            </a:r>
            <a:endParaRPr sz="1200"/>
          </a:p>
          <a:p>
            <a:pPr indent="0" lvl="0" marL="0" rtl="0" algn="l">
              <a:spcBef>
                <a:spcPts val="0"/>
              </a:spcBef>
              <a:spcAft>
                <a:spcPts val="0"/>
              </a:spcAft>
              <a:buNone/>
            </a:pPr>
            <a:r>
              <a:rPr lang="en" sz="1200"/>
              <a:t>For example 2 am in the morning on every Monday, which is also the default schedule.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You can find the Confluence scheduled jobs in Confluence administration and the archiving related jobs will be there.</a:t>
            </a:r>
            <a:endParaRPr sz="1200"/>
          </a:p>
          <a:p>
            <a:pPr indent="0" lvl="0" marL="0" rtl="0" algn="l">
              <a:spcBef>
                <a:spcPts val="0"/>
              </a:spcBef>
              <a:spcAft>
                <a:spcPts val="0"/>
              </a:spcAft>
              <a:buNone/>
            </a:pPr>
            <a:r>
              <a:rPr lang="en" sz="1200"/>
              <a:t>You can flexibly change the schedule to run every night, once a month or whatever your team prefers.</a:t>
            </a:r>
            <a:endParaRPr sz="1200"/>
          </a:p>
          <a:p>
            <a:pPr indent="0" lvl="0" marL="0" rtl="0" algn="l">
              <a:spcBef>
                <a:spcPts val="0"/>
              </a:spcBef>
              <a:spcAft>
                <a:spcPts val="0"/>
              </a:spcAft>
              <a:buNone/>
            </a:pPr>
            <a:r>
              <a:rPr lang="en" sz="1200">
                <a:solidFill>
                  <a:srgbClr val="FF0000"/>
                </a:solidFill>
              </a:rPr>
              <a:t>&gt;&gt;NEXT&lt;&lt;</a:t>
            </a:r>
            <a:endParaRPr sz="1200">
              <a:solidFill>
                <a:srgbClr val="FF0000"/>
              </a:solidFill>
            </a:endParaRPr>
          </a:p>
          <a:p>
            <a:pPr indent="0" lvl="0" marL="0" rtl="0" algn="l">
              <a:spcBef>
                <a:spcPts val="0"/>
              </a:spcBef>
              <a:spcAft>
                <a:spcPts val="0"/>
              </a:spcAft>
              <a:buClr>
                <a:schemeClr val="dk1"/>
              </a:buClr>
              <a:buSzPts val="1100"/>
              <a:buFont typeface="Arial"/>
              <a:buNone/>
            </a:pPr>
            <a:r>
              <a:rPr lang="en" sz="1200"/>
              <a:t>Select the one that says Find and Archive expired content and hit edit to adjust the schedule.</a:t>
            </a:r>
            <a:endParaRPr sz="1200"/>
          </a:p>
        </p:txBody>
      </p:sp>
      <p:sp>
        <p:nvSpPr>
          <p:cNvPr id="245" name="Google Shape;245;g44de9b289f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4de9b289f_0_5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Better Content Archiving gives you several different ways to understand </a:t>
            </a:r>
            <a:r>
              <a:rPr lang="en" sz="1200">
                <a:solidFill>
                  <a:schemeClr val="dk1"/>
                </a:solidFill>
              </a:rPr>
              <a:t>the current state of your content quality, so you know what you have to work with.</a:t>
            </a:r>
            <a:endParaRPr sz="1200">
              <a:solidFill>
                <a:schemeClr val="dk1"/>
              </a:solidFill>
            </a:endParaRPr>
          </a:p>
          <a:p>
            <a:pPr indent="0" lvl="0" marL="457200" rtl="0" algn="l">
              <a:spcBef>
                <a:spcPts val="0"/>
              </a:spcBef>
              <a:spcAft>
                <a:spcPts val="0"/>
              </a:spcAft>
              <a:buNone/>
            </a:pPr>
            <a:r>
              <a:rPr lang="en" sz="1200">
                <a:solidFill>
                  <a:schemeClr val="dk1"/>
                </a:solidFill>
              </a:rPr>
              <a:t>Let’s see what these are.</a:t>
            </a:r>
            <a:endParaRPr sz="1200">
              <a:solidFill>
                <a:schemeClr val="dk1"/>
              </a:solidFill>
            </a:endParaRPr>
          </a:p>
        </p:txBody>
      </p:sp>
      <p:sp>
        <p:nvSpPr>
          <p:cNvPr id="253" name="Google Shape;253;g44de9b289f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3b4a3f0ac_0_14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Analyze Content Quality is another job, that’s responsible for </a:t>
            </a:r>
            <a:r>
              <a:rPr lang="en" sz="1200">
                <a:solidFill>
                  <a:schemeClr val="dk1"/>
                </a:solidFill>
              </a:rPr>
              <a:t>calculating the content quality statistics.</a:t>
            </a:r>
            <a:endParaRPr sz="1200">
              <a:solidFill>
                <a:srgbClr val="A64D79"/>
              </a:solidFill>
            </a:endParaRPr>
          </a:p>
          <a:p>
            <a:pPr indent="0" lvl="0" marL="457200" rtl="0" algn="l">
              <a:spcBef>
                <a:spcPts val="0"/>
              </a:spcBef>
              <a:spcAft>
                <a:spcPts val="0"/>
              </a:spcAft>
              <a:buNone/>
            </a:pPr>
            <a:r>
              <a:rPr lang="en" sz="1200">
                <a:solidFill>
                  <a:schemeClr val="dk1"/>
                </a:solidFill>
              </a:rPr>
              <a:t>It’s recalculated regularly automatically, and you can refresh it manually anytime as well.</a:t>
            </a:r>
            <a:endParaRPr sz="1200">
              <a:solidFill>
                <a:schemeClr val="dk1"/>
              </a:solidFill>
            </a:endParaRPr>
          </a:p>
          <a:p>
            <a:pPr indent="0" lvl="0" marL="457200" rtl="0" algn="l">
              <a:spcBef>
                <a:spcPts val="0"/>
              </a:spcBef>
              <a:spcAft>
                <a:spcPts val="0"/>
              </a:spcAft>
              <a:buNone/>
            </a:pPr>
            <a:r>
              <a:rPr lang="en" sz="1200">
                <a:solidFill>
                  <a:schemeClr val="dk1"/>
                </a:solidFill>
              </a:rPr>
              <a:t>This is the most comprehensive and telling overview you can get on all the spaces in your instance, except the blacklisted ones.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457200" rtl="0" algn="l">
              <a:spcBef>
                <a:spcPts val="0"/>
              </a:spcBef>
              <a:spcAft>
                <a:spcPts val="0"/>
              </a:spcAft>
              <a:buNone/>
            </a:pPr>
            <a:r>
              <a:rPr lang="en" sz="1200">
                <a:solidFill>
                  <a:schemeClr val="dk1"/>
                </a:solidFill>
              </a:rPr>
              <a:t>Confluence allows you to categorise your spaces in the Space details menu.</a:t>
            </a:r>
            <a:endParaRPr sz="1200">
              <a:solidFill>
                <a:schemeClr val="dk1"/>
              </a:solidFill>
            </a:endParaRPr>
          </a:p>
          <a:p>
            <a:pPr indent="0" lvl="0" marL="457200" rtl="0" algn="l">
              <a:spcBef>
                <a:spcPts val="0"/>
              </a:spcBef>
              <a:spcAft>
                <a:spcPts val="0"/>
              </a:spcAft>
              <a:buNone/>
            </a:pPr>
            <a:r>
              <a:rPr lang="en" sz="1200">
                <a:solidFill>
                  <a:schemeClr val="dk1"/>
                </a:solidFill>
              </a:rPr>
              <a:t>The app uses these categories to nicely group the spaces in the statistics table.</a:t>
            </a:r>
            <a:endParaRPr sz="1200">
              <a:solidFill>
                <a:schemeClr val="dk1"/>
              </a:solidFill>
            </a:endParaRPr>
          </a:p>
          <a:p>
            <a:pPr indent="0" lvl="0" marL="0" rtl="0" algn="l">
              <a:spcBef>
                <a:spcPts val="0"/>
              </a:spcBef>
              <a:spcAft>
                <a:spcPts val="0"/>
              </a:spcAft>
              <a:buNone/>
            </a:pPr>
            <a:r>
              <a:rPr lang="en" sz="1200">
                <a:solidFill>
                  <a:srgbClr val="FF0000"/>
                </a:solidFill>
              </a:rPr>
              <a:t>&gt;&gt;NEXT&lt;&lt;</a:t>
            </a:r>
            <a:endParaRPr sz="1200">
              <a:solidFill>
                <a:srgbClr val="FF0000"/>
              </a:solidFill>
            </a:endParaRPr>
          </a:p>
          <a:p>
            <a:pPr indent="0" lvl="0" marL="457200" rtl="0" algn="l">
              <a:spcBef>
                <a:spcPts val="0"/>
              </a:spcBef>
              <a:spcAft>
                <a:spcPts val="0"/>
              </a:spcAft>
              <a:buNone/>
            </a:pPr>
            <a:r>
              <a:rPr lang="en" sz="1200">
                <a:solidFill>
                  <a:schemeClr val="dk1"/>
                </a:solidFill>
              </a:rPr>
              <a:t>In every line is a space where you find their metrics.</a:t>
            </a:r>
            <a:endParaRPr sz="1200">
              <a:solidFill>
                <a:schemeClr val="dk1"/>
              </a:solidFill>
            </a:endParaRPr>
          </a:p>
          <a:p>
            <a:pPr indent="0" lvl="0" marL="457200" rtl="0" algn="l">
              <a:spcBef>
                <a:spcPts val="0"/>
              </a:spcBef>
              <a:spcAft>
                <a:spcPts val="0"/>
              </a:spcAft>
              <a:buNone/>
            </a:pPr>
            <a:r>
              <a:rPr lang="en" sz="1200">
                <a:solidFill>
                  <a:schemeClr val="dk1"/>
                </a:solidFill>
              </a:rPr>
              <a:t>Remember that every finding here is based on the archiving configuration currently applied to each space.</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It’s pretty straight-forward: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Up-to-date pages tells you how many pages are up-to-date and their ratio to all pages in the space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Then you have the expired pages and their ratio to all pages in the space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Then you have can see the number of viewed pages and their ratio to all pages in the space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Then you have the not viewed pages and their ratio to all pages in the space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Then finally you have the quality figure, which is the average of the up-to-date pages and viewed pages percentages.</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This gives you a good indication at a glance about  what’s going on in a single space, in a space group or globally in your Confluence instance.</a:t>
            </a:r>
            <a:endParaRPr sz="1200">
              <a:solidFill>
                <a:schemeClr val="dk1"/>
              </a:solidFill>
            </a:endParaRPr>
          </a:p>
        </p:txBody>
      </p:sp>
      <p:sp>
        <p:nvSpPr>
          <p:cNvPr id="265" name="Google Shape;265;g43b4a3f0ac_0_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44de9b289f_0_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22222"/>
                </a:solidFill>
                <a:highlight>
                  <a:srgbClr val="FFFFFF"/>
                </a:highlight>
              </a:rPr>
              <a:t>If you want to go deeper to the space level, you have a similar analytics option to monitor the status of each page in a space.</a:t>
            </a:r>
            <a:endParaRPr sz="12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200">
                <a:solidFill>
                  <a:srgbClr val="222222"/>
                </a:solidFill>
                <a:highlight>
                  <a:srgbClr val="FFFFFF"/>
                </a:highlight>
              </a:rPr>
              <a:t>This is a tree view to check their current status, last updated and last view dates.</a:t>
            </a:r>
            <a:endParaRPr sz="1200">
              <a:solidFill>
                <a:srgbClr val="FF0000"/>
              </a:solidFill>
            </a:endParaRPr>
          </a:p>
        </p:txBody>
      </p:sp>
      <p:sp>
        <p:nvSpPr>
          <p:cNvPr id="281" name="Google Shape;281;g44de9b289f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4de9b289f_0_6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If you are on an individual page, you have the page status indicator at the top of the currently viewed page.</a:t>
            </a:r>
            <a:endParaRPr sz="1200"/>
          </a:p>
          <a:p>
            <a:pPr indent="0" lvl="0" marL="0" rtl="0" algn="l">
              <a:spcBef>
                <a:spcPts val="0"/>
              </a:spcBef>
              <a:spcAft>
                <a:spcPts val="0"/>
              </a:spcAft>
              <a:buClr>
                <a:schemeClr val="dk1"/>
              </a:buClr>
              <a:buSzPts val="1100"/>
              <a:buFont typeface="Arial"/>
              <a:buNone/>
            </a:pPr>
            <a:r>
              <a:rPr lang="en" sz="1200"/>
              <a:t>It also displays the last updated date and last view date for the page.</a:t>
            </a:r>
            <a:endParaRPr sz="1200"/>
          </a:p>
          <a:p>
            <a:pPr indent="0" lvl="0" marL="0" rtl="0" algn="l">
              <a:spcBef>
                <a:spcPts val="0"/>
              </a:spcBef>
              <a:spcAft>
                <a:spcPts val="0"/>
              </a:spcAft>
              <a:buClr>
                <a:schemeClr val="dk1"/>
              </a:buClr>
              <a:buSzPts val="1100"/>
              <a:buFont typeface="Arial"/>
              <a:buNone/>
            </a:pPr>
            <a:r>
              <a:rPr lang="en" sz="1200"/>
              <a:t>It also indicates if the page is blacklisted or otherwise excluded from lifecycle checks, for example by a “noarchive” label.</a:t>
            </a:r>
            <a:endParaRPr sz="1200"/>
          </a:p>
          <a:p>
            <a:pPr indent="0" lvl="0" marL="0" rtl="0" algn="l">
              <a:spcBef>
                <a:spcPts val="0"/>
              </a:spcBef>
              <a:spcAft>
                <a:spcPts val="0"/>
              </a:spcAft>
              <a:buClr>
                <a:schemeClr val="dk1"/>
              </a:buClr>
              <a:buSzPts val="1100"/>
              <a:buFont typeface="Arial"/>
              <a:buNone/>
            </a:pPr>
            <a:r>
              <a:t/>
            </a:r>
            <a:endParaRPr sz="1200"/>
          </a:p>
        </p:txBody>
      </p:sp>
      <p:sp>
        <p:nvSpPr>
          <p:cNvPr id="288" name="Google Shape;288;g44de9b289f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44919be8bd_0_8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As you noticed, these content status and quality indicators and metrics also contain information about the user who viewed or edited a page for the last time.</a:t>
            </a:r>
            <a:endParaRPr sz="1200"/>
          </a:p>
          <a:p>
            <a:pPr indent="0" lvl="0" marL="0" rtl="0" algn="l">
              <a:spcBef>
                <a:spcPts val="0"/>
              </a:spcBef>
              <a:spcAft>
                <a:spcPts val="0"/>
              </a:spcAft>
              <a:buClr>
                <a:schemeClr val="dk1"/>
              </a:buClr>
              <a:buSzPts val="1100"/>
              <a:buFont typeface="Arial"/>
              <a:buNone/>
            </a:pPr>
            <a:r>
              <a:rPr lang="en" sz="1200"/>
              <a:t>Many of our customers told us that strict local regulations on personal identity, data security and now due to the GDPR, showing user names is a show stopper for them, meaning they couldn’t use the app legally.</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To address these needs, the visibility of usernames are configurable and can be hidden in the content quality reports and status indicators.</a:t>
            </a:r>
            <a:endParaRPr sz="1200"/>
          </a:p>
          <a:p>
            <a:pPr indent="0" lvl="0" marL="0" rtl="0" algn="l">
              <a:spcBef>
                <a:spcPts val="0"/>
              </a:spcBef>
              <a:spcAft>
                <a:spcPts val="0"/>
              </a:spcAft>
              <a:buClr>
                <a:schemeClr val="dk1"/>
              </a:buClr>
              <a:buSzPts val="1100"/>
              <a:buFont typeface="Arial"/>
              <a:buNone/>
            </a:pPr>
            <a:r>
              <a:rPr lang="en" sz="1200"/>
              <a:t>The steps of how to hide usernames can be found under the “Configuration” section of the Documentation on our website.</a:t>
            </a:r>
            <a:endParaRPr sz="1200"/>
          </a:p>
          <a:p>
            <a:pPr indent="0" lvl="0" marL="0" rtl="0" algn="l">
              <a:spcBef>
                <a:spcPts val="0"/>
              </a:spcBef>
              <a:spcAft>
                <a:spcPts val="0"/>
              </a:spcAft>
              <a:buClr>
                <a:schemeClr val="dk1"/>
              </a:buClr>
              <a:buSzPts val="1100"/>
              <a:buFont typeface="Arial"/>
              <a:buNone/>
            </a:pPr>
            <a:r>
              <a:t/>
            </a:r>
            <a:endParaRPr sz="1200"/>
          </a:p>
        </p:txBody>
      </p:sp>
      <p:sp>
        <p:nvSpPr>
          <p:cNvPr id="295" name="Google Shape;295;g44919be8bd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3b4a3f0ac_0_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Midori</a:t>
            </a:r>
            <a:endParaRPr sz="1200"/>
          </a:p>
          <a:p>
            <a:pPr indent="-304800" lvl="0" marL="457200" rtl="0" algn="l">
              <a:spcBef>
                <a:spcPts val="0"/>
              </a:spcBef>
              <a:spcAft>
                <a:spcPts val="0"/>
              </a:spcAft>
              <a:buSzPts val="1200"/>
              <a:buChar char="-"/>
            </a:pPr>
            <a:r>
              <a:rPr lang="en" sz="1200"/>
              <a:t>We are Midori, a long time member of the Atlassian Ecosystem. We’ve been around for more than 10 years, working with Atlassian products and also developing apps for them.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We are also a Top Vendor. It’s an official certificate, that Atlassian gives to app vendors who live up to their high standards of software and support quality. It also tells customers that our apps are always compatible with the latest Atlassian host applications and we issue maintenance updates whenever needed.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Among our customers we count many global companies </a:t>
            </a:r>
            <a:r>
              <a:rPr lang="en" sz="1200">
                <a:solidFill>
                  <a:schemeClr val="dk1"/>
                </a:solidFill>
              </a:rPr>
              <a:t>from industries like technology, healthcare, entertainment as well as government organizations</a:t>
            </a:r>
            <a:endParaRPr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Now what is Better Content Archiving and why should you choose it?</a:t>
            </a:r>
            <a:endParaRPr sz="1200"/>
          </a:p>
          <a:p>
            <a:pPr indent="-304800" lvl="0" marL="457200" rtl="0" algn="l">
              <a:spcBef>
                <a:spcPts val="0"/>
              </a:spcBef>
              <a:spcAft>
                <a:spcPts val="0"/>
              </a:spcAft>
              <a:buSzPts val="1200"/>
              <a:buChar char="-"/>
            </a:pPr>
            <a:r>
              <a:rPr lang="en" sz="1200"/>
              <a:t>First of all, it’s an actively developed, maintained and supported app for 10 years.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It’s loved by customers - it’s one of the top rated apps for Confluence. In the reviews they often mention how important the app is in an enterprise environment and how great the support is </a:t>
            </a:r>
            <a:r>
              <a:rPr lang="en" sz="1200">
                <a:solidFill>
                  <a:srgbClr val="FF0000"/>
                </a:solidFill>
              </a:rPr>
              <a:t>&gt;&gt;NEXT&lt;&lt;</a:t>
            </a:r>
            <a:endParaRPr sz="1200"/>
          </a:p>
          <a:p>
            <a:pPr indent="-304800" lvl="0" marL="457200" rtl="0" algn="l">
              <a:spcBef>
                <a:spcPts val="0"/>
              </a:spcBef>
              <a:spcAft>
                <a:spcPts val="0"/>
              </a:spcAft>
              <a:buSzPts val="1200"/>
              <a:buChar char="-"/>
            </a:pPr>
            <a:r>
              <a:rPr lang="en" sz="1200"/>
              <a:t>Better Content Archiving is the Content Lifecycle Management solution for Confluence. It automates the daunting and in large instances, impossible task to monitor pages and spaces and report content quality. It’s scalability is proven, as many large enterprises are already using it in their huge Confluence Server and Data Center instances.</a:t>
            </a:r>
            <a:endParaRPr sz="1200"/>
          </a:p>
        </p:txBody>
      </p:sp>
      <p:sp>
        <p:nvSpPr>
          <p:cNvPr id="113" name="Google Shape;113;g43b4a3f0ac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4de9b289f_0_7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Let’s see the n</a:t>
            </a:r>
            <a:r>
              <a:rPr lang="en" sz="1200">
                <a:solidFill>
                  <a:schemeClr val="dk1"/>
                </a:solidFill>
              </a:rPr>
              <a:t>otifications and how reporting content to stakeholders works.</a:t>
            </a:r>
            <a:endParaRPr sz="1200">
              <a:solidFill>
                <a:schemeClr val="dk1"/>
              </a:solidFill>
            </a:endParaRPr>
          </a:p>
        </p:txBody>
      </p:sp>
      <p:sp>
        <p:nvSpPr>
          <p:cNvPr id="302" name="Google Shape;302;g44de9b289f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43b4a3f0ac_0_186: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Besides archiving, n</a:t>
            </a:r>
            <a:r>
              <a:rPr lang="en" sz="1200">
                <a:solidFill>
                  <a:schemeClr val="dk1"/>
                </a:solidFill>
              </a:rPr>
              <a:t>otifying stakeholders of content status is an equally important leg of content lifecycle management.</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t>As we looked at it earlier, you can set up who should be notified of what actions in email.</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In this example, the currently not viewed pages are reported.</a:t>
            </a:r>
            <a:endParaRPr sz="1200"/>
          </a:p>
          <a:p>
            <a:pPr indent="0" lvl="0" marL="0" rtl="0" algn="l">
              <a:spcBef>
                <a:spcPts val="0"/>
              </a:spcBef>
              <a:spcAft>
                <a:spcPts val="0"/>
              </a:spcAft>
              <a:buClr>
                <a:schemeClr val="dk1"/>
              </a:buClr>
              <a:buSzPts val="1100"/>
              <a:buFont typeface="Arial"/>
              <a:buNone/>
            </a:pPr>
            <a:r>
              <a:rPr lang="en" sz="1200"/>
              <a:t>The email also states why someone is </a:t>
            </a:r>
            <a:r>
              <a:rPr lang="en" sz="1200"/>
              <a:t>receiving</a:t>
            </a:r>
            <a:r>
              <a:rPr lang="en" sz="1200"/>
              <a:t> this email, so for example because they are the last modifiers, creators of pages or supervisors for a space.</a:t>
            </a:r>
            <a:endParaRPr sz="1200"/>
          </a:p>
          <a:p>
            <a:pPr indent="0" lvl="0" marL="0" rtl="0" algn="l">
              <a:spcBef>
                <a:spcPts val="0"/>
              </a:spcBef>
              <a:spcAft>
                <a:spcPts val="0"/>
              </a:spcAft>
              <a:buClr>
                <a:schemeClr val="dk1"/>
              </a:buClr>
              <a:buSzPts val="1100"/>
              <a:buFont typeface="Arial"/>
              <a:buNone/>
            </a:pPr>
            <a:r>
              <a:rPr lang="en" sz="1200"/>
              <a:t>The email body is clearly structured, grouping the affected pages by spaces.</a:t>
            </a:r>
            <a:endParaRPr sz="1200"/>
          </a:p>
          <a:p>
            <a:pPr indent="0" lvl="0" marL="0" rtl="0" algn="l">
              <a:spcBef>
                <a:spcPts val="0"/>
              </a:spcBef>
              <a:spcAft>
                <a:spcPts val="0"/>
              </a:spcAft>
              <a:buClr>
                <a:schemeClr val="dk1"/>
              </a:buClr>
              <a:buSzPts val="1100"/>
              <a:buFont typeface="Arial"/>
              <a:buNone/>
            </a:pPr>
            <a:r>
              <a:rPr lang="en" sz="1200"/>
              <a:t>It’s important that if you click on a page’s link in this email, that visit will not update the page view status, so you can take a look without making unintended updates.</a:t>
            </a:r>
            <a:endParaRPr sz="1200"/>
          </a:p>
          <a:p>
            <a:pPr indent="0" lvl="0" marL="0" rtl="0" algn="l">
              <a:spcBef>
                <a:spcPts val="0"/>
              </a:spcBef>
              <a:spcAft>
                <a:spcPts val="0"/>
              </a:spcAft>
              <a:buClr>
                <a:schemeClr val="dk1"/>
              </a:buClr>
              <a:buSzPts val="1100"/>
              <a:buFont typeface="Arial"/>
              <a:buNone/>
            </a:pPr>
            <a:r>
              <a:t/>
            </a:r>
            <a:endParaRPr sz="1200"/>
          </a:p>
        </p:txBody>
      </p:sp>
      <p:sp>
        <p:nvSpPr>
          <p:cNvPr id="314" name="Google Shape;314;g43b4a3f0ac_0_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44de9b289f_0_8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Similarly, this example email reports expired pages, also showing how long has each page not been updated.</a:t>
            </a:r>
            <a:endParaRPr sz="1200"/>
          </a:p>
          <a:p>
            <a:pPr indent="0" lvl="0" marL="0" rtl="0" algn="l">
              <a:spcBef>
                <a:spcPts val="0"/>
              </a:spcBef>
              <a:spcAft>
                <a:spcPts val="0"/>
              </a:spcAft>
              <a:buClr>
                <a:schemeClr val="dk1"/>
              </a:buClr>
              <a:buSzPts val="1100"/>
              <a:buFont typeface="Arial"/>
              <a:buNone/>
            </a:pPr>
            <a:r>
              <a:t/>
            </a:r>
            <a:endParaRPr sz="1200"/>
          </a:p>
        </p:txBody>
      </p:sp>
      <p:sp>
        <p:nvSpPr>
          <p:cNvPr id="321" name="Google Shape;321;g44de9b289f_0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44de9b289f_0_8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When reporting archived pages the email structure is the same.</a:t>
            </a:r>
            <a:endParaRPr sz="1200"/>
          </a:p>
          <a:p>
            <a:pPr indent="0" lvl="0" marL="0" rtl="0" algn="l">
              <a:spcBef>
                <a:spcPts val="0"/>
              </a:spcBef>
              <a:spcAft>
                <a:spcPts val="0"/>
              </a:spcAft>
              <a:buClr>
                <a:schemeClr val="dk1"/>
              </a:buClr>
              <a:buSzPts val="1100"/>
              <a:buFont typeface="Arial"/>
              <a:buNone/>
            </a:pPr>
            <a:r>
              <a:rPr lang="en" sz="1200"/>
              <a:t>The only additional information could be the “archiving reason” if it was required for a page.</a:t>
            </a:r>
            <a:endParaRPr sz="1200"/>
          </a:p>
          <a:p>
            <a:pPr indent="0" lvl="0" marL="0" rtl="0" algn="l">
              <a:spcBef>
                <a:spcPts val="0"/>
              </a:spcBef>
              <a:spcAft>
                <a:spcPts val="0"/>
              </a:spcAft>
              <a:buClr>
                <a:schemeClr val="dk1"/>
              </a:buClr>
              <a:buSzPts val="1100"/>
              <a:buFont typeface="Arial"/>
              <a:buNone/>
            </a:pPr>
            <a:r>
              <a:rPr lang="en" sz="1200"/>
              <a:t>That way you are instantly informed why a particular page needed to be archived.</a:t>
            </a:r>
            <a:endParaRPr sz="1200"/>
          </a:p>
        </p:txBody>
      </p:sp>
      <p:sp>
        <p:nvSpPr>
          <p:cNvPr id="328" name="Google Shape;328;g44de9b289f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4538bac9e0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The notification emails come with </a:t>
            </a:r>
            <a:r>
              <a:rPr lang="en" sz="1200"/>
              <a:t>a default content for every occasion.</a:t>
            </a:r>
            <a:endParaRPr sz="1200"/>
          </a:p>
          <a:p>
            <a:pPr indent="0" lvl="0" marL="0" rtl="0" algn="l">
              <a:spcBef>
                <a:spcPts val="0"/>
              </a:spcBef>
              <a:spcAft>
                <a:spcPts val="0"/>
              </a:spcAft>
              <a:buNone/>
            </a:pPr>
            <a:r>
              <a:rPr lang="en" sz="1200"/>
              <a:t>These contain the basic, most important information about lifecycle actions, but they can also be fully rewritten and customized.</a:t>
            </a:r>
            <a:endParaRPr sz="1200"/>
          </a:p>
          <a:p>
            <a:pPr indent="0" lvl="0" marL="0" rtl="0" algn="l">
              <a:spcBef>
                <a:spcPts val="0"/>
              </a:spcBef>
              <a:spcAft>
                <a:spcPts val="0"/>
              </a:spcAft>
              <a:buNone/>
            </a:pPr>
            <a:r>
              <a:rPr lang="en" sz="1200"/>
              <a:t>If your internal process requires additional data or you team has other preferences, you can add those to the emails.</a:t>
            </a:r>
            <a:endParaRPr sz="1200"/>
          </a:p>
          <a:p>
            <a:pPr indent="0" lvl="0" marL="0" rtl="0" algn="l">
              <a:spcBef>
                <a:spcPts val="0"/>
              </a:spcBef>
              <a:spcAft>
                <a:spcPts val="0"/>
              </a:spcAft>
              <a:buNone/>
            </a:pPr>
            <a:r>
              <a:rPr lang="en" sz="1200"/>
              <a:t>You can add more detailed explanation about what this email is about, add further instructions if needed and of course, you can translate it to your own native language.</a:t>
            </a:r>
            <a:endParaRPr sz="1200"/>
          </a:p>
        </p:txBody>
      </p:sp>
      <p:sp>
        <p:nvSpPr>
          <p:cNvPr id="335" name="Google Shape;335;g4538bac9e0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44de9b289f_0_9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Now let’s take a look at h</a:t>
            </a:r>
            <a:r>
              <a:rPr lang="en" sz="1200">
                <a:solidFill>
                  <a:schemeClr val="dk1"/>
                </a:solidFill>
              </a:rPr>
              <a:t>ow does archiving happen, and how you can browse the archived content</a:t>
            </a:r>
            <a:endParaRPr sz="1200">
              <a:solidFill>
                <a:schemeClr val="dk1"/>
              </a:solidFill>
            </a:endParaRPr>
          </a:p>
        </p:txBody>
      </p:sp>
      <p:sp>
        <p:nvSpPr>
          <p:cNvPr id="342" name="Google Shape;342;g44de9b289f_0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3b4a3f0ac_0_22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Here I would like to give you a simplified overview of how archiving happens with the Move strategy and how can you access your archived content.</a:t>
            </a:r>
            <a:endParaRPr sz="1200"/>
          </a:p>
          <a:p>
            <a:pPr indent="0" lvl="0" marL="0" rtl="0" algn="l">
              <a:spcBef>
                <a:spcPts val="0"/>
              </a:spcBef>
              <a:spcAft>
                <a:spcPts val="0"/>
              </a:spcAft>
              <a:buNone/>
            </a:pPr>
            <a:r>
              <a:rPr lang="en" sz="1200"/>
              <a:t>In this example we have a fresh Confluence space called Customer Service.</a:t>
            </a:r>
            <a:endParaRPr sz="1200"/>
          </a:p>
          <a:p>
            <a:pPr indent="0" lvl="0" marL="0" rtl="0" algn="l">
              <a:spcBef>
                <a:spcPts val="0"/>
              </a:spcBef>
              <a:spcAft>
                <a:spcPts val="0"/>
              </a:spcAft>
              <a:buNone/>
            </a:pPr>
            <a:r>
              <a:rPr lang="en" sz="1200">
                <a:solidFill>
                  <a:srgbClr val="FF0000"/>
                </a:solidFill>
              </a:rPr>
              <a:t>&gt;&gt;NEXT&lt;&lt;</a:t>
            </a:r>
            <a:endParaRPr sz="1200"/>
          </a:p>
          <a:p>
            <a:pPr indent="0" lvl="0" marL="0" rtl="0" algn="l">
              <a:spcBef>
                <a:spcPts val="0"/>
              </a:spcBef>
              <a:spcAft>
                <a:spcPts val="0"/>
              </a:spcAft>
              <a:buNone/>
            </a:pPr>
            <a:r>
              <a:rPr lang="en" sz="1200"/>
              <a:t>Under Reports, we have a section for Helpdesk reports, collected there through the years.</a:t>
            </a:r>
            <a:endParaRPr sz="1200"/>
          </a:p>
          <a:p>
            <a:pPr indent="0" lvl="0" marL="0" rtl="0" algn="l">
              <a:spcBef>
                <a:spcPts val="0"/>
              </a:spcBef>
              <a:spcAft>
                <a:spcPts val="0"/>
              </a:spcAft>
              <a:buNone/>
            </a:pPr>
            <a:r>
              <a:rPr lang="en" sz="1200"/>
              <a:t>We created a content lifecycle rule to archive reports in this space that haven’t been updated in the past 3 years.</a:t>
            </a:r>
            <a:endParaRPr sz="1200"/>
          </a:p>
          <a:p>
            <a:pPr indent="0" lvl="0" marL="0" rtl="0" algn="l">
              <a:spcBef>
                <a:spcPts val="0"/>
              </a:spcBef>
              <a:spcAft>
                <a:spcPts val="0"/>
              </a:spcAft>
              <a:buNone/>
            </a:pPr>
            <a:r>
              <a:rPr lang="en" sz="1200"/>
              <a:t>When the lifecycle job runs, the app removes the pages </a:t>
            </a:r>
            <a:r>
              <a:rPr lang="en" sz="1200">
                <a:solidFill>
                  <a:srgbClr val="FF0000"/>
                </a:solidFill>
              </a:rPr>
              <a:t>&gt;&gt;NEXT&lt;&lt; </a:t>
            </a:r>
            <a:r>
              <a:rPr lang="en" sz="1200"/>
              <a:t>that are ready to be archived according to the archiving configuration.</a:t>
            </a:r>
            <a:endParaRPr sz="1200"/>
          </a:p>
          <a:p>
            <a:pPr indent="0" lvl="0" marL="0" rtl="0" algn="l">
              <a:spcBef>
                <a:spcPts val="0"/>
              </a:spcBef>
              <a:spcAft>
                <a:spcPts val="0"/>
              </a:spcAft>
              <a:buNone/>
            </a:pPr>
            <a:r>
              <a:rPr lang="en" sz="1200"/>
              <a:t>It also checks if there is already an archive space for this current space.</a:t>
            </a:r>
            <a:endParaRPr sz="1200"/>
          </a:p>
          <a:p>
            <a:pPr indent="0" lvl="0" marL="0" rtl="0" algn="l">
              <a:spcBef>
                <a:spcPts val="0"/>
              </a:spcBef>
              <a:spcAft>
                <a:spcPts val="0"/>
              </a:spcAft>
              <a:buNone/>
            </a:pPr>
            <a:r>
              <a:rPr lang="en" sz="1200"/>
              <a:t>If there isn’t one, it creates one using the space’s name and adding the (Archive) postfix to it.</a:t>
            </a:r>
            <a:endParaRPr sz="1200"/>
          </a:p>
          <a:p>
            <a:pPr indent="0" lvl="0" marL="0" rtl="0" algn="l">
              <a:spcBef>
                <a:spcPts val="0"/>
              </a:spcBef>
              <a:spcAft>
                <a:spcPts val="0"/>
              </a:spcAft>
              <a:buNone/>
            </a:pPr>
            <a:r>
              <a:rPr lang="en" sz="1200"/>
              <a:t>If there is already an archive space, it alway uses that for archiving. </a:t>
            </a:r>
            <a:r>
              <a:rPr lang="en" sz="1200">
                <a:solidFill>
                  <a:srgbClr val="FF0000"/>
                </a:solidFill>
              </a:rPr>
              <a:t>&gt;&gt;NEXT&lt;&lt;</a:t>
            </a:r>
            <a:endParaRPr sz="1200"/>
          </a:p>
          <a:p>
            <a:pPr indent="0" lvl="0" marL="0" rtl="0" algn="l">
              <a:spcBef>
                <a:spcPts val="0"/>
              </a:spcBef>
              <a:spcAft>
                <a:spcPts val="0"/>
              </a:spcAft>
              <a:buNone/>
            </a:pPr>
            <a:r>
              <a:rPr lang="en" sz="1200"/>
              <a:t>And moves the now archived content to exactly the spot in the hierarchy as it was in the current space. </a:t>
            </a:r>
            <a:r>
              <a:rPr lang="en" sz="1200">
                <a:solidFill>
                  <a:srgbClr val="FF0000"/>
                </a:solidFill>
              </a:rPr>
              <a:t>&gt;&gt;NEXT&lt;&lt;</a:t>
            </a:r>
            <a:endParaRPr sz="1200">
              <a:solidFill>
                <a:srgbClr val="FF0000"/>
              </a:solidFill>
            </a:endParaRPr>
          </a:p>
          <a:p>
            <a:pPr indent="0" lvl="0" marL="0" rtl="0" algn="l">
              <a:spcBef>
                <a:spcPts val="0"/>
              </a:spcBef>
              <a:spcAft>
                <a:spcPts val="0"/>
              </a:spcAft>
              <a:buNone/>
            </a:pPr>
            <a:r>
              <a:rPr lang="en" sz="1200"/>
              <a:t>The app preserves the space hierarchy by recreating the </a:t>
            </a:r>
            <a:r>
              <a:rPr lang="en" sz="1200">
                <a:solidFill>
                  <a:schemeClr val="dk1"/>
                </a:solidFill>
              </a:rPr>
              <a:t>original </a:t>
            </a:r>
            <a:r>
              <a:rPr lang="en" sz="1200"/>
              <a:t>space structure in the archive space.</a:t>
            </a:r>
            <a:endParaRPr sz="1200"/>
          </a:p>
          <a:p>
            <a:pPr indent="0" lvl="0" marL="0" rtl="0" algn="l">
              <a:spcBef>
                <a:spcPts val="0"/>
              </a:spcBef>
              <a:spcAft>
                <a:spcPts val="0"/>
              </a:spcAft>
              <a:buNone/>
            </a:pPr>
            <a:r>
              <a:rPr lang="en" sz="1200"/>
              <a:t>It does it by also copying parent pages as well just for placeholders.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Archive spaces are just like regular spaces in Confluence, only their visibility is more restricted.</a:t>
            </a:r>
            <a:endParaRPr sz="1200"/>
          </a:p>
          <a:p>
            <a:pPr indent="0" lvl="0" marL="0" rtl="0" algn="l">
              <a:spcBef>
                <a:spcPts val="0"/>
              </a:spcBef>
              <a:spcAft>
                <a:spcPts val="0"/>
              </a:spcAft>
              <a:buNone/>
            </a:pPr>
            <a:r>
              <a:rPr lang="en" sz="1200"/>
              <a:t>They can be found under the Archive spaces section in Confluence.</a:t>
            </a:r>
            <a:endParaRPr sz="1200"/>
          </a:p>
          <a:p>
            <a:pPr indent="0" lvl="0" marL="0" rtl="0" algn="l">
              <a:spcBef>
                <a:spcPts val="0"/>
              </a:spcBef>
              <a:spcAft>
                <a:spcPts val="0"/>
              </a:spcAft>
              <a:buNone/>
            </a:pPr>
            <a:r>
              <a:rPr lang="en" sz="1200"/>
              <a:t>Archive pages don’t show up on the full search results page in Confluence, unless you explicitly search for archive pages.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For security reasons, when you create an archive space with Better Content Archiving, only read-type permissions are copied over, meaning that non-admin users can’t edit archive pages.</a:t>
            </a:r>
            <a:endParaRPr sz="1200"/>
          </a:p>
          <a:p>
            <a:pPr indent="0" lvl="0" marL="0" rtl="0" algn="l">
              <a:spcBef>
                <a:spcPts val="0"/>
              </a:spcBef>
              <a:spcAft>
                <a:spcPts val="0"/>
              </a:spcAft>
              <a:buNone/>
            </a:pPr>
            <a:r>
              <a:rPr lang="en" sz="1200"/>
              <a:t>The point is to discourage making updates in the archive space.</a:t>
            </a:r>
            <a:endParaRPr sz="1200"/>
          </a:p>
          <a:p>
            <a:pPr indent="0" lvl="0" marL="0" rtl="0" algn="l">
              <a:spcBef>
                <a:spcPts val="0"/>
              </a:spcBef>
              <a:spcAft>
                <a:spcPts val="0"/>
              </a:spcAft>
              <a:buNone/>
            </a:pPr>
            <a:r>
              <a:rPr lang="en" sz="1200"/>
              <a:t>Space administrators can re-add write-type permissions in the usual way, if that's needed for some reason.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So in summary: archived content is still </a:t>
            </a:r>
            <a:r>
              <a:rPr lang="en" sz="1200"/>
              <a:t>accessible to any user if they need to look up something, but those are not in the way when working in fresh spaces.</a:t>
            </a:r>
            <a:r>
              <a:rPr lang="en" sz="1200"/>
              <a:t> </a:t>
            </a:r>
            <a:endParaRPr sz="1200"/>
          </a:p>
        </p:txBody>
      </p:sp>
      <p:sp>
        <p:nvSpPr>
          <p:cNvPr id="354" name="Google Shape;354;g43b4a3f0ac_0_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44919be8bd_0_7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As Better Content Archiving runs in your Confluence, many lifecycle events happen.</a:t>
            </a:r>
            <a:endParaRPr sz="1200"/>
          </a:p>
          <a:p>
            <a:pPr indent="0" lvl="0" marL="0" rtl="0" algn="l">
              <a:spcBef>
                <a:spcPts val="0"/>
              </a:spcBef>
              <a:spcAft>
                <a:spcPts val="0"/>
              </a:spcAft>
              <a:buNone/>
            </a:pPr>
            <a:r>
              <a:rPr lang="en" sz="1200"/>
              <a:t>These events are listed under the Archiving Events menu.</a:t>
            </a:r>
            <a:endParaRPr sz="1200"/>
          </a:p>
          <a:p>
            <a:pPr indent="0" lvl="0" marL="0" rtl="0" algn="l">
              <a:spcBef>
                <a:spcPts val="0"/>
              </a:spcBef>
              <a:spcAft>
                <a:spcPts val="0"/>
              </a:spcAft>
              <a:buNone/>
            </a:pPr>
            <a:r>
              <a:rPr lang="en" sz="1200"/>
              <a:t>You can precisely follow and supervise what action was taken by the app and when as each action is timestamped.</a:t>
            </a:r>
            <a:endParaRPr sz="1200"/>
          </a:p>
          <a:p>
            <a:pPr indent="0" lvl="0" marL="0" rtl="0" algn="l">
              <a:spcBef>
                <a:spcPts val="0"/>
              </a:spcBef>
              <a:spcAft>
                <a:spcPts val="0"/>
              </a:spcAft>
              <a:buNone/>
            </a:pPr>
            <a:r>
              <a:rPr lang="en" sz="1200"/>
              <a:t>So if you need information retroactively for audit or other reasons, you have all the data you need.</a:t>
            </a:r>
            <a:endParaRPr sz="1200"/>
          </a:p>
        </p:txBody>
      </p:sp>
      <p:sp>
        <p:nvSpPr>
          <p:cNvPr id="365" name="Google Shape;365;g44919be8bd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44de9b289f_0_10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Lastly, a few thoughts on r</a:t>
            </a:r>
            <a:r>
              <a:rPr lang="en" sz="1200">
                <a:solidFill>
                  <a:schemeClr val="dk1"/>
                </a:solidFill>
              </a:rPr>
              <a:t>estoring content from the archives</a:t>
            </a:r>
            <a:endParaRPr sz="1200">
              <a:solidFill>
                <a:schemeClr val="dk1"/>
              </a:solidFill>
            </a:endParaRPr>
          </a:p>
        </p:txBody>
      </p:sp>
      <p:sp>
        <p:nvSpPr>
          <p:cNvPr id="372" name="Google Shape;372;g44de9b289f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43b4a3f0ac_0_3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If you chose the most common and recommended strategy, the Move strategy for archiving, the app basically uses the native move feature built into Confluence.</a:t>
            </a:r>
            <a:endParaRPr sz="1200"/>
          </a:p>
          <a:p>
            <a:pPr indent="0" lvl="0" marL="0" rtl="0" algn="l">
              <a:spcBef>
                <a:spcPts val="0"/>
              </a:spcBef>
              <a:spcAft>
                <a:spcPts val="0"/>
              </a:spcAft>
              <a:buNone/>
            </a:pPr>
            <a:r>
              <a:rPr lang="en" sz="1200"/>
              <a:t>Therefore, restoring pages from an archive space takes only another simple page move.</a:t>
            </a:r>
            <a:endParaRPr sz="1200"/>
          </a:p>
          <a:p>
            <a:pPr indent="0" lvl="0" marL="0" rtl="0" algn="l">
              <a:spcBef>
                <a:spcPts val="0"/>
              </a:spcBef>
              <a:spcAft>
                <a:spcPts val="0"/>
              </a:spcAft>
              <a:buNone/>
            </a:pPr>
            <a:r>
              <a:rPr lang="en" sz="1200"/>
              <a:t>You can use Confluence’s move feature to take the archived page or a family of pages and move back to the current space, effectively restoring them.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If you used the Copy and Trash strategy, you can restore the pages from the Trash or similarly, move back from the archive space to the current space.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In case of the Trash strategy, simply restore pages from the trash if that wasn’t emptied yet.</a:t>
            </a:r>
            <a:endParaRPr sz="1200"/>
          </a:p>
        </p:txBody>
      </p:sp>
      <p:sp>
        <p:nvSpPr>
          <p:cNvPr id="384" name="Google Shape;384;g43b4a3f0ac_0_3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3b4a3f0ac_0_2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What are we going to cover today?</a:t>
            </a:r>
            <a:endParaRPr sz="15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First things first, I want to clarify the basic concept of content lifecycle. What is content lifecycle and why does it matter to your company?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Then we will turn to Better Content Archiving app, to see how it uses content lifecycle rules - What are the actions you can control by configuring lifecycle rules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will see how you can use the app and run the lifecycle job</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Understanding the state of your content quality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will see how notifications and reporting works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How does archiving happen, and how you can browse the archived content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Restoring content from the archives when needed</a:t>
            </a:r>
            <a:endParaRPr sz="1200">
              <a:solidFill>
                <a:schemeClr val="dk1"/>
              </a:solidFill>
            </a:endParaRPr>
          </a:p>
        </p:txBody>
      </p:sp>
      <p:sp>
        <p:nvSpPr>
          <p:cNvPr id="130" name="Google Shape;130;g43b4a3f0ac_0_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43b4a3f0ac_0_359: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Another way Confluence users enhance the user experience is by using different theme apps.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 are also using one of these app, you can be rest assured that Better Content Archiving is compatible with them.</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0" rtl="0" algn="l">
              <a:spcBef>
                <a:spcPts val="0"/>
              </a:spcBef>
              <a:spcAft>
                <a:spcPts val="0"/>
              </a:spcAft>
              <a:buClr>
                <a:schemeClr val="dk1"/>
              </a:buClr>
              <a:buSzPts val="1100"/>
              <a:buFont typeface="Arial"/>
              <a:buNone/>
            </a:pPr>
            <a:r>
              <a:rPr lang="en" sz="1200">
                <a:solidFill>
                  <a:schemeClr val="dk1"/>
                </a:solidFill>
              </a:rPr>
              <a:t>RefinedTheme, Enterprise Theme and Brikit Theme Press are the more popular ones, but y</a:t>
            </a:r>
            <a:r>
              <a:rPr lang="en" sz="1200">
                <a:solidFill>
                  <a:schemeClr val="dk1"/>
                </a:solidFill>
              </a:rPr>
              <a:t>ou can find a full list of compatible apps on our website.</a:t>
            </a:r>
            <a:endParaRPr sz="1200">
              <a:solidFill>
                <a:schemeClr val="dk1"/>
              </a:solidFill>
            </a:endParaRPr>
          </a:p>
        </p:txBody>
      </p:sp>
      <p:sp>
        <p:nvSpPr>
          <p:cNvPr id="392" name="Google Shape;392;g43b4a3f0ac_0_3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44919be8bd_0_10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Finally, I want to leave you with a thought about scalability and enterprise size Confluence instances.</a:t>
            </a:r>
            <a:endParaRPr sz="1200"/>
          </a:p>
          <a:p>
            <a:pPr indent="0" lvl="0" marL="0" rtl="0" algn="l">
              <a:spcBef>
                <a:spcPts val="0"/>
              </a:spcBef>
              <a:spcAft>
                <a:spcPts val="0"/>
              </a:spcAft>
              <a:buClr>
                <a:schemeClr val="dk1"/>
              </a:buClr>
              <a:buSzPts val="1100"/>
              <a:buFont typeface="Arial"/>
              <a:buNone/>
            </a:pPr>
            <a:r>
              <a:rPr lang="en" sz="1200"/>
              <a:t>If you work in a large </a:t>
            </a:r>
            <a:r>
              <a:rPr lang="en" sz="1200"/>
              <a:t>organization</a:t>
            </a:r>
            <a:r>
              <a:rPr lang="en" sz="1200"/>
              <a:t> you probably thought about this question during this presentation whether this whole content lifecycle management approach will affect the performance of your enterprise size Confluence.</a:t>
            </a:r>
            <a:endParaRPr sz="1200"/>
          </a:p>
          <a:p>
            <a:pPr indent="0" lvl="0" marL="0" rtl="0" algn="l">
              <a:spcBef>
                <a:spcPts val="0"/>
              </a:spcBef>
              <a:spcAft>
                <a:spcPts val="0"/>
              </a:spcAft>
              <a:buClr>
                <a:schemeClr val="dk1"/>
              </a:buClr>
              <a:buSzPts val="1100"/>
              <a:buFont typeface="Arial"/>
              <a:buNone/>
            </a:pPr>
            <a:r>
              <a:rPr lang="en" sz="1200"/>
              <a:t>This also makes sense, as the problem of an overgrown Confluence is only gets bigger in an enterprise environment, so you are right to be suspicious about adding an app on top of everything.</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Better Content Archiving has been engineered with large instances and their resource requirements in mind. </a:t>
            </a:r>
            <a:endParaRPr sz="1200"/>
          </a:p>
          <a:p>
            <a:pPr indent="0" lvl="0" marL="0" rtl="0" algn="l">
              <a:spcBef>
                <a:spcPts val="0"/>
              </a:spcBef>
              <a:spcAft>
                <a:spcPts val="0"/>
              </a:spcAft>
              <a:buClr>
                <a:schemeClr val="dk1"/>
              </a:buClr>
              <a:buSzPts val="1100"/>
              <a:buFont typeface="Arial"/>
              <a:buNone/>
            </a:pPr>
            <a:r>
              <a:rPr lang="en" sz="1200"/>
              <a:t>The Server version, but especially the Data Center version have been thoroughly tested with datasets that resembles or exceeds real life circumstances.</a:t>
            </a:r>
            <a:endParaRPr sz="1200"/>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p>
          <a:p>
            <a:pPr indent="0" lvl="0" marL="0" rtl="0" algn="l">
              <a:spcBef>
                <a:spcPts val="0"/>
              </a:spcBef>
              <a:spcAft>
                <a:spcPts val="0"/>
              </a:spcAft>
              <a:buClr>
                <a:schemeClr val="dk1"/>
              </a:buClr>
              <a:buSzPts val="1100"/>
              <a:buFont typeface="Arial"/>
              <a:buNone/>
            </a:pPr>
            <a:r>
              <a:rPr lang="en" sz="1200"/>
              <a:t>This screenshot is taken about our load-testing system, currently with 1.2 million pages in 15,000 spaces.</a:t>
            </a:r>
            <a:endParaRPr sz="1200"/>
          </a:p>
          <a:p>
            <a:pPr indent="0" lvl="0" marL="0" rtl="0" algn="l">
              <a:spcBef>
                <a:spcPts val="0"/>
              </a:spcBef>
              <a:spcAft>
                <a:spcPts val="0"/>
              </a:spcAft>
              <a:buClr>
                <a:schemeClr val="dk1"/>
              </a:buClr>
              <a:buSzPts val="1100"/>
              <a:buFont typeface="Arial"/>
              <a:buNone/>
            </a:pPr>
            <a:r>
              <a:rPr lang="en" sz="1200"/>
              <a:t>These are the notifications emails, sent out to developers after successful lifecycle job runs.</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I think if it handled more than a million pages without breaking or slowing down Confluence, it should be able to handle whatever workload you have for Better Content Archiving.</a:t>
            </a:r>
            <a:endParaRPr sz="1200"/>
          </a:p>
        </p:txBody>
      </p:sp>
      <p:sp>
        <p:nvSpPr>
          <p:cNvPr id="404" name="Google Shape;404;g44919be8bd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43b4a3f0ac_0_38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And with that, I would like to thank you for your attention and encourage you to reach out to me with any questions or comments, using my email you see on the screen.</a:t>
            </a:r>
            <a:endParaRPr sz="1200"/>
          </a:p>
          <a:p>
            <a:pPr indent="0" lvl="0" marL="0" rtl="0" algn="l">
              <a:spcBef>
                <a:spcPts val="0"/>
              </a:spcBef>
              <a:spcAft>
                <a:spcPts val="0"/>
              </a:spcAft>
              <a:buClr>
                <a:schemeClr val="dk1"/>
              </a:buClr>
              <a:buSzPts val="1100"/>
              <a:buFont typeface="Arial"/>
              <a:buNone/>
            </a:pPr>
            <a:r>
              <a:rPr lang="en" sz="1200">
                <a:solidFill>
                  <a:schemeClr val="dk1"/>
                </a:solidFill>
              </a:rPr>
              <a:t> </a:t>
            </a:r>
            <a:r>
              <a:rPr lang="en" sz="1200">
                <a:solidFill>
                  <a:srgbClr val="FF0000"/>
                </a:solidFill>
              </a:rPr>
              <a:t>&gt;&gt;NEXT&lt;&lt;</a:t>
            </a:r>
            <a:endParaRPr sz="1200"/>
          </a:p>
        </p:txBody>
      </p:sp>
      <p:sp>
        <p:nvSpPr>
          <p:cNvPr id="411" name="Google Shape;411;g43b4a3f0ac_0_3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43b4a3f0ac_0_38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And if you liked what you heard, give our other apps a try as well. Those cover slightly different aspects of productivity for business users as well as developers.</a:t>
            </a:r>
            <a:endParaRPr sz="1200"/>
          </a:p>
          <a:p>
            <a:pPr indent="0" lvl="0" marL="0" rtl="0" algn="l">
              <a:spcBef>
                <a:spcPts val="0"/>
              </a:spcBef>
              <a:spcAft>
                <a:spcPts val="0"/>
              </a:spcAft>
              <a:buNone/>
            </a:pPr>
            <a:r>
              <a:rPr lang="en" sz="1200"/>
              <a:t>Better PDF Exporter exports your Jira data to business documents in </a:t>
            </a:r>
            <a:r>
              <a:rPr lang="en" sz="1200">
                <a:solidFill>
                  <a:schemeClr val="dk1"/>
                </a:solidFill>
              </a:rPr>
              <a:t>PDF format.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Better Excel Exporter creates native Excel files and reports from Jira data, that could abe also enhanced with pivot tables and charts to create a real business intelligence solution for Jira.</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Commit Policy Plugin helps developers be more productive and compliant. The app verifies commits against configurable rules, so the </a:t>
            </a:r>
            <a:r>
              <a:rPr lang="en" sz="1200">
                <a:solidFill>
                  <a:schemeClr val="dk1"/>
                </a:solidFill>
              </a:rPr>
              <a:t>code change history is always consistent and easy to follow.</a:t>
            </a:r>
            <a:endParaRPr sz="1200">
              <a:solidFill>
                <a:srgbClr val="BF9000"/>
              </a:solidFill>
            </a:endParaRPr>
          </a:p>
        </p:txBody>
      </p:sp>
      <p:sp>
        <p:nvSpPr>
          <p:cNvPr id="419" name="Google Shape;419;g43b4a3f0ac_0_3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4de9b289f_0_0: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Let’s go ahead and get started!</a:t>
            </a:r>
            <a:endParaRPr sz="1200">
              <a:solidFill>
                <a:srgbClr val="FF0000"/>
              </a:solidFill>
            </a:endParaRPr>
          </a:p>
          <a:p>
            <a:pPr indent="0" lvl="0" marL="0" rtl="0" algn="l">
              <a:spcBef>
                <a:spcPts val="0"/>
              </a:spcBef>
              <a:spcAft>
                <a:spcPts val="0"/>
              </a:spcAft>
              <a:buNone/>
            </a:pPr>
            <a:r>
              <a:rPr lang="en" sz="1200">
                <a:solidFill>
                  <a:schemeClr val="dk1"/>
                </a:solidFill>
              </a:rPr>
              <a:t>What is content lifecycle and why does it matter to your company?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42" name="Google Shape;142;g44de9b289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3b4a3f0ac_0_44: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In an enterprise environment, a content management system or ECM for short, is a collaborative and digital space, where a company's information is a</a:t>
            </a:r>
            <a:r>
              <a:rPr lang="en" sz="1200">
                <a:solidFill>
                  <a:schemeClr val="dk1"/>
                </a:solidFill>
              </a:rPr>
              <a:t>ccessible</a:t>
            </a:r>
            <a:r>
              <a:rPr lang="en" sz="1200">
                <a:solidFill>
                  <a:schemeClr val="dk1"/>
                </a:solidFill>
              </a:rPr>
              <a:t> to teams to support processes and business goals and everyday work in general. It also makes sure that this information is as useful as possible at any point throughout the content lifecycle.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Therefore, Content Lifecycle Management is part of the essential tools that fully enable an ECM system.</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 are using Confluence, Better Content Archiving is the app that adds the Content Lifecycle Management functionality to it.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Managing the content lifecycle is about defining the distinct stages or phases a certain type of content spans from creation to long-term archiving or deletion.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But you can’t put all types of contents under the same lifecycle scheme.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There is information that’s evergreen and </a:t>
            </a:r>
            <a:r>
              <a:rPr lang="en" sz="1200">
                <a:solidFill>
                  <a:schemeClr val="dk1"/>
                </a:solidFill>
              </a:rPr>
              <a:t>needs updating rarely, like an office building </a:t>
            </a:r>
            <a:r>
              <a:rPr lang="en" sz="1200">
                <a:solidFill>
                  <a:schemeClr val="dk1"/>
                </a:solidFill>
              </a:rPr>
              <a:t>floor plan, meeting notes or a core business process documentation. Others are quicker to go stale, like a quarterly financial report or a Christmas party to-do list.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You need to apply different content lifecycle rules to these different types of contents, so they are updated on time or archived after they are not useful.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understand this better, let’s look at these typical stages of a piece of content’s life cycle. I will use the concept diagram from the Enterprise Content Management Guide by Atlassian. </a:t>
            </a:r>
            <a:r>
              <a:rPr lang="en" sz="1200">
                <a:solidFill>
                  <a:srgbClr val="FF0000"/>
                </a:solidFill>
              </a:rPr>
              <a:t>&gt;&gt;NEXT&lt;&lt;</a:t>
            </a:r>
            <a:endParaRPr sz="1200">
              <a:solidFill>
                <a:srgbClr val="FF0000"/>
              </a:solidFill>
            </a:endParaRPr>
          </a:p>
          <a:p>
            <a:pPr indent="-304800" lvl="0" marL="457200" rtl="0" algn="l">
              <a:spcBef>
                <a:spcPts val="0"/>
              </a:spcBef>
              <a:spcAft>
                <a:spcPts val="0"/>
              </a:spcAft>
              <a:buSzPts val="1200"/>
              <a:buAutoNum type="arabicPeriod"/>
            </a:pPr>
            <a:r>
              <a:rPr lang="en" sz="1200"/>
              <a:t>First you capture the information in some way. You jot down some meeting minutes on a Confluence page, or work on a process documentation, the point is that when you hit save, the cycle starts there. And it might not be very visible, but many things happen here, that’s important from a lifecycle point of view: one more page is added to the space, the new page gets a creation date, gets a page owner, who is also the last modifier at that point, and so on. These are all recorded by Better Content Archiving to be used when calculating content quality and to be considered later when you want to apply a lifecycle rule to the space.</a:t>
            </a:r>
            <a:endParaRPr sz="1200"/>
          </a:p>
          <a:p>
            <a:pPr indent="0" lvl="0" marL="457200" rtl="0" algn="l">
              <a:spcBef>
                <a:spcPts val="0"/>
              </a:spcBef>
              <a:spcAft>
                <a:spcPts val="0"/>
              </a:spcAft>
              <a:buNone/>
            </a:pPr>
            <a:r>
              <a:rPr lang="en" sz="1200"/>
              <a:t>See, Content Lifecycle Management doesn’t only start when you already have so much outdated content, that you HAVE to do something. Lifecycle management starts right at the creation of content, better yet, when launching the whole ECM system.</a:t>
            </a:r>
            <a:endParaRPr sz="1200"/>
          </a:p>
          <a:p>
            <a:pPr indent="-304800" lvl="0" marL="457200" rtl="0" algn="l">
              <a:spcBef>
                <a:spcPts val="0"/>
              </a:spcBef>
              <a:spcAft>
                <a:spcPts val="0"/>
              </a:spcAft>
              <a:buClr>
                <a:schemeClr val="dk1"/>
              </a:buClr>
              <a:buSzPts val="1200"/>
              <a:buAutoNum type="arabicPeriod"/>
            </a:pPr>
            <a:r>
              <a:rPr lang="en" sz="1200">
                <a:solidFill>
                  <a:srgbClr val="FF0000"/>
                </a:solidFill>
              </a:rPr>
              <a:t>&gt;&gt;NEXT&lt;&lt; </a:t>
            </a:r>
            <a:r>
              <a:rPr lang="en" sz="1200">
                <a:solidFill>
                  <a:schemeClr val="dk1"/>
                </a:solidFill>
              </a:rPr>
              <a:t>Then, when you hit save or publish, the next and most important phase starts. The content becomes live. And whether you can keep all live content also relevant will determine if your Confluence is lean and useful or just a growing pile of outdated pages. This is where lifecycle rules can help. You can use these rules to define when should a certain type of content appear as expired and if you want to notify someone beforehand or just archive it silently in the background. You can set rules to get notified about live content that no one has looked at recently, so you can decide if it should stay or be archived, and many more.</a:t>
            </a:r>
            <a:r>
              <a:rPr lang="en" sz="1200">
                <a:solidFill>
                  <a:srgbClr val="FF0000"/>
                </a:solidFill>
              </a:rPr>
              <a:t>&gt;&gt;NEXT&lt;&lt;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Then, when a piece of content has reached its defined end of life, it’s time to remove it from the fresh contents. Better Content Archiving offers so called strategies for this: you can decide to build an archive counterpart of a fresh space, where you can store content long-term. </a:t>
            </a:r>
            <a:r>
              <a:rPr lang="en" sz="1200">
                <a:solidFill>
                  <a:srgbClr val="FF0000"/>
                </a:solidFill>
              </a:rPr>
              <a:t>&gt;&gt;NEXT&lt;&lt;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Or you can use a strategy to delete it from Confluence and remove the clutter permanently.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Let me bring a few of more lifecycle examples, to make it easier to understand: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Think about a monthly sales report that needs an update by the Sales Manager every 30 days. So this content type lives on longer, but needs a monthly update. You can have a rule that notifies the sales manager if the reports is not updated on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On the other hand, a quarterly goal list is not relevant when the quarter is over. It can be archived in the beginning of the the new quarter.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Or think about product manual pages that are not viewed by anyone for 500 days. It’s either hard to find or no one needs it. Point is, this must be reported to the Technical Documentation leader.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I’m sure your company’s intranet is full of content of all types. Intranet content created more than 3 years ago and not visited for at least a year can be silently archived, clearing the really old and uninteresting stuff.</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All these scenarios and more are supported via straight-forward lifecycle rules, that are executed periodically in the background.</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you are new to the topic of ECM, I suggest checking out the Enterprise Content Management Guide from Atlassian, at the website you can see in the corner.</a:t>
            </a:r>
            <a:endParaRPr sz="1200">
              <a:solidFill>
                <a:schemeClr val="dk1"/>
              </a:solidFill>
            </a:endParaRPr>
          </a:p>
        </p:txBody>
      </p:sp>
      <p:sp>
        <p:nvSpPr>
          <p:cNvPr id="154" name="Google Shape;154;g43b4a3f0ac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4919be8bd_0_27: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Let’s look at the key benefits of Better Content Archiving </a:t>
            </a:r>
            <a:r>
              <a:rPr lang="en" sz="1200">
                <a:solidFill>
                  <a:schemeClr val="dk1"/>
                </a:solidFill>
              </a:rPr>
              <a:t>in summary </a:t>
            </a:r>
            <a:r>
              <a:rPr lang="en" sz="1200">
                <a:solidFill>
                  <a:schemeClr val="dk1"/>
                </a:solidFill>
              </a:rPr>
              <a:t>and why it worth it to have this app in your Confluence instance. To put these into context I also used the words of our actual customers, so you hear the benefits backed up by their opinion.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It saves money. Instead of having someone manually track content and pages over their lifecycle and try to keep them up-to-date, you are automating the process and only involve people when necessary. As Dennis from an Atlassian Solution Partner said, many of his customers were able to reduce efforts it takes to manage Confluence content.</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It saves time. The more people creating more content leads to more outdated content getting in the way when users are searching for information. Better Content Archiving continuously clears these off the way, as it did for PayPal, where they manage millions of pages in Confluence.</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Connected to the above reasons, it allows Confluence to live up to its full potential and help you scale it when your team grows. You invested in Confluence to support your team not just in this quarter and the next, but many years to come. But a growing user base has its </a:t>
            </a:r>
            <a:r>
              <a:rPr lang="en" sz="1200">
                <a:solidFill>
                  <a:schemeClr val="dk1"/>
                </a:solidFill>
              </a:rPr>
              <a:t>consequences, like decreasing user experience and lower engagement. Better Content Archiving keeps your Confluence content in shape so your users will stay satisfied with the system and efficient in their jobs.</a:t>
            </a:r>
            <a:endParaRPr sz="1200">
              <a:solidFill>
                <a:schemeClr val="dk1"/>
              </a:solidFill>
            </a:endParaRPr>
          </a:p>
        </p:txBody>
      </p:sp>
      <p:sp>
        <p:nvSpPr>
          <p:cNvPr id="171" name="Google Shape;171;g44919be8bd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4de9b289f_0_1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en" sz="1200">
                <a:solidFill>
                  <a:schemeClr val="dk1"/>
                </a:solidFill>
              </a:rPr>
              <a:t>Let’s dive into </a:t>
            </a:r>
            <a:r>
              <a:rPr lang="en" sz="1200">
                <a:solidFill>
                  <a:schemeClr val="dk1"/>
                </a:solidFill>
              </a:rPr>
              <a:t>lifecycle rules and see what actions can you control with lifecycle rules</a:t>
            </a:r>
            <a:endParaRPr sz="1200">
              <a:solidFill>
                <a:schemeClr val="dk1"/>
              </a:solidFill>
            </a:endParaRPr>
          </a:p>
        </p:txBody>
      </p:sp>
      <p:sp>
        <p:nvSpPr>
          <p:cNvPr id="180" name="Google Shape;180;g44de9b289f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5237b333f_0_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Archiving rules are collected in a so called archiving configuration.</a:t>
            </a:r>
            <a:endParaRPr sz="1200"/>
          </a:p>
          <a:p>
            <a:pPr indent="0" lvl="0" marL="0" rtl="0" algn="l">
              <a:spcBef>
                <a:spcPts val="0"/>
              </a:spcBef>
              <a:spcAft>
                <a:spcPts val="0"/>
              </a:spcAft>
              <a:buNone/>
            </a:pPr>
            <a:r>
              <a:rPr lang="en" sz="1200"/>
              <a:t>An archiving configuration can be global or space-specific.</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You can also decide that certain spaces never need to be checked.</a:t>
            </a:r>
            <a:endParaRPr sz="1200"/>
          </a:p>
          <a:p>
            <a:pPr indent="0" lvl="0" marL="0" rtl="0" algn="l">
              <a:spcBef>
                <a:spcPts val="0"/>
              </a:spcBef>
              <a:spcAft>
                <a:spcPts val="0"/>
              </a:spcAft>
              <a:buNone/>
            </a:pPr>
            <a:r>
              <a:rPr lang="en" sz="1200"/>
              <a:t>You can “blacklist” spaces, which means that those spaces will be completely ignored by the Better Content Archiving app.</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 global configuration is like a shared configuration: you set it once and then apply it to many spaces.</a:t>
            </a:r>
            <a:endParaRPr sz="1200"/>
          </a:p>
          <a:p>
            <a:pPr indent="0" lvl="0" marL="0" rtl="0" algn="l">
              <a:spcBef>
                <a:spcPts val="0"/>
              </a:spcBef>
              <a:spcAft>
                <a:spcPts val="0"/>
              </a:spcAft>
              <a:buNone/>
            </a:pPr>
            <a:r>
              <a:rPr lang="en" sz="1200"/>
              <a:t>It makes administration easier as it handles similar spaces under one common configuration.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 space specific configuration is only valid for that particular space.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Within an archiving configuration, you can add a name and specify rules for page view tracking, page expiration tracking and page archiving. Let’s see what these mean:</a:t>
            </a:r>
            <a:r>
              <a:rPr lang="en" sz="1200">
                <a:solidFill>
                  <a:srgbClr val="FF0000"/>
                </a:solidFill>
              </a:rPr>
              <a:t>&gt;&gt;NEXT&lt;&lt;</a:t>
            </a:r>
            <a:endParaRPr sz="1200"/>
          </a:p>
        </p:txBody>
      </p:sp>
      <p:sp>
        <p:nvSpPr>
          <p:cNvPr id="192" name="Google Shape;192;g45237b333f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3b4a3f0ac_0_6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t>When you pull up an archiving configuration for editing, first you need to name it.</a:t>
            </a:r>
            <a:endParaRPr sz="1200"/>
          </a:p>
          <a:p>
            <a:pPr indent="0" lvl="0" marL="0" rtl="0" algn="l">
              <a:spcBef>
                <a:spcPts val="0"/>
              </a:spcBef>
              <a:spcAft>
                <a:spcPts val="0"/>
              </a:spcAft>
              <a:buNone/>
            </a:pPr>
            <a:r>
              <a:rPr lang="en" sz="1200"/>
              <a:t>The name should indicate the purpose of the rule or the type of content it manages.</a:t>
            </a:r>
            <a:endParaRPr sz="1200"/>
          </a:p>
          <a:p>
            <a:pPr indent="0" lvl="0" marL="0" rtl="0" algn="l">
              <a:spcBef>
                <a:spcPts val="0"/>
              </a:spcBef>
              <a:spcAft>
                <a:spcPts val="0"/>
              </a:spcAft>
              <a:buNone/>
            </a:pPr>
            <a:r>
              <a:rPr lang="en" sz="1200"/>
              <a:t>In our example here, it’s the archiving policy for sales reports.</a:t>
            </a:r>
            <a:endParaRPr sz="1200"/>
          </a:p>
          <a:p>
            <a:pPr indent="0" lvl="0" marL="0" rtl="0" algn="l">
              <a:spcBef>
                <a:spcPts val="0"/>
              </a:spcBef>
              <a:spcAft>
                <a:spcPts val="0"/>
              </a:spcAft>
              <a:buNone/>
            </a:pPr>
            <a:r>
              <a:rPr lang="en" sz="1200"/>
              <a:t>It indicates that it manages report type documents and archives them when the predefined requirements are met.</a:t>
            </a:r>
            <a:endParaRPr sz="1200"/>
          </a:p>
          <a:p>
            <a:pPr indent="0" lvl="0" marL="0" rtl="0" algn="l">
              <a:spcBef>
                <a:spcPts val="0"/>
              </a:spcBef>
              <a:spcAft>
                <a:spcPts val="0"/>
              </a:spcAft>
              <a:buNone/>
            </a:pPr>
            <a:r>
              <a:rPr lang="en" sz="1200"/>
              <a:t>If we called it the Update reminder policy for user manuals, that would indicate a different type of rule set, that only reminds people to update content.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Global run checkbox lets you decide whether those spaces this configuration is applied to should be processed by the scheduled or manual global runs.</a:t>
            </a:r>
            <a:endParaRPr sz="1200"/>
          </a:p>
          <a:p>
            <a:pPr indent="0" lvl="0" marL="0" rtl="0" algn="l">
              <a:spcBef>
                <a:spcPts val="0"/>
              </a:spcBef>
              <a:spcAft>
                <a:spcPts val="0"/>
              </a:spcAft>
              <a:buNone/>
            </a:pPr>
            <a:r>
              <a:rPr lang="en" sz="1200"/>
              <a:t>We will discuss these options in detail later.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rgbClr val="FF0000"/>
                </a:solidFill>
              </a:rPr>
              <a:t>&gt;&gt;NEXT&lt;&lt;</a:t>
            </a:r>
            <a:endParaRPr sz="1200">
              <a:solidFill>
                <a:srgbClr val="FF0000"/>
              </a:solidFill>
            </a:endParaRPr>
          </a:p>
          <a:p>
            <a:pPr indent="0" lvl="0" marL="0" rtl="0" algn="l">
              <a:spcBef>
                <a:spcPts val="0"/>
              </a:spcBef>
              <a:spcAft>
                <a:spcPts val="0"/>
              </a:spcAft>
              <a:buNone/>
            </a:pPr>
            <a:r>
              <a:t/>
            </a:r>
            <a:endParaRPr sz="1200">
              <a:solidFill>
                <a:srgbClr val="FF0000"/>
              </a:solidFill>
            </a:endParaRPr>
          </a:p>
          <a:p>
            <a:pPr indent="0" lvl="0" marL="0" rtl="0" algn="l">
              <a:spcBef>
                <a:spcPts val="0"/>
              </a:spcBef>
              <a:spcAft>
                <a:spcPts val="0"/>
              </a:spcAft>
              <a:buNone/>
            </a:pPr>
            <a:r>
              <a:rPr lang="en" sz="1200">
                <a:solidFill>
                  <a:schemeClr val="dk1"/>
                </a:solidFill>
              </a:rPr>
              <a:t>The next is setting up a rule for page view tracking.</a:t>
            </a:r>
            <a:endParaRPr sz="1200">
              <a:solidFill>
                <a:schemeClr val="dk1"/>
              </a:solidFill>
            </a:endParaRPr>
          </a:p>
          <a:p>
            <a:pPr indent="0" lvl="0" marL="0" rtl="0" algn="l">
              <a:spcBef>
                <a:spcPts val="0"/>
              </a:spcBef>
              <a:spcAft>
                <a:spcPts val="0"/>
              </a:spcAft>
              <a:buNone/>
            </a:pPr>
            <a:r>
              <a:rPr lang="en" sz="1200">
                <a:solidFill>
                  <a:schemeClr val="dk1"/>
                </a:solidFill>
              </a:rPr>
              <a:t>The page "view age" is calculated from the current date minus the last view date of a page. It’s calculated in milliseconds and displayed in days.</a:t>
            </a:r>
            <a:endParaRPr sz="1200">
              <a:solidFill>
                <a:schemeClr val="dk1"/>
              </a:solidFill>
            </a:endParaRPr>
          </a:p>
          <a:p>
            <a:pPr indent="0" lvl="0" marL="0" rtl="0" algn="l">
              <a:spcBef>
                <a:spcPts val="0"/>
              </a:spcBef>
              <a:spcAft>
                <a:spcPts val="0"/>
              </a:spcAft>
              <a:buNone/>
            </a:pPr>
            <a:r>
              <a:rPr lang="en" sz="1200">
                <a:solidFill>
                  <a:schemeClr val="dk1"/>
                </a:solidFill>
              </a:rPr>
              <a:t>If you leave it unchecked, that simply turns view tracking off for the spaces that this configuration is applied to.</a:t>
            </a:r>
            <a:endParaRPr sz="1200">
              <a:solidFill>
                <a:schemeClr val="dk1"/>
              </a:solidFill>
            </a:endParaRPr>
          </a:p>
          <a:p>
            <a:pPr indent="0" lvl="0" marL="0" rtl="0" algn="l">
              <a:spcBef>
                <a:spcPts val="0"/>
              </a:spcBef>
              <a:spcAft>
                <a:spcPts val="0"/>
              </a:spcAft>
              <a:buNone/>
            </a:pPr>
            <a:r>
              <a:rPr lang="en" sz="1200">
                <a:solidFill>
                  <a:schemeClr val="dk1"/>
                </a:solidFill>
              </a:rPr>
              <a:t>If you use it, you can define the number of days after which a page is considered “not viewed”.</a:t>
            </a:r>
            <a:endParaRPr sz="1200">
              <a:solidFill>
                <a:schemeClr val="dk1"/>
              </a:solidFill>
            </a:endParaRPr>
          </a:p>
          <a:p>
            <a:pPr indent="0" lvl="0" marL="0" rtl="0" algn="l">
              <a:spcBef>
                <a:spcPts val="0"/>
              </a:spcBef>
              <a:spcAft>
                <a:spcPts val="0"/>
              </a:spcAft>
              <a:buNone/>
            </a:pPr>
            <a:r>
              <a:rPr lang="en" sz="1200">
                <a:solidFill>
                  <a:schemeClr val="dk1"/>
                </a:solidFill>
              </a:rPr>
              <a:t>Then you can decide who need to know if a page is not viewed. These users will receive email notifications with the list of not-viewed pages when the lifecycle job runs.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FF0000"/>
                </a:solidFill>
              </a:rPr>
              <a:t>&gt;&gt;NEXT&lt;&lt;</a:t>
            </a:r>
            <a:endParaRPr sz="1200">
              <a:solidFill>
                <a:srgbClr val="FF0000"/>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199" name="Google Shape;199;g43b4a3f0ac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png"/><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creen" showMasterSp="0">
  <p:cSld name="Title Screen">
    <p:bg>
      <p:bgPr>
        <a:solidFill>
          <a:schemeClr val="lt1"/>
        </a:solidFill>
      </p:bgPr>
    </p:bg>
    <p:spTree>
      <p:nvGrpSpPr>
        <p:cNvPr id="52" name="Shape 52"/>
        <p:cNvGrpSpPr/>
        <p:nvPr/>
      </p:nvGrpSpPr>
      <p:grpSpPr>
        <a:xfrm>
          <a:off x="0" y="0"/>
          <a:ext cx="0" cy="0"/>
          <a:chOff x="0" y="0"/>
          <a:chExt cx="0" cy="0"/>
        </a:xfrm>
      </p:grpSpPr>
      <p:pic>
        <p:nvPicPr>
          <p:cNvPr id="53" name="Google Shape;53;p14"/>
          <p:cNvPicPr preferRelativeResize="0"/>
          <p:nvPr/>
        </p:nvPicPr>
        <p:blipFill rotWithShape="1">
          <a:blip r:embed="rId2">
            <a:alphaModFix/>
          </a:blip>
          <a:srcRect b="0" l="0" r="0" t="0"/>
          <a:stretch/>
        </p:blipFill>
        <p:spPr>
          <a:xfrm>
            <a:off x="4231407" y="3544223"/>
            <a:ext cx="681187" cy="681187"/>
          </a:xfrm>
          <a:prstGeom prst="rect">
            <a:avLst/>
          </a:prstGeom>
          <a:noFill/>
          <a:ln>
            <a:noFill/>
          </a:ln>
        </p:spPr>
      </p:pic>
      <p:sp>
        <p:nvSpPr>
          <p:cNvPr id="54" name="Google Shape;54;p14"/>
          <p:cNvSpPr/>
          <p:nvPr>
            <p:ph idx="2" type="pic"/>
          </p:nvPr>
        </p:nvSpPr>
        <p:spPr>
          <a:xfrm>
            <a:off x="4231556" y="3544491"/>
            <a:ext cx="681000" cy="681000"/>
          </a:xfrm>
          <a:prstGeom prst="rect">
            <a:avLst/>
          </a:prstGeom>
          <a:no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55" name="Google Shape;55;p14"/>
          <p:cNvSpPr/>
          <p:nvPr/>
        </p:nvSpPr>
        <p:spPr>
          <a:xfrm>
            <a:off x="1397496" y="4348418"/>
            <a:ext cx="6348900" cy="176100"/>
          </a:xfrm>
          <a:prstGeom prst="rect">
            <a:avLst/>
          </a:prstGeom>
          <a:noFill/>
          <a:ln>
            <a:noFill/>
          </a:ln>
        </p:spPr>
        <p:txBody>
          <a:bodyPr anchorCtr="0" anchor="t" bIns="6700" lIns="6700" spcFirstLastPara="1" rIns="6700" wrap="square" tIns="6700">
            <a:noAutofit/>
          </a:bodyPr>
          <a:lstStyle/>
          <a:p>
            <a:pPr indent="0" lvl="0" marL="0" marR="0" rtl="0" algn="ctr">
              <a:lnSpc>
                <a:spcPct val="110000"/>
              </a:lnSpc>
              <a:spcBef>
                <a:spcPts val="0"/>
              </a:spcBef>
              <a:spcAft>
                <a:spcPts val="0"/>
              </a:spcAft>
              <a:buNone/>
            </a:pPr>
            <a:r>
              <a:rPr b="1" i="0" lang="en" sz="1100" u="none" cap="none" strike="noStrike">
                <a:solidFill>
                  <a:srgbClr val="FFFFFF"/>
                </a:solidFill>
                <a:latin typeface="Helvetica Neue"/>
                <a:ea typeface="Helvetica Neue"/>
                <a:cs typeface="Helvetica Neue"/>
                <a:sym typeface="Helvetica Neue"/>
              </a:rPr>
              <a:t>NAME  •  TITLE  •  COMPANY  •  @TWITTERHANDLE</a:t>
            </a:r>
            <a:endParaRPr sz="500"/>
          </a:p>
        </p:txBody>
      </p:sp>
      <p:sp>
        <p:nvSpPr>
          <p:cNvPr id="56" name="Google Shape;56;p14"/>
          <p:cNvSpPr txBox="1"/>
          <p:nvPr>
            <p:ph idx="1" type="body"/>
          </p:nvPr>
        </p:nvSpPr>
        <p:spPr>
          <a:xfrm>
            <a:off x="741164" y="1923789"/>
            <a:ext cx="7661700" cy="8550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FFFFFF"/>
              </a:buClr>
              <a:buSzPts val="3700"/>
              <a:buFont typeface="Arial"/>
              <a:buNone/>
              <a:defRPr b="0" i="0" sz="4900" u="none" cap="none" strike="noStrike">
                <a:solidFill>
                  <a:srgbClr val="FFFFFF"/>
                </a:solidFill>
                <a:latin typeface="Arial"/>
                <a:ea typeface="Arial"/>
                <a:cs typeface="Arial"/>
                <a:sym typeface="Arial"/>
              </a:defRPr>
            </a:lvl1pPr>
            <a:lvl2pPr indent="-228600" lvl="1" marL="9144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2pPr>
            <a:lvl3pPr indent="-228600" lvl="2" marL="13716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3pPr>
            <a:lvl4pPr indent="-228600" lvl="3" marL="18288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4pPr>
            <a:lvl5pPr indent="-228600" lvl="4" marL="2286000" marR="0" rtl="0" algn="ctr">
              <a:spcBef>
                <a:spcPts val="1300"/>
              </a:spcBef>
              <a:spcAft>
                <a:spcPts val="0"/>
              </a:spcAft>
              <a:buClr>
                <a:srgbClr val="FFFFFF"/>
              </a:buClr>
              <a:buSzPts val="1500"/>
              <a:buFont typeface="Arial"/>
              <a:buNone/>
              <a:defRPr b="0" i="0" sz="2000" u="none" cap="none" strike="noStrike">
                <a:solidFill>
                  <a:srgbClr val="FFFFFF"/>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57" name="Google Shape;57;p14"/>
          <p:cNvPicPr preferRelativeResize="0"/>
          <p:nvPr/>
        </p:nvPicPr>
        <p:blipFill rotWithShape="1">
          <a:blip r:embed="rId3">
            <a:alphaModFix/>
          </a:blip>
          <a:srcRect b="0" l="0" r="0" t="0"/>
          <a:stretch/>
        </p:blipFill>
        <p:spPr>
          <a:xfrm>
            <a:off x="3854953" y="651882"/>
            <a:ext cx="1434093" cy="304915"/>
          </a:xfrm>
          <a:prstGeom prst="rect">
            <a:avLst/>
          </a:prstGeom>
          <a:noFill/>
          <a:ln>
            <a:noFill/>
          </a:ln>
        </p:spPr>
      </p:pic>
      <p:sp>
        <p:nvSpPr>
          <p:cNvPr id="58" name="Google Shape;58;p14"/>
          <p:cNvSpPr txBox="1"/>
          <p:nvPr>
            <p:ph idx="3" type="body"/>
          </p:nvPr>
        </p:nvSpPr>
        <p:spPr>
          <a:xfrm>
            <a:off x="842964" y="2778659"/>
            <a:ext cx="7458000" cy="4743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FFFFFF"/>
              </a:buClr>
              <a:buSzPts val="2000"/>
              <a:buFont typeface="Arial"/>
              <a:buNone/>
              <a:defRPr b="0" i="0" sz="2600" u="none" cap="none" strike="noStrike">
                <a:solidFill>
                  <a:srgbClr val="FFFFFF"/>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descr="midori-logo-graphic-128.png" id="59" name="Google Shape;59;p14"/>
          <p:cNvPicPr preferRelativeResize="0"/>
          <p:nvPr/>
        </p:nvPicPr>
        <p:blipFill rotWithShape="1">
          <a:blip r:embed="rId4">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Statement with Big White" showMasterSp="0">
  <p:cSld name="Half Statement with Big White">
    <p:spTree>
      <p:nvGrpSpPr>
        <p:cNvPr id="60" name="Shape 60"/>
        <p:cNvGrpSpPr/>
        <p:nvPr/>
      </p:nvGrpSpPr>
      <p:grpSpPr>
        <a:xfrm>
          <a:off x="0" y="0"/>
          <a:ext cx="0" cy="0"/>
          <a:chOff x="0" y="0"/>
          <a:chExt cx="0" cy="0"/>
        </a:xfrm>
      </p:grpSpPr>
      <p:sp>
        <p:nvSpPr>
          <p:cNvPr id="61" name="Google Shape;61;p15"/>
          <p:cNvSpPr/>
          <p:nvPr/>
        </p:nvSpPr>
        <p:spPr>
          <a:xfrm>
            <a:off x="4601184" y="0"/>
            <a:ext cx="4558200" cy="5143500"/>
          </a:xfrm>
          <a:prstGeom prst="rect">
            <a:avLst/>
          </a:prstGeom>
          <a:solidFill>
            <a:schemeClr val="lt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164F86"/>
              </a:buClr>
              <a:buSzPts val="1400"/>
              <a:buFont typeface="Arial"/>
              <a:buNone/>
            </a:pPr>
            <a:r>
              <a:t/>
            </a:r>
            <a:endParaRPr b="0" i="0" sz="1400" u="none" cap="none" strike="noStrike">
              <a:solidFill>
                <a:srgbClr val="FFFFFF"/>
              </a:solidFill>
              <a:latin typeface="Helvetica Neue Light"/>
              <a:ea typeface="Helvetica Neue Light"/>
              <a:cs typeface="Helvetica Neue Light"/>
              <a:sym typeface="Helvetica Neue Light"/>
            </a:endParaRPr>
          </a:p>
        </p:txBody>
      </p:sp>
      <p:sp>
        <p:nvSpPr>
          <p:cNvPr id="62" name="Google Shape;62;p15"/>
          <p:cNvSpPr txBox="1"/>
          <p:nvPr>
            <p:ph idx="1" type="body"/>
          </p:nvPr>
        </p:nvSpPr>
        <p:spPr>
          <a:xfrm>
            <a:off x="4930705" y="590624"/>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63" name="Google Shape;63;p15"/>
          <p:cNvSpPr txBox="1"/>
          <p:nvPr>
            <p:ph idx="2" type="body"/>
          </p:nvPr>
        </p:nvSpPr>
        <p:spPr>
          <a:xfrm>
            <a:off x="4931592" y="1121427"/>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64" name="Google Shape;64;p15"/>
          <p:cNvSpPr txBox="1"/>
          <p:nvPr>
            <p:ph idx="3" type="body"/>
          </p:nvPr>
        </p:nvSpPr>
        <p:spPr>
          <a:xfrm>
            <a:off x="4930705" y="1982052"/>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65" name="Google Shape;65;p15"/>
          <p:cNvSpPr txBox="1"/>
          <p:nvPr>
            <p:ph idx="4" type="body"/>
          </p:nvPr>
        </p:nvSpPr>
        <p:spPr>
          <a:xfrm>
            <a:off x="4930705" y="3342818"/>
            <a:ext cx="3826200" cy="500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164F86"/>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66" name="Google Shape;66;p15"/>
          <p:cNvSpPr txBox="1"/>
          <p:nvPr>
            <p:ph idx="5" type="body"/>
          </p:nvPr>
        </p:nvSpPr>
        <p:spPr>
          <a:xfrm>
            <a:off x="4931592" y="2482189"/>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67" name="Google Shape;67;p15"/>
          <p:cNvSpPr txBox="1"/>
          <p:nvPr>
            <p:ph idx="6" type="body"/>
          </p:nvPr>
        </p:nvSpPr>
        <p:spPr>
          <a:xfrm>
            <a:off x="4931592" y="3842955"/>
            <a:ext cx="3840300" cy="6048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1pPr>
            <a:lvl2pPr indent="-292100" lvl="1" marL="9144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2pPr>
            <a:lvl3pPr indent="-292100" lvl="2" marL="13716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3pPr>
            <a:lvl4pPr indent="-292100" lvl="3" marL="18288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4pPr>
            <a:lvl5pPr indent="-292100" lvl="4" marL="2286000" marR="0" rtl="0" algn="l">
              <a:spcBef>
                <a:spcPts val="1300"/>
              </a:spcBef>
              <a:spcAft>
                <a:spcPts val="0"/>
              </a:spcAft>
              <a:buClr>
                <a:srgbClr val="164F86"/>
              </a:buClr>
              <a:buSzPts val="1000"/>
              <a:buFont typeface="Arial"/>
              <a:buChar char="•"/>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68" name="Google Shape;68;p15"/>
          <p:cNvSpPr txBox="1"/>
          <p:nvPr>
            <p:ph idx="7" type="body"/>
          </p:nvPr>
        </p:nvSpPr>
        <p:spPr>
          <a:xfrm>
            <a:off x="400645" y="279713"/>
            <a:ext cx="3704100" cy="4399800"/>
          </a:xfrm>
          <a:prstGeom prst="rect">
            <a:avLst/>
          </a:prstGeom>
          <a:noFill/>
          <a:ln>
            <a:noFill/>
          </a:ln>
        </p:spPr>
        <p:txBody>
          <a:bodyPr anchorCtr="0" anchor="ctr" bIns="34275" lIns="34275" spcFirstLastPara="1" rIns="34275" wrap="square" tIns="34275"/>
          <a:lstStyle>
            <a:lvl1pPr indent="-228600" lvl="0" marL="4572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1pPr>
            <a:lvl2pPr indent="-228600" lvl="1" marL="9144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2pPr>
            <a:lvl3pPr indent="-228600" lvl="2" marL="13716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3pPr>
            <a:lvl4pPr indent="-228600" lvl="3" marL="18288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4pPr>
            <a:lvl5pPr indent="-228600" lvl="4" marL="2286000" marR="0" rtl="0" algn="l">
              <a:spcBef>
                <a:spcPts val="1300"/>
              </a:spcBef>
              <a:spcAft>
                <a:spcPts val="0"/>
              </a:spcAft>
              <a:buClr>
                <a:srgbClr val="FFFFFF"/>
              </a:buClr>
              <a:buSzPts val="3500"/>
              <a:buFont typeface="Arial"/>
              <a:buNone/>
              <a:defRPr b="0" i="0" sz="4700" u="none" cap="none" strike="noStrike">
                <a:solidFill>
                  <a:srgbClr val="FFFFFF"/>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69" name="Google Shape;69;p15"/>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 showMasterSp="0">
  <p:cSld name="Agenda ">
    <p:spTree>
      <p:nvGrpSpPr>
        <p:cNvPr id="70"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buckets" showMasterSp="0">
  <p:cSld name="Title + 3 buckets">
    <p:spTree>
      <p:nvGrpSpPr>
        <p:cNvPr id="72" name="Shape 72"/>
        <p:cNvGrpSpPr/>
        <p:nvPr/>
      </p:nvGrpSpPr>
      <p:grpSpPr>
        <a:xfrm>
          <a:off x="0" y="0"/>
          <a:ext cx="0" cy="0"/>
          <a:chOff x="0" y="0"/>
          <a:chExt cx="0" cy="0"/>
        </a:xfrm>
      </p:grpSpPr>
      <p:sp>
        <p:nvSpPr>
          <p:cNvPr id="73" name="Google Shape;73;p17"/>
          <p:cNvSpPr/>
          <p:nvPr>
            <p:ph idx="2" type="pic"/>
          </p:nvPr>
        </p:nvSpPr>
        <p:spPr>
          <a:xfrm>
            <a:off x="1020515"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74" name="Google Shape;74;p17"/>
          <p:cNvSpPr/>
          <p:nvPr>
            <p:ph idx="3" type="pic"/>
          </p:nvPr>
        </p:nvSpPr>
        <p:spPr>
          <a:xfrm>
            <a:off x="3913287"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75" name="Google Shape;75;p17"/>
          <p:cNvSpPr/>
          <p:nvPr>
            <p:ph idx="4" type="pic"/>
          </p:nvPr>
        </p:nvSpPr>
        <p:spPr>
          <a:xfrm>
            <a:off x="6770728" y="1612529"/>
            <a:ext cx="1317300" cy="11643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76" name="Google Shape;76;p17"/>
          <p:cNvSpPr txBox="1"/>
          <p:nvPr>
            <p:ph idx="1" type="body"/>
          </p:nvPr>
        </p:nvSpPr>
        <p:spPr>
          <a:xfrm>
            <a:off x="283299" y="273160"/>
            <a:ext cx="7937100" cy="5001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400"/>
              </a:spcBef>
              <a:spcAft>
                <a:spcPts val="0"/>
              </a:spcAft>
              <a:buClr>
                <a:srgbClr val="58AEE1"/>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77" name="Google Shape;77;p17"/>
          <p:cNvSpPr txBox="1"/>
          <p:nvPr>
            <p:ph idx="5" type="body"/>
          </p:nvPr>
        </p:nvSpPr>
        <p:spPr>
          <a:xfrm>
            <a:off x="861771"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78" name="Google Shape;78;p17"/>
          <p:cNvSpPr txBox="1"/>
          <p:nvPr>
            <p:ph idx="6" type="body"/>
          </p:nvPr>
        </p:nvSpPr>
        <p:spPr>
          <a:xfrm>
            <a:off x="3744410"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79" name="Google Shape;79;p17"/>
          <p:cNvSpPr txBox="1"/>
          <p:nvPr>
            <p:ph idx="7" type="body"/>
          </p:nvPr>
        </p:nvSpPr>
        <p:spPr>
          <a:xfrm>
            <a:off x="6549696" y="2814758"/>
            <a:ext cx="1670700" cy="264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0" name="Google Shape;80;p17"/>
          <p:cNvSpPr txBox="1"/>
          <p:nvPr>
            <p:ph idx="8" type="body"/>
          </p:nvPr>
        </p:nvSpPr>
        <p:spPr>
          <a:xfrm>
            <a:off x="861771" y="3109805"/>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1" name="Google Shape;81;p17"/>
          <p:cNvSpPr txBox="1"/>
          <p:nvPr>
            <p:ph idx="9" type="body"/>
          </p:nvPr>
        </p:nvSpPr>
        <p:spPr>
          <a:xfrm>
            <a:off x="3728774" y="3109805"/>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2" name="Google Shape;82;p17"/>
          <p:cNvSpPr txBox="1"/>
          <p:nvPr>
            <p:ph idx="13" type="body"/>
          </p:nvPr>
        </p:nvSpPr>
        <p:spPr>
          <a:xfrm>
            <a:off x="6549820" y="3109946"/>
            <a:ext cx="1686600" cy="13686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83" name="Google Shape;83;p17"/>
          <p:cNvPicPr preferRelativeResize="0"/>
          <p:nvPr/>
        </p:nvPicPr>
        <p:blipFill rotWithShape="1">
          <a:blip r:embed="rId3">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alf page screenshot with text" showMasterSp="0">
  <p:cSld name="Half page screenshot with text">
    <p:spTree>
      <p:nvGrpSpPr>
        <p:cNvPr id="84" name="Shape 84"/>
        <p:cNvGrpSpPr/>
        <p:nvPr/>
      </p:nvGrpSpPr>
      <p:grpSpPr>
        <a:xfrm>
          <a:off x="0" y="0"/>
          <a:ext cx="0" cy="0"/>
          <a:chOff x="0" y="0"/>
          <a:chExt cx="0" cy="0"/>
        </a:xfrm>
      </p:grpSpPr>
      <p:sp>
        <p:nvSpPr>
          <p:cNvPr id="85" name="Google Shape;85;p18"/>
          <p:cNvSpPr/>
          <p:nvPr>
            <p:ph idx="2" type="pic"/>
          </p:nvPr>
        </p:nvSpPr>
        <p:spPr>
          <a:xfrm>
            <a:off x="1800327" y="861538"/>
            <a:ext cx="6339000" cy="35658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6" name="Google Shape;86;p18"/>
          <p:cNvSpPr/>
          <p:nvPr>
            <p:ph idx="3" type="pic"/>
          </p:nvPr>
        </p:nvSpPr>
        <p:spPr>
          <a:xfrm>
            <a:off x="3369129" y="1943099"/>
            <a:ext cx="1480500" cy="1480500"/>
          </a:xfrm>
          <a:prstGeom prst="ellipse">
            <a:avLst/>
          </a:prstGeom>
          <a:blipFill rotWithShape="1">
            <a:blip r:embed="rId3">
              <a:alphaModFix/>
            </a:blip>
            <a:stretch>
              <a:fillRect b="0" l="0" r="0" t="0"/>
            </a:stretch>
          </a:blipFill>
          <a:ln>
            <a:noFill/>
          </a:ln>
          <a:effectLst>
            <a:outerShdw blurRad="241300" rotWithShape="0" algn="t" dir="5400000" dist="38100">
              <a:srgbClr val="000000">
                <a:alpha val="40000"/>
              </a:srgbClr>
            </a:outerShdw>
          </a:effectLst>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7" name="Google Shape;87;p18"/>
          <p:cNvSpPr/>
          <p:nvPr>
            <p:ph idx="4" type="pic"/>
          </p:nvPr>
        </p:nvSpPr>
        <p:spPr>
          <a:xfrm>
            <a:off x="5709813" y="2062673"/>
            <a:ext cx="2880300" cy="1419600"/>
          </a:xfrm>
          <a:prstGeom prst="rect">
            <a:avLst/>
          </a:prstGeom>
          <a:blipFill rotWithShape="1">
            <a:blip r:embed="rId4">
              <a:alphaModFix/>
            </a:blip>
            <a:stretch>
              <a:fillRect b="0" l="0" r="0" t="0"/>
            </a:stretch>
          </a:blipFill>
          <a:ln>
            <a:noFill/>
          </a:ln>
          <a:effectLst>
            <a:outerShdw blurRad="241300" rotWithShape="0" algn="t" dir="5400000" dist="38100">
              <a:srgbClr val="000000">
                <a:alpha val="40000"/>
              </a:srgbClr>
            </a:outerShdw>
          </a:effectLst>
        </p:spPr>
        <p:txBody>
          <a:bodyPr anchorCtr="0" anchor="t" bIns="34275" lIns="34275" spcFirstLastPara="1" rIns="34275" wrap="square" tIns="34275"/>
          <a:lstStyle>
            <a:lvl1pPr indent="-247650" lvl="0" marL="241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8" name="Google Shape;88;p18"/>
          <p:cNvSpPr txBox="1"/>
          <p:nvPr>
            <p:ph idx="1" type="body"/>
          </p:nvPr>
        </p:nvSpPr>
        <p:spPr>
          <a:xfrm>
            <a:off x="355581" y="2914446"/>
            <a:ext cx="2257800" cy="5679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89" name="Google Shape;89;p18"/>
          <p:cNvSpPr txBox="1"/>
          <p:nvPr>
            <p:ph idx="5" type="body"/>
          </p:nvPr>
        </p:nvSpPr>
        <p:spPr>
          <a:xfrm>
            <a:off x="355581" y="2644379"/>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Light"/>
              <a:buNone/>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90" name="Google Shape;90;p18"/>
          <p:cNvSpPr txBox="1"/>
          <p:nvPr>
            <p:ph idx="6" type="body"/>
          </p:nvPr>
        </p:nvSpPr>
        <p:spPr>
          <a:xfrm>
            <a:off x="355581" y="1830820"/>
            <a:ext cx="2257800" cy="6966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91" name="Google Shape;91;p18"/>
          <p:cNvSpPr txBox="1"/>
          <p:nvPr>
            <p:ph idx="7" type="body"/>
          </p:nvPr>
        </p:nvSpPr>
        <p:spPr>
          <a:xfrm>
            <a:off x="355581" y="1560753"/>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Light"/>
              <a:buNone/>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92" name="Google Shape;92;p18"/>
          <p:cNvSpPr txBox="1"/>
          <p:nvPr>
            <p:ph idx="8" type="body"/>
          </p:nvPr>
        </p:nvSpPr>
        <p:spPr>
          <a:xfrm>
            <a:off x="355581" y="3965346"/>
            <a:ext cx="2257800" cy="8934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333333"/>
              </a:buClr>
              <a:buSzPts val="900"/>
              <a:buFont typeface="Helvetica Neue"/>
              <a:buNone/>
              <a:defRPr b="0" i="0" sz="1200" u="none" cap="none" strike="noStrike">
                <a:solidFill>
                  <a:srgbClr val="333333"/>
                </a:solidFill>
                <a:latin typeface="Helvetica Neue"/>
                <a:ea typeface="Helvetica Neue"/>
                <a:cs typeface="Helvetica Neue"/>
                <a:sym typeface="Helvetica Neue"/>
              </a:defRPr>
            </a:lvl1pPr>
            <a:lvl2pPr indent="-228600" lvl="1" marL="9144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2pPr>
            <a:lvl3pPr indent="-228600" lvl="2" marL="13716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3pPr>
            <a:lvl4pPr indent="-228600" lvl="3" marL="18288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4pPr>
            <a:lvl5pPr indent="-228600" lvl="4" marL="2286000" marR="0" rtl="0" algn="l">
              <a:spcBef>
                <a:spcPts val="1300"/>
              </a:spcBef>
              <a:spcAft>
                <a:spcPts val="0"/>
              </a:spcAft>
              <a:buClr>
                <a:srgbClr val="164F86"/>
              </a:buClr>
              <a:buSzPts val="1000"/>
              <a:buFont typeface="Arial"/>
              <a:buNone/>
              <a:defRPr b="0" i="0" sz="1400" u="none" cap="none" strike="noStrike">
                <a:solidFill>
                  <a:srgbClr val="164F86"/>
                </a:solidFill>
                <a:latin typeface="Arial"/>
                <a:ea typeface="Arial"/>
                <a:cs typeface="Arial"/>
                <a:sym typeface="Arial"/>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93" name="Google Shape;93;p18"/>
          <p:cNvSpPr txBox="1"/>
          <p:nvPr>
            <p:ph idx="9" type="body"/>
          </p:nvPr>
        </p:nvSpPr>
        <p:spPr>
          <a:xfrm>
            <a:off x="355581" y="3672192"/>
            <a:ext cx="2016300" cy="269100"/>
          </a:xfrm>
          <a:prstGeom prst="rect">
            <a:avLst/>
          </a:prstGeom>
          <a:noFill/>
          <a:ln>
            <a:noFill/>
          </a:ln>
        </p:spPr>
        <p:txBody>
          <a:bodyPr anchorCtr="0" anchor="t" bIns="34275" lIns="34275" spcFirstLastPara="1" rIns="34275" wrap="square" tIns="34275"/>
          <a:lstStyle>
            <a:lvl1pPr indent="-228600" lvl="0" marL="457200" marR="0" rtl="0" algn="l">
              <a:spcBef>
                <a:spcPts val="1300"/>
              </a:spcBef>
              <a:spcAft>
                <a:spcPts val="0"/>
              </a:spcAft>
              <a:buClr>
                <a:srgbClr val="205080"/>
              </a:buClr>
              <a:buSzPts val="1000"/>
              <a:buFont typeface="Arial"/>
              <a:buNone/>
              <a:defRPr b="0" i="0" sz="1400" u="none" cap="none" strike="noStrike">
                <a:solidFill>
                  <a:srgbClr val="205080"/>
                </a:solidFill>
                <a:latin typeface="Arial"/>
                <a:ea typeface="Arial"/>
                <a:cs typeface="Arial"/>
                <a:sym typeface="Arial"/>
              </a:defRPr>
            </a:lvl1pPr>
            <a:lvl2pPr indent="-228600" lvl="1" marL="914400" marR="0" rtl="0" algn="l">
              <a:spcBef>
                <a:spcPts val="1300"/>
              </a:spcBef>
              <a:spcAft>
                <a:spcPts val="0"/>
              </a:spcAft>
              <a:buClr>
                <a:srgbClr val="FFFFFF"/>
              </a:buClr>
              <a:buSzPts val="1500"/>
              <a:buFont typeface="Helvetica Neue Light"/>
              <a:buNone/>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94" name="Google Shape;94;p18"/>
          <p:cNvSpPr txBox="1"/>
          <p:nvPr>
            <p:ph idx="13" type="body"/>
          </p:nvPr>
        </p:nvSpPr>
        <p:spPr>
          <a:xfrm>
            <a:off x="283299" y="273160"/>
            <a:ext cx="7937100" cy="500100"/>
          </a:xfrm>
          <a:prstGeom prst="rect">
            <a:avLst/>
          </a:prstGeom>
          <a:noFill/>
          <a:ln>
            <a:noFill/>
          </a:ln>
        </p:spPr>
        <p:txBody>
          <a:bodyPr anchorCtr="0" anchor="t" bIns="34275" lIns="34275" spcFirstLastPara="1" rIns="34275" wrap="square" tIns="34275"/>
          <a:lstStyle>
            <a:lvl1pPr indent="-228600" lvl="0" marL="457200" marR="0" rtl="0" algn="l">
              <a:lnSpc>
                <a:spcPct val="110000"/>
              </a:lnSpc>
              <a:spcBef>
                <a:spcPts val="400"/>
              </a:spcBef>
              <a:spcAft>
                <a:spcPts val="0"/>
              </a:spcAft>
              <a:buClr>
                <a:srgbClr val="58AEE1"/>
              </a:buClr>
              <a:buSzPts val="2300"/>
              <a:buFont typeface="Arial"/>
              <a:buNone/>
              <a:defRPr b="0" i="0" sz="3000" u="none" cap="none" strike="noStrike">
                <a:solidFill>
                  <a:srgbClr val="164F86"/>
                </a:solidFill>
                <a:latin typeface="Arial"/>
                <a:ea typeface="Arial"/>
                <a:cs typeface="Arial"/>
                <a:sym typeface="Arial"/>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95" name="Google Shape;95;p18"/>
          <p:cNvPicPr preferRelativeResize="0"/>
          <p:nvPr/>
        </p:nvPicPr>
        <p:blipFill rotWithShape="1">
          <a:blip r:embed="rId5">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howMasterSp="0">
  <p:cSld name="Quote">
    <p:spTree>
      <p:nvGrpSpPr>
        <p:cNvPr id="96" name="Shape 96"/>
        <p:cNvGrpSpPr/>
        <p:nvPr/>
      </p:nvGrpSpPr>
      <p:grpSpPr>
        <a:xfrm>
          <a:off x="0" y="0"/>
          <a:ext cx="0" cy="0"/>
          <a:chOff x="0" y="0"/>
          <a:chExt cx="0" cy="0"/>
        </a:xfrm>
      </p:grpSpPr>
      <p:sp>
        <p:nvSpPr>
          <p:cNvPr id="97" name="Google Shape;97;p19"/>
          <p:cNvSpPr txBox="1"/>
          <p:nvPr>
            <p:ph idx="1" type="body"/>
          </p:nvPr>
        </p:nvSpPr>
        <p:spPr>
          <a:xfrm>
            <a:off x="1143000" y="1457325"/>
            <a:ext cx="6858000" cy="2228700"/>
          </a:xfrm>
          <a:prstGeom prst="rect">
            <a:avLst/>
          </a:prstGeom>
          <a:noFill/>
          <a:ln>
            <a:noFill/>
          </a:ln>
        </p:spPr>
        <p:txBody>
          <a:bodyPr anchorCtr="0" anchor="t" bIns="34275" lIns="34275" spcFirstLastPara="1" rIns="34275" wrap="square" tIns="34275"/>
          <a:lstStyle>
            <a:lvl1pPr indent="-228600" lvl="0" marL="457200" marR="0" rtl="0" algn="l">
              <a:lnSpc>
                <a:spcPct val="120000"/>
              </a:lnSpc>
              <a:spcBef>
                <a:spcPts val="800"/>
              </a:spcBef>
              <a:spcAft>
                <a:spcPts val="0"/>
              </a:spcAft>
              <a:buClr>
                <a:schemeClr val="dk1"/>
              </a:buClr>
              <a:buSzPts val="2000"/>
              <a:buFont typeface="Helvetica Neue Light"/>
              <a:buNone/>
              <a:defRPr b="0" i="0" sz="2700" u="none" cap="none" strike="noStrike">
                <a:solidFill>
                  <a:schemeClr val="dk1"/>
                </a:solidFill>
                <a:latin typeface="Helvetica Neue Light"/>
                <a:ea typeface="Helvetica Neue Light"/>
                <a:cs typeface="Helvetica Neue Light"/>
                <a:sym typeface="Helvetica Neue Light"/>
              </a:defRPr>
            </a:lvl1pPr>
            <a:lvl2pPr indent="-228600" lvl="1" marL="9144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2pPr>
            <a:lvl3pPr indent="-228600" lvl="2" marL="13716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3pPr>
            <a:lvl4pPr indent="-228600" lvl="3" marL="18288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4pPr>
            <a:lvl5pPr indent="-228600" lvl="4" marL="2286000" marR="0" rtl="0" algn="l">
              <a:spcBef>
                <a:spcPts val="1300"/>
              </a:spcBef>
              <a:spcAft>
                <a:spcPts val="0"/>
              </a:spcAft>
              <a:buClr>
                <a:srgbClr val="FFFFFF"/>
              </a:buClr>
              <a:buSzPts val="2000"/>
              <a:buFont typeface="Helvetica Neue Light"/>
              <a:buNone/>
              <a:defRPr b="0" i="0" sz="27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pic>
        <p:nvPicPr>
          <p:cNvPr id="98" name="Google Shape;98;p19"/>
          <p:cNvPicPr preferRelativeResize="0"/>
          <p:nvPr/>
        </p:nvPicPr>
        <p:blipFill rotWithShape="1">
          <a:blip r:embed="rId2">
            <a:alphaModFix/>
          </a:blip>
          <a:srcRect b="0" l="0" r="0" t="0"/>
          <a:stretch/>
        </p:blipFill>
        <p:spPr>
          <a:xfrm>
            <a:off x="8459986" y="4549093"/>
            <a:ext cx="457200" cy="457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utro" showMasterSp="0">
  <p:cSld name="Outro">
    <p:bg>
      <p:bgPr>
        <a:solidFill>
          <a:srgbClr val="FFFFFF"/>
        </a:solidFill>
      </p:bgPr>
    </p:bg>
    <p:spTree>
      <p:nvGrpSpPr>
        <p:cNvPr id="99" name="Shape 99"/>
        <p:cNvGrpSpPr/>
        <p:nvPr/>
      </p:nvGrpSpPr>
      <p:grpSpPr>
        <a:xfrm>
          <a:off x="0" y="0"/>
          <a:ext cx="0" cy="0"/>
          <a:chOff x="0" y="0"/>
          <a:chExt cx="0" cy="0"/>
        </a:xfrm>
      </p:grpSpPr>
      <p:sp>
        <p:nvSpPr>
          <p:cNvPr id="100" name="Google Shape;100;p20"/>
          <p:cNvSpPr/>
          <p:nvPr>
            <p:ph idx="2" type="pic"/>
          </p:nvPr>
        </p:nvSpPr>
        <p:spPr>
          <a:xfrm>
            <a:off x="4231556" y="3544491"/>
            <a:ext cx="681000" cy="6810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lstStyle>
            <a:lvl1pPr indent="0" lvl="0" marL="0" marR="0" rtl="0" algn="l">
              <a:spcBef>
                <a:spcPts val="1300"/>
              </a:spcBef>
              <a:spcAft>
                <a:spcPts val="0"/>
              </a:spcAft>
              <a:buClr>
                <a:srgbClr val="FFFFFF"/>
              </a:buClr>
              <a:buSzPts val="200"/>
              <a:buFont typeface="Helvetica Neue Light"/>
              <a:buNone/>
              <a:defRPr b="0" i="0" sz="300" u="none" cap="none" strike="noStrike">
                <a:solidFill>
                  <a:srgbClr val="FFFFFF"/>
                </a:solidFill>
                <a:latin typeface="Helvetica Neue Light"/>
                <a:ea typeface="Helvetica Neue Light"/>
                <a:cs typeface="Helvetica Neue Light"/>
                <a:sym typeface="Helvetica Neue Light"/>
              </a:defRPr>
            </a:lvl1pPr>
            <a:lvl2pPr indent="-247650" lvl="1" marL="482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234950" lvl="2" marL="711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234950" lvl="3" marL="9525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247650" lvl="4" marL="1193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247650" lvl="5" marL="14351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234950" lvl="6" marL="16637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234950" lvl="7" marL="1905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247650" lvl="8" marL="21463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101" name="Google Shape;101;p20"/>
          <p:cNvSpPr txBox="1"/>
          <p:nvPr>
            <p:ph idx="1" type="body"/>
          </p:nvPr>
        </p:nvSpPr>
        <p:spPr>
          <a:xfrm>
            <a:off x="1638283" y="4376379"/>
            <a:ext cx="5867400" cy="342900"/>
          </a:xfrm>
          <a:prstGeom prst="rect">
            <a:avLst/>
          </a:prstGeom>
          <a:noFill/>
          <a:ln>
            <a:noFill/>
          </a:ln>
        </p:spPr>
        <p:txBody>
          <a:bodyPr anchorCtr="0" anchor="t" bIns="34275" lIns="34275" spcFirstLastPara="1" rIns="34275" wrap="square" tIns="34275"/>
          <a:lstStyle>
            <a:lvl1pPr indent="-228600" lvl="0" marL="457200" marR="0" rtl="0" algn="ctr">
              <a:spcBef>
                <a:spcPts val="1300"/>
              </a:spcBef>
              <a:spcAft>
                <a:spcPts val="0"/>
              </a:spcAft>
              <a:buClr>
                <a:srgbClr val="205080"/>
              </a:buClr>
              <a:buSzPts val="800"/>
              <a:buFont typeface="Helvetica Neue"/>
              <a:buNone/>
              <a:defRPr b="1" i="0" sz="1100" u="none" cap="none" strike="noStrike">
                <a:solidFill>
                  <a:srgbClr val="205080"/>
                </a:solidFill>
                <a:latin typeface="Helvetica Neue"/>
                <a:ea typeface="Helvetica Neue"/>
                <a:cs typeface="Helvetica Neue"/>
                <a:sym typeface="Helvetica Neue"/>
              </a:defRPr>
            </a:lvl1pPr>
            <a:lvl2pPr indent="-323850" lvl="1" marL="914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2pPr>
            <a:lvl3pPr indent="-323850" lvl="2" marL="1371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3pPr>
            <a:lvl4pPr indent="-323850" lvl="3" marL="1828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4pPr>
            <a:lvl5pPr indent="-323850" lvl="4" marL="22860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5pPr>
            <a:lvl6pPr indent="-323850" lvl="5" marL="27432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6pPr>
            <a:lvl7pPr indent="-323850" lvl="6" marL="32004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7pPr>
            <a:lvl8pPr indent="-323850" lvl="7" marL="36576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8pPr>
            <a:lvl9pPr indent="-323850" lvl="8" marL="4114800" marR="0" rtl="0" algn="l">
              <a:spcBef>
                <a:spcPts val="1300"/>
              </a:spcBef>
              <a:spcAft>
                <a:spcPts val="0"/>
              </a:spcAft>
              <a:buClr>
                <a:srgbClr val="FFFFFF"/>
              </a:buClr>
              <a:buSzPts val="1500"/>
              <a:buFont typeface="Helvetica Neue Light"/>
              <a:buChar char="•"/>
              <a:defRPr b="0" i="0" sz="2000" u="none" cap="none" strike="noStrike">
                <a:solidFill>
                  <a:srgbClr val="FFFFFF"/>
                </a:solidFill>
                <a:latin typeface="Helvetica Neue Light"/>
                <a:ea typeface="Helvetica Neue Light"/>
                <a:cs typeface="Helvetica Neue Light"/>
                <a:sym typeface="Helvetica Neue Light"/>
              </a:defRPr>
            </a:lvl9pPr>
          </a:lstStyle>
          <a:p/>
        </p:txBody>
      </p:sp>
      <p:sp>
        <p:nvSpPr>
          <p:cNvPr id="102" name="Google Shape;102;p20"/>
          <p:cNvSpPr txBox="1"/>
          <p:nvPr>
            <p:ph type="title"/>
          </p:nvPr>
        </p:nvSpPr>
        <p:spPr>
          <a:xfrm>
            <a:off x="457200" y="1805529"/>
            <a:ext cx="8229600" cy="857400"/>
          </a:xfrm>
          <a:prstGeom prst="rect">
            <a:avLst/>
          </a:prstGeom>
          <a:noFill/>
          <a:ln>
            <a:noFill/>
          </a:ln>
        </p:spPr>
        <p:txBody>
          <a:bodyPr anchorCtr="0" anchor="t" bIns="34275" lIns="34275" spcFirstLastPara="1" rIns="34275" wrap="square" tIns="34275"/>
          <a:lstStyle>
            <a:lvl1pPr indent="0" lvl="0" marL="0" marR="0" rtl="0" algn="ctr">
              <a:spcBef>
                <a:spcPts val="0"/>
              </a:spcBef>
              <a:spcAft>
                <a:spcPts val="0"/>
              </a:spcAft>
              <a:buSzPts val="500"/>
              <a:buNone/>
              <a:defRPr b="0" i="0" sz="4900" u="none" cap="none" strike="noStrike">
                <a:solidFill>
                  <a:srgbClr val="205080"/>
                </a:solidFill>
                <a:latin typeface="Arial"/>
                <a:ea typeface="Arial"/>
                <a:cs typeface="Arial"/>
                <a:sym typeface="Arial"/>
              </a:defRPr>
            </a:lvl1pPr>
            <a:lvl2pPr indent="88900" lvl="1"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2pPr>
            <a:lvl3pPr indent="177800" lvl="2"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3pPr>
            <a:lvl4pPr indent="254000" lvl="3"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4pPr>
            <a:lvl5pPr indent="342900" lvl="4"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5pPr>
            <a:lvl6pPr indent="431800" lvl="5"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6pPr>
            <a:lvl7pPr indent="520700" lvl="6"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7pPr>
            <a:lvl8pPr indent="596900" lvl="7"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8pPr>
            <a:lvl9pPr indent="685800" lvl="8" marL="0" marR="0" rtl="0" algn="ctr">
              <a:spcBef>
                <a:spcPts val="0"/>
              </a:spcBef>
              <a:spcAft>
                <a:spcPts val="0"/>
              </a:spcAft>
              <a:buSzPts val="500"/>
              <a:buNone/>
              <a:defRPr b="0" i="0" sz="4200" u="none" cap="none" strike="noStrike">
                <a:solidFill>
                  <a:srgbClr val="FFFFFF"/>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8615889" y="4653239"/>
            <a:ext cx="300037" cy="2714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7.png"/><Relationship Id="rId6"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41.png"/><Relationship Id="rId6"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comments" Target="../comments/comment1.xml"/><Relationship Id="rId4" Type="http://schemas.openxmlformats.org/officeDocument/2006/relationships/image" Target="../media/image40.png"/><Relationship Id="rId5" Type="http://schemas.openxmlformats.org/officeDocument/2006/relationships/image" Target="../media/image32.png"/><Relationship Id="rId6"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29.png"/><Relationship Id="rId4" Type="http://schemas.openxmlformats.org/officeDocument/2006/relationships/image" Target="../media/image46.png"/><Relationship Id="rId5" Type="http://schemas.openxmlformats.org/officeDocument/2006/relationships/image" Target="../media/image28.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solidFill>
          <a:schemeClr val="lt1">
            <a:alpha val="0"/>
          </a:schemeClr>
        </a:solidFill>
      </p:bgPr>
    </p:bg>
    <p:spTree>
      <p:nvGrpSpPr>
        <p:cNvPr id="106" name="Shape 106"/>
        <p:cNvGrpSpPr/>
        <p:nvPr/>
      </p:nvGrpSpPr>
      <p:grpSpPr>
        <a:xfrm>
          <a:off x="0" y="0"/>
          <a:ext cx="0" cy="0"/>
          <a:chOff x="0" y="0"/>
          <a:chExt cx="0" cy="0"/>
        </a:xfrm>
      </p:grpSpPr>
      <p:sp>
        <p:nvSpPr>
          <p:cNvPr id="107" name="Google Shape;107;p21"/>
          <p:cNvSpPr txBox="1"/>
          <p:nvPr>
            <p:ph idx="1" type="body"/>
          </p:nvPr>
        </p:nvSpPr>
        <p:spPr>
          <a:xfrm>
            <a:off x="785825" y="1888701"/>
            <a:ext cx="7572300" cy="935700"/>
          </a:xfrm>
          <a:prstGeom prst="rect">
            <a:avLst/>
          </a:prstGeom>
          <a:noFill/>
          <a:ln>
            <a:noFill/>
          </a:ln>
        </p:spPr>
        <p:txBody>
          <a:bodyPr anchorCtr="0" anchor="t" bIns="17150" lIns="34275" spcFirstLastPara="1" rIns="34275" wrap="square" tIns="17150">
            <a:noAutofit/>
          </a:bodyPr>
          <a:lstStyle/>
          <a:p>
            <a:pPr indent="0" lvl="0" marL="0" rtl="0" algn="ctr">
              <a:lnSpc>
                <a:spcPct val="100000"/>
              </a:lnSpc>
              <a:spcBef>
                <a:spcPts val="700"/>
              </a:spcBef>
              <a:spcAft>
                <a:spcPts val="0"/>
              </a:spcAft>
              <a:buClr>
                <a:schemeClr val="dk1"/>
              </a:buClr>
              <a:buSzPts val="400"/>
              <a:buFont typeface="Arial"/>
              <a:buNone/>
            </a:pPr>
            <a:r>
              <a:rPr b="1" lang="en" sz="2300">
                <a:solidFill>
                  <a:schemeClr val="lt1"/>
                </a:solidFill>
                <a:latin typeface="Roboto"/>
                <a:ea typeface="Roboto"/>
                <a:cs typeface="Roboto"/>
                <a:sym typeface="Roboto"/>
              </a:rPr>
              <a:t>How to keep</a:t>
            </a:r>
            <a:r>
              <a:rPr b="1" lang="en" sz="2300">
                <a:solidFill>
                  <a:schemeClr val="lt1"/>
                </a:solidFill>
                <a:latin typeface="Roboto"/>
                <a:ea typeface="Roboto"/>
                <a:cs typeface="Roboto"/>
                <a:sym typeface="Roboto"/>
              </a:rPr>
              <a:t> your</a:t>
            </a:r>
            <a:r>
              <a:rPr b="1" lang="en" sz="2300">
                <a:solidFill>
                  <a:schemeClr val="lt1"/>
                </a:solidFill>
                <a:latin typeface="Roboto"/>
                <a:ea typeface="Roboto"/>
                <a:cs typeface="Roboto"/>
                <a:sym typeface="Roboto"/>
              </a:rPr>
              <a:t> Confluence up-to-date</a:t>
            </a:r>
            <a:endParaRPr b="1" sz="2300">
              <a:solidFill>
                <a:schemeClr val="lt1"/>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400"/>
              <a:buFont typeface="Arial"/>
              <a:buNone/>
            </a:pPr>
            <a:r>
              <a:rPr b="1" lang="en" sz="2300">
                <a:solidFill>
                  <a:schemeClr val="lt1"/>
                </a:solidFill>
                <a:latin typeface="Roboto"/>
                <a:ea typeface="Roboto"/>
                <a:cs typeface="Roboto"/>
                <a:sym typeface="Roboto"/>
              </a:rPr>
              <a:t>with content lifecycle rules</a:t>
            </a:r>
            <a:endParaRPr i="0" sz="2300" u="none" cap="none" strike="noStrike">
              <a:solidFill>
                <a:schemeClr val="lt1"/>
              </a:solidFill>
              <a:latin typeface="Roboto"/>
              <a:ea typeface="Roboto"/>
              <a:cs typeface="Roboto"/>
              <a:sym typeface="Roboto"/>
            </a:endParaRPr>
          </a:p>
        </p:txBody>
      </p:sp>
      <p:pic>
        <p:nvPicPr>
          <p:cNvPr descr="midori-logo-1024.png" id="108" name="Google Shape;108;p21"/>
          <p:cNvPicPr preferRelativeResize="0"/>
          <p:nvPr/>
        </p:nvPicPr>
        <p:blipFill rotWithShape="1">
          <a:blip r:embed="rId3">
            <a:alphaModFix/>
          </a:blip>
          <a:srcRect b="0" l="0" r="0" t="0"/>
          <a:stretch/>
        </p:blipFill>
        <p:spPr>
          <a:xfrm>
            <a:off x="4004651" y="3903722"/>
            <a:ext cx="1134694" cy="1134694"/>
          </a:xfrm>
          <a:prstGeom prst="rect">
            <a:avLst/>
          </a:prstGeom>
          <a:noFill/>
          <a:ln>
            <a:noFill/>
          </a:ln>
        </p:spPr>
      </p:pic>
      <p:sp>
        <p:nvSpPr>
          <p:cNvPr id="109" name="Google Shape;109;p21"/>
          <p:cNvSpPr txBox="1"/>
          <p:nvPr/>
        </p:nvSpPr>
        <p:spPr>
          <a:xfrm>
            <a:off x="872825" y="3074525"/>
            <a:ext cx="7398300" cy="514200"/>
          </a:xfrm>
          <a:prstGeom prst="rect">
            <a:avLst/>
          </a:prstGeom>
          <a:noFill/>
          <a:ln>
            <a:noFill/>
          </a:ln>
        </p:spPr>
        <p:txBody>
          <a:bodyPr anchorCtr="0" anchor="t" bIns="26775" lIns="26775" spcFirstLastPara="1" rIns="26775" wrap="square" tIns="26775">
            <a:noAutofit/>
          </a:bodyPr>
          <a:lstStyle/>
          <a:p>
            <a:pPr indent="0" lvl="0" marL="0" marR="0" rtl="0" algn="ctr">
              <a:lnSpc>
                <a:spcPct val="110000"/>
              </a:lnSpc>
              <a:spcBef>
                <a:spcPts val="0"/>
              </a:spcBef>
              <a:spcAft>
                <a:spcPts val="0"/>
              </a:spcAft>
              <a:buClr>
                <a:schemeClr val="dk1"/>
              </a:buClr>
              <a:buSzPts val="1100"/>
              <a:buFont typeface="Arial"/>
              <a:buNone/>
            </a:pPr>
            <a:r>
              <a:rPr lang="en">
                <a:solidFill>
                  <a:schemeClr val="dk2"/>
                </a:solidFill>
                <a:latin typeface="Roboto"/>
                <a:ea typeface="Roboto"/>
                <a:cs typeface="Roboto"/>
                <a:sym typeface="Roboto"/>
              </a:rPr>
              <a:t>Manage quality, expiration, usage and archiving of your Confluence content</a:t>
            </a:r>
            <a:endParaRPr>
              <a:solidFill>
                <a:schemeClr val="dk2"/>
              </a:solidFill>
              <a:latin typeface="Roboto"/>
              <a:ea typeface="Roboto"/>
              <a:cs typeface="Roboto"/>
              <a:sym typeface="Roboto"/>
            </a:endParaRPr>
          </a:p>
        </p:txBody>
      </p:sp>
      <p:pic>
        <p:nvPicPr>
          <p:cNvPr id="110" name="Google Shape;110;p21"/>
          <p:cNvPicPr preferRelativeResize="0"/>
          <p:nvPr/>
        </p:nvPicPr>
        <p:blipFill>
          <a:blip r:embed="rId4">
            <a:alphaModFix/>
          </a:blip>
          <a:stretch>
            <a:fillRect/>
          </a:stretch>
        </p:blipFill>
        <p:spPr>
          <a:xfrm>
            <a:off x="4314829" y="1243025"/>
            <a:ext cx="514350" cy="51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0"/>
          <p:cNvSpPr/>
          <p:nvPr/>
        </p:nvSpPr>
        <p:spPr>
          <a:xfrm>
            <a:off x="342900" y="252950"/>
            <a:ext cx="8403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Configuring lifecycle rules for page expiration tracking</a:t>
            </a:r>
            <a:endParaRPr b="1" sz="2700">
              <a:solidFill>
                <a:schemeClr val="lt1"/>
              </a:solidFill>
              <a:latin typeface="Roboto"/>
              <a:ea typeface="Roboto"/>
              <a:cs typeface="Roboto"/>
              <a:sym typeface="Roboto"/>
            </a:endParaRPr>
          </a:p>
        </p:txBody>
      </p:sp>
      <p:sp>
        <p:nvSpPr>
          <p:cNvPr id="211" name="Google Shape;211;p30"/>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Define the rules for tracking expired pages and content archiving</a:t>
            </a:r>
            <a:endParaRPr>
              <a:solidFill>
                <a:schemeClr val="dk2"/>
              </a:solidFill>
              <a:latin typeface="Roboto"/>
              <a:ea typeface="Roboto"/>
              <a:cs typeface="Roboto"/>
              <a:sym typeface="Roboto"/>
            </a:endParaRPr>
          </a:p>
        </p:txBody>
      </p:sp>
      <p:pic>
        <p:nvPicPr>
          <p:cNvPr id="212" name="Google Shape;212;p30"/>
          <p:cNvPicPr preferRelativeResize="0"/>
          <p:nvPr/>
        </p:nvPicPr>
        <p:blipFill rotWithShape="1">
          <a:blip r:embed="rId3">
            <a:alphaModFix/>
          </a:blip>
          <a:srcRect b="0" l="0" r="872" t="0"/>
          <a:stretch/>
        </p:blipFill>
        <p:spPr>
          <a:xfrm>
            <a:off x="336163" y="1035400"/>
            <a:ext cx="8471674" cy="3760399"/>
          </a:xfrm>
          <a:prstGeom prst="rect">
            <a:avLst/>
          </a:prstGeom>
          <a:noFill/>
          <a:ln>
            <a:noFill/>
          </a:ln>
          <a:effectLst>
            <a:outerShdw blurRad="600075" rotWithShape="0" algn="bl" dir="3720000" dist="76200">
              <a:srgbClr val="000000">
                <a:alpha val="22000"/>
              </a:srgbClr>
            </a:outerShdw>
          </a:effectLst>
        </p:spPr>
      </p:pic>
      <p:sp>
        <p:nvSpPr>
          <p:cNvPr id="213" name="Google Shape;213;p30"/>
          <p:cNvSpPr/>
          <p:nvPr/>
        </p:nvSpPr>
        <p:spPr>
          <a:xfrm>
            <a:off x="1604450" y="1035400"/>
            <a:ext cx="3683100" cy="17184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14" name="Google Shape;214;p30"/>
          <p:cNvSpPr/>
          <p:nvPr/>
        </p:nvSpPr>
        <p:spPr>
          <a:xfrm>
            <a:off x="1604450" y="2753800"/>
            <a:ext cx="4410600" cy="2044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xit" presetID="10" presetSubtype="0">
                                  <p:stCondLst>
                                    <p:cond delay="0"/>
                                  </p:stCondLst>
                                  <p:childTnLst>
                                    <p:animEffect filter="fade" transition="out">
                                      <p:cBhvr>
                                        <p:cTn dur="1000"/>
                                        <p:tgtEl>
                                          <p:spTgt spid="213"/>
                                        </p:tgtEl>
                                      </p:cBhvr>
                                    </p:animEffect>
                                    <p:set>
                                      <p:cBhvr>
                                        <p:cTn dur="1" fill="hold">
                                          <p:stCondLst>
                                            <p:cond delay="1000"/>
                                          </p:stCondLst>
                                        </p:cTn>
                                        <p:tgtEl>
                                          <p:spTgt spid="2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p:nvPr/>
        </p:nvSpPr>
        <p:spPr>
          <a:xfrm>
            <a:off x="342900" y="252950"/>
            <a:ext cx="83793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Configuring lifecycle rules for content archiving</a:t>
            </a:r>
            <a:endParaRPr b="1" sz="2700">
              <a:solidFill>
                <a:schemeClr val="lt1"/>
              </a:solidFill>
              <a:latin typeface="Roboto"/>
              <a:ea typeface="Roboto"/>
              <a:cs typeface="Roboto"/>
              <a:sym typeface="Roboto"/>
            </a:endParaRPr>
          </a:p>
        </p:txBody>
      </p:sp>
      <p:sp>
        <p:nvSpPr>
          <p:cNvPr id="220" name="Google Shape;220;p31"/>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Finalize and save the archiving configuration</a:t>
            </a:r>
            <a:endParaRPr sz="1400">
              <a:solidFill>
                <a:schemeClr val="dk2"/>
              </a:solidFill>
              <a:latin typeface="Roboto"/>
              <a:ea typeface="Roboto"/>
              <a:cs typeface="Roboto"/>
              <a:sym typeface="Roboto"/>
            </a:endParaRPr>
          </a:p>
        </p:txBody>
      </p:sp>
      <p:sp>
        <p:nvSpPr>
          <p:cNvPr id="221" name="Google Shape;221;p31"/>
          <p:cNvSpPr/>
          <p:nvPr/>
        </p:nvSpPr>
        <p:spPr>
          <a:xfrm>
            <a:off x="6347325" y="2635875"/>
            <a:ext cx="1146000" cy="14472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pic>
        <p:nvPicPr>
          <p:cNvPr id="222" name="Google Shape;222;p31"/>
          <p:cNvPicPr preferRelativeResize="0"/>
          <p:nvPr/>
        </p:nvPicPr>
        <p:blipFill>
          <a:blip r:embed="rId3">
            <a:alphaModFix/>
          </a:blip>
          <a:stretch>
            <a:fillRect/>
          </a:stretch>
        </p:blipFill>
        <p:spPr>
          <a:xfrm>
            <a:off x="342900" y="1035396"/>
            <a:ext cx="8458199" cy="3759212"/>
          </a:xfrm>
          <a:prstGeom prst="rect">
            <a:avLst/>
          </a:prstGeom>
          <a:noFill/>
          <a:ln>
            <a:noFill/>
          </a:ln>
          <a:effectLst>
            <a:outerShdw blurRad="642938" rotWithShape="0" algn="bl" dir="3480000" dist="66675">
              <a:srgbClr val="000000">
                <a:alpha val="21000"/>
              </a:srgbClr>
            </a:outerShdw>
          </a:effectLst>
        </p:spPr>
      </p:pic>
      <p:sp>
        <p:nvSpPr>
          <p:cNvPr id="223" name="Google Shape;223;p31"/>
          <p:cNvSpPr/>
          <p:nvPr/>
        </p:nvSpPr>
        <p:spPr>
          <a:xfrm>
            <a:off x="1724325" y="1427700"/>
            <a:ext cx="4829400" cy="22980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7" name="Shape 227"/>
        <p:cNvGrpSpPr/>
        <p:nvPr/>
      </p:nvGrpSpPr>
      <p:grpSpPr>
        <a:xfrm>
          <a:off x="0" y="0"/>
          <a:ext cx="0" cy="0"/>
          <a:chOff x="0" y="0"/>
          <a:chExt cx="0" cy="0"/>
        </a:xfrm>
      </p:grpSpPr>
      <p:sp>
        <p:nvSpPr>
          <p:cNvPr id="228" name="Google Shape;228;p32"/>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229" name="Google Shape;229;p32"/>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230" name="Google Shape;230;p32"/>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231" name="Google Shape;231;p32"/>
          <p:cNvSpPr txBox="1"/>
          <p:nvPr>
            <p:ph idx="4" type="body"/>
          </p:nvPr>
        </p:nvSpPr>
        <p:spPr>
          <a:xfrm>
            <a:off x="3175562" y="2420605"/>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Running the lifecycle job</a:t>
            </a:r>
            <a:endParaRPr sz="1100">
              <a:solidFill>
                <a:schemeClr val="lt1"/>
              </a:solidFill>
              <a:latin typeface="Roboto"/>
              <a:ea typeface="Roboto"/>
              <a:cs typeface="Roboto"/>
              <a:sym typeface="Roboto"/>
            </a:endParaRPr>
          </a:p>
        </p:txBody>
      </p:sp>
      <p:sp>
        <p:nvSpPr>
          <p:cNvPr id="232" name="Google Shape;232;p32"/>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233" name="Google Shape;233;p32"/>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234" name="Google Shape;234;p32"/>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235" name="Google Shape;235;p32"/>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3"/>
          <p:cNvSpPr/>
          <p:nvPr/>
        </p:nvSpPr>
        <p:spPr>
          <a:xfrm>
            <a:off x="342900" y="252950"/>
            <a:ext cx="5171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Running the lifecycle job</a:t>
            </a:r>
            <a:endParaRPr b="1" sz="2700">
              <a:solidFill>
                <a:schemeClr val="lt1"/>
              </a:solidFill>
              <a:latin typeface="Roboto"/>
              <a:ea typeface="Roboto"/>
              <a:cs typeface="Roboto"/>
              <a:sym typeface="Roboto"/>
            </a:endParaRPr>
          </a:p>
        </p:txBody>
      </p:sp>
      <p:sp>
        <p:nvSpPr>
          <p:cNvPr id="241" name="Google Shape;241;p33"/>
          <p:cNvSpPr txBox="1"/>
          <p:nvPr/>
        </p:nvSpPr>
        <p:spPr>
          <a:xfrm>
            <a:off x="342900" y="644000"/>
            <a:ext cx="8420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Execute the lifecycle job manually</a:t>
            </a:r>
            <a:endParaRPr sz="1400">
              <a:solidFill>
                <a:schemeClr val="dk2"/>
              </a:solidFill>
              <a:latin typeface="Roboto"/>
              <a:ea typeface="Roboto"/>
              <a:cs typeface="Roboto"/>
              <a:sym typeface="Roboto"/>
            </a:endParaRPr>
          </a:p>
        </p:txBody>
      </p:sp>
      <p:pic>
        <p:nvPicPr>
          <p:cNvPr id="242" name="Google Shape;242;p33"/>
          <p:cNvPicPr preferRelativeResize="0"/>
          <p:nvPr/>
        </p:nvPicPr>
        <p:blipFill>
          <a:blip r:embed="rId3">
            <a:alphaModFix/>
          </a:blip>
          <a:stretch>
            <a:fillRect/>
          </a:stretch>
        </p:blipFill>
        <p:spPr>
          <a:xfrm>
            <a:off x="342900" y="1035400"/>
            <a:ext cx="8458199" cy="3759192"/>
          </a:xfrm>
          <a:prstGeom prst="rect">
            <a:avLst/>
          </a:prstGeom>
          <a:noFill/>
          <a:ln>
            <a:noFill/>
          </a:ln>
          <a:effectLst>
            <a:outerShdw blurRad="542925" rotWithShape="0" algn="bl" dir="3540000" dist="76200">
              <a:srgbClr val="000000">
                <a:alpha val="2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4"/>
          <p:cNvSpPr/>
          <p:nvPr/>
        </p:nvSpPr>
        <p:spPr>
          <a:xfrm>
            <a:off x="342900" y="252950"/>
            <a:ext cx="5171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Running the lifecycle job</a:t>
            </a:r>
            <a:endParaRPr b="1" sz="2700">
              <a:solidFill>
                <a:schemeClr val="lt1"/>
              </a:solidFill>
              <a:latin typeface="Roboto"/>
              <a:ea typeface="Roboto"/>
              <a:cs typeface="Roboto"/>
              <a:sym typeface="Roboto"/>
            </a:endParaRPr>
          </a:p>
        </p:txBody>
      </p:sp>
      <p:sp>
        <p:nvSpPr>
          <p:cNvPr id="248" name="Google Shape;248;p34"/>
          <p:cNvSpPr txBox="1"/>
          <p:nvPr/>
        </p:nvSpPr>
        <p:spPr>
          <a:xfrm>
            <a:off x="342900" y="644000"/>
            <a:ext cx="8420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Execute the lifecycle job automatically (by a schedule)</a:t>
            </a:r>
            <a:endParaRPr sz="1400">
              <a:solidFill>
                <a:schemeClr val="dk2"/>
              </a:solidFill>
              <a:latin typeface="Roboto"/>
              <a:ea typeface="Roboto"/>
              <a:cs typeface="Roboto"/>
              <a:sym typeface="Roboto"/>
            </a:endParaRPr>
          </a:p>
        </p:txBody>
      </p:sp>
      <p:pic>
        <p:nvPicPr>
          <p:cNvPr id="249" name="Google Shape;249;p34"/>
          <p:cNvPicPr preferRelativeResize="0"/>
          <p:nvPr/>
        </p:nvPicPr>
        <p:blipFill>
          <a:blip r:embed="rId3">
            <a:alphaModFix/>
          </a:blip>
          <a:stretch>
            <a:fillRect/>
          </a:stretch>
        </p:blipFill>
        <p:spPr>
          <a:xfrm>
            <a:off x="342900" y="1035400"/>
            <a:ext cx="8458199" cy="3759192"/>
          </a:xfrm>
          <a:prstGeom prst="rect">
            <a:avLst/>
          </a:prstGeom>
          <a:noFill/>
          <a:ln>
            <a:noFill/>
          </a:ln>
          <a:effectLst>
            <a:outerShdw blurRad="600075" rotWithShape="0" algn="bl" dir="3720000" dist="76200">
              <a:srgbClr val="000000">
                <a:alpha val="21000"/>
              </a:srgbClr>
            </a:outerShdw>
          </a:effectLst>
        </p:spPr>
      </p:pic>
      <p:sp>
        <p:nvSpPr>
          <p:cNvPr id="250" name="Google Shape;250;p34"/>
          <p:cNvSpPr/>
          <p:nvPr/>
        </p:nvSpPr>
        <p:spPr>
          <a:xfrm>
            <a:off x="1880700" y="2733000"/>
            <a:ext cx="6753300" cy="2268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 name="Shape 254"/>
        <p:cNvGrpSpPr/>
        <p:nvPr/>
      </p:nvGrpSpPr>
      <p:grpSpPr>
        <a:xfrm>
          <a:off x="0" y="0"/>
          <a:ext cx="0" cy="0"/>
          <a:chOff x="0" y="0"/>
          <a:chExt cx="0" cy="0"/>
        </a:xfrm>
      </p:grpSpPr>
      <p:sp>
        <p:nvSpPr>
          <p:cNvPr id="255" name="Google Shape;255;p35"/>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256" name="Google Shape;256;p35"/>
          <p:cNvSpPr txBox="1"/>
          <p:nvPr>
            <p:ph idx="2" type="body"/>
          </p:nvPr>
        </p:nvSpPr>
        <p:spPr>
          <a:xfrm>
            <a:off x="3175450" y="2845973"/>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Understanding your content quality</a:t>
            </a:r>
            <a:endParaRPr sz="1100">
              <a:solidFill>
                <a:schemeClr val="lt1"/>
              </a:solidFill>
              <a:latin typeface="Roboto"/>
              <a:ea typeface="Roboto"/>
              <a:cs typeface="Roboto"/>
              <a:sym typeface="Roboto"/>
            </a:endParaRPr>
          </a:p>
        </p:txBody>
      </p:sp>
      <p:sp>
        <p:nvSpPr>
          <p:cNvPr id="257" name="Google Shape;257;p35"/>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258" name="Google Shape;258;p35"/>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259" name="Google Shape;259;p35"/>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260" name="Google Shape;260;p35"/>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261" name="Google Shape;261;p35"/>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262" name="Google Shape;262;p35"/>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Understanding your content quality</a:t>
            </a:r>
            <a:endParaRPr b="1" sz="2700">
              <a:solidFill>
                <a:schemeClr val="lt1"/>
              </a:solidFill>
              <a:latin typeface="Roboto"/>
              <a:ea typeface="Roboto"/>
              <a:cs typeface="Roboto"/>
              <a:sym typeface="Roboto"/>
            </a:endParaRPr>
          </a:p>
        </p:txBody>
      </p:sp>
      <p:sp>
        <p:nvSpPr>
          <p:cNvPr id="268" name="Google Shape;268;p36"/>
          <p:cNvSpPr txBox="1"/>
          <p:nvPr/>
        </p:nvSpPr>
        <p:spPr>
          <a:xfrm>
            <a:off x="342900" y="644000"/>
            <a:ext cx="6286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rgbClr val="666666"/>
                </a:solidFill>
                <a:latin typeface="Roboto"/>
                <a:ea typeface="Roboto"/>
                <a:cs typeface="Roboto"/>
                <a:sym typeface="Roboto"/>
              </a:rPr>
              <a:t>Global report about</a:t>
            </a:r>
            <a:r>
              <a:rPr lang="en">
                <a:solidFill>
                  <a:srgbClr val="666666"/>
                </a:solidFill>
                <a:latin typeface="Roboto"/>
                <a:ea typeface="Roboto"/>
                <a:cs typeface="Roboto"/>
                <a:sym typeface="Roboto"/>
              </a:rPr>
              <a:t> the current state of your Confluence content</a:t>
            </a:r>
            <a:endParaRPr sz="1400">
              <a:solidFill>
                <a:srgbClr val="666666"/>
              </a:solidFill>
              <a:latin typeface="Roboto"/>
              <a:ea typeface="Roboto"/>
              <a:cs typeface="Roboto"/>
              <a:sym typeface="Roboto"/>
            </a:endParaRPr>
          </a:p>
        </p:txBody>
      </p:sp>
      <p:pic>
        <p:nvPicPr>
          <p:cNvPr id="269" name="Google Shape;269;p36"/>
          <p:cNvPicPr preferRelativeResize="0"/>
          <p:nvPr/>
        </p:nvPicPr>
        <p:blipFill>
          <a:blip r:embed="rId3">
            <a:alphaModFix/>
          </a:blip>
          <a:stretch>
            <a:fillRect/>
          </a:stretch>
        </p:blipFill>
        <p:spPr>
          <a:xfrm>
            <a:off x="342900" y="1035400"/>
            <a:ext cx="7697741" cy="3765199"/>
          </a:xfrm>
          <a:prstGeom prst="rect">
            <a:avLst/>
          </a:prstGeom>
          <a:noFill/>
          <a:ln>
            <a:noFill/>
          </a:ln>
          <a:effectLst>
            <a:outerShdw blurRad="571500" rotWithShape="0" algn="bl" dir="3540000" dist="57150">
              <a:srgbClr val="000000">
                <a:alpha val="20000"/>
              </a:srgbClr>
            </a:outerShdw>
          </a:effectLst>
        </p:spPr>
      </p:pic>
      <p:sp>
        <p:nvSpPr>
          <p:cNvPr id="270" name="Google Shape;270;p36"/>
          <p:cNvSpPr/>
          <p:nvPr/>
        </p:nvSpPr>
        <p:spPr>
          <a:xfrm>
            <a:off x="3473875" y="1967025"/>
            <a:ext cx="450900" cy="2833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1" name="Google Shape;271;p36"/>
          <p:cNvSpPr/>
          <p:nvPr/>
        </p:nvSpPr>
        <p:spPr>
          <a:xfrm>
            <a:off x="3885125" y="1967025"/>
            <a:ext cx="450900" cy="2833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2" name="Google Shape;272;p36"/>
          <p:cNvSpPr/>
          <p:nvPr/>
        </p:nvSpPr>
        <p:spPr>
          <a:xfrm>
            <a:off x="4872600" y="1967025"/>
            <a:ext cx="450900" cy="2833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3" name="Google Shape;273;p36"/>
          <p:cNvSpPr/>
          <p:nvPr/>
        </p:nvSpPr>
        <p:spPr>
          <a:xfrm>
            <a:off x="5365250" y="1967025"/>
            <a:ext cx="450900" cy="2833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4" name="Google Shape;274;p36"/>
          <p:cNvSpPr/>
          <p:nvPr/>
        </p:nvSpPr>
        <p:spPr>
          <a:xfrm>
            <a:off x="3100200" y="1967025"/>
            <a:ext cx="450900" cy="2833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5" name="Google Shape;275;p36"/>
          <p:cNvSpPr/>
          <p:nvPr/>
        </p:nvSpPr>
        <p:spPr>
          <a:xfrm rot="5400000">
            <a:off x="4603700" y="-681625"/>
            <a:ext cx="136500" cy="65664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6" name="Google Shape;276;p36"/>
          <p:cNvSpPr/>
          <p:nvPr/>
        </p:nvSpPr>
        <p:spPr>
          <a:xfrm>
            <a:off x="1388700" y="2398100"/>
            <a:ext cx="390000" cy="1080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7" name="Google Shape;277;p36"/>
          <p:cNvSpPr/>
          <p:nvPr/>
        </p:nvSpPr>
        <p:spPr>
          <a:xfrm>
            <a:off x="1388700" y="3270625"/>
            <a:ext cx="390000" cy="1080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78" name="Google Shape;278;p36"/>
          <p:cNvSpPr/>
          <p:nvPr/>
        </p:nvSpPr>
        <p:spPr>
          <a:xfrm>
            <a:off x="1388700" y="4598275"/>
            <a:ext cx="390000" cy="1080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xit" presetID="10" presetSubtype="0">
                                  <p:stCondLst>
                                    <p:cond delay="0"/>
                                  </p:stCondLst>
                                  <p:childTnLst>
                                    <p:animEffect filter="fade" transition="out">
                                      <p:cBhvr>
                                        <p:cTn dur="1000"/>
                                        <p:tgtEl>
                                          <p:spTgt spid="276"/>
                                        </p:tgtEl>
                                      </p:cBhvr>
                                    </p:animEffect>
                                    <p:set>
                                      <p:cBhvr>
                                        <p:cTn dur="1" fill="hold">
                                          <p:stCondLst>
                                            <p:cond delay="1000"/>
                                          </p:stCondLst>
                                        </p:cTn>
                                        <p:tgtEl>
                                          <p:spTgt spid="2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77"/>
                                        </p:tgtEl>
                                      </p:cBhvr>
                                    </p:animEffect>
                                    <p:set>
                                      <p:cBhvr>
                                        <p:cTn dur="1" fill="hold">
                                          <p:stCondLst>
                                            <p:cond delay="1000"/>
                                          </p:stCondLst>
                                        </p:cTn>
                                        <p:tgtEl>
                                          <p:spTgt spid="2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78"/>
                                        </p:tgtEl>
                                      </p:cBhvr>
                                    </p:animEffect>
                                    <p:set>
                                      <p:cBhvr>
                                        <p:cTn dur="1" fill="hold">
                                          <p:stCondLst>
                                            <p:cond delay="1000"/>
                                          </p:stCondLst>
                                        </p:cTn>
                                        <p:tgtEl>
                                          <p:spTgt spid="2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xit" presetID="10" presetSubtype="0">
                                  <p:stCondLst>
                                    <p:cond delay="0"/>
                                  </p:stCondLst>
                                  <p:childTnLst>
                                    <p:animEffect filter="fade" transition="out">
                                      <p:cBhvr>
                                        <p:cTn dur="1000"/>
                                        <p:tgtEl>
                                          <p:spTgt spid="275"/>
                                        </p:tgtEl>
                                      </p:cBhvr>
                                    </p:animEffect>
                                    <p:set>
                                      <p:cBhvr>
                                        <p:cTn dur="1" fill="hold">
                                          <p:stCondLst>
                                            <p:cond delay="1000"/>
                                          </p:stCondLst>
                                        </p:cTn>
                                        <p:tgtEl>
                                          <p:spTgt spid="2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xit" presetID="10" presetSubtype="0">
                                  <p:stCondLst>
                                    <p:cond delay="0"/>
                                  </p:stCondLst>
                                  <p:childTnLst>
                                    <p:animEffect filter="fade" transition="out">
                                      <p:cBhvr>
                                        <p:cTn dur="1000"/>
                                        <p:tgtEl>
                                          <p:spTgt spid="271"/>
                                        </p:tgtEl>
                                      </p:cBhvr>
                                    </p:animEffect>
                                    <p:set>
                                      <p:cBhvr>
                                        <p:cTn dur="1" fill="hold">
                                          <p:stCondLst>
                                            <p:cond delay="1000"/>
                                          </p:stCondLst>
                                        </p:cTn>
                                        <p:tgtEl>
                                          <p:spTgt spid="2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par>
                                <p:cTn fill="hold" nodeType="withEffect" presetClass="exit" presetID="10" presetSubtype="0">
                                  <p:stCondLst>
                                    <p:cond delay="0"/>
                                  </p:stCondLst>
                                  <p:childTnLst>
                                    <p:animEffect filter="fade" transition="out">
                                      <p:cBhvr>
                                        <p:cTn dur="1000"/>
                                        <p:tgtEl>
                                          <p:spTgt spid="272"/>
                                        </p:tgtEl>
                                      </p:cBhvr>
                                    </p:animEffect>
                                    <p:set>
                                      <p:cBhvr>
                                        <p:cTn dur="1" fill="hold">
                                          <p:stCondLst>
                                            <p:cond delay="1000"/>
                                          </p:stCondLst>
                                        </p:cTn>
                                        <p:tgtEl>
                                          <p:spTgt spid="2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xit" presetID="10" presetSubtype="0">
                                  <p:stCondLst>
                                    <p:cond delay="0"/>
                                  </p:stCondLst>
                                  <p:childTnLst>
                                    <p:animEffect filter="fade" transition="out">
                                      <p:cBhvr>
                                        <p:cTn dur="1000"/>
                                        <p:tgtEl>
                                          <p:spTgt spid="273"/>
                                        </p:tgtEl>
                                      </p:cBhvr>
                                    </p:animEffect>
                                    <p:set>
                                      <p:cBhvr>
                                        <p:cTn dur="1" fill="hold">
                                          <p:stCondLst>
                                            <p:cond delay="1000"/>
                                          </p:stCondLst>
                                        </p:cTn>
                                        <p:tgtEl>
                                          <p:spTgt spid="2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7"/>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Understanding your content quality</a:t>
            </a:r>
            <a:endParaRPr b="1" sz="2700">
              <a:solidFill>
                <a:schemeClr val="lt1"/>
              </a:solidFill>
              <a:latin typeface="Roboto"/>
              <a:ea typeface="Roboto"/>
              <a:cs typeface="Roboto"/>
              <a:sym typeface="Roboto"/>
            </a:endParaRPr>
          </a:p>
        </p:txBody>
      </p:sp>
      <p:sp>
        <p:nvSpPr>
          <p:cNvPr id="284" name="Google Shape;284;p37"/>
          <p:cNvSpPr txBox="1"/>
          <p:nvPr/>
        </p:nvSpPr>
        <p:spPr>
          <a:xfrm>
            <a:off x="342900" y="644000"/>
            <a:ext cx="6286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rgbClr val="666666"/>
                </a:solidFill>
                <a:latin typeface="Roboto"/>
                <a:ea typeface="Roboto"/>
                <a:cs typeface="Roboto"/>
                <a:sym typeface="Roboto"/>
              </a:rPr>
              <a:t>View</a:t>
            </a:r>
            <a:r>
              <a:rPr lang="en">
                <a:solidFill>
                  <a:srgbClr val="666666"/>
                </a:solidFill>
                <a:latin typeface="Roboto"/>
                <a:ea typeface="Roboto"/>
                <a:cs typeface="Roboto"/>
                <a:sym typeface="Roboto"/>
              </a:rPr>
              <a:t> the status of the pages in a space</a:t>
            </a:r>
            <a:endParaRPr sz="1400">
              <a:solidFill>
                <a:srgbClr val="666666"/>
              </a:solidFill>
              <a:latin typeface="Roboto"/>
              <a:ea typeface="Roboto"/>
              <a:cs typeface="Roboto"/>
              <a:sym typeface="Roboto"/>
            </a:endParaRPr>
          </a:p>
        </p:txBody>
      </p:sp>
      <p:pic>
        <p:nvPicPr>
          <p:cNvPr id="285" name="Google Shape;285;p37"/>
          <p:cNvPicPr preferRelativeResize="0"/>
          <p:nvPr/>
        </p:nvPicPr>
        <p:blipFill>
          <a:blip r:embed="rId3">
            <a:alphaModFix/>
          </a:blip>
          <a:stretch>
            <a:fillRect/>
          </a:stretch>
        </p:blipFill>
        <p:spPr>
          <a:xfrm>
            <a:off x="342900" y="1035400"/>
            <a:ext cx="7697741" cy="3765199"/>
          </a:xfrm>
          <a:prstGeom prst="rect">
            <a:avLst/>
          </a:prstGeom>
          <a:noFill/>
          <a:ln>
            <a:noFill/>
          </a:ln>
          <a:effectLst>
            <a:outerShdw blurRad="571500" rotWithShape="0" algn="bl" dir="3540000" dist="66675">
              <a:srgbClr val="000000">
                <a:alpha val="19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8"/>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Understanding your content quality</a:t>
            </a:r>
            <a:endParaRPr b="1" sz="2700">
              <a:solidFill>
                <a:schemeClr val="lt1"/>
              </a:solidFill>
              <a:latin typeface="Roboto"/>
              <a:ea typeface="Roboto"/>
              <a:cs typeface="Roboto"/>
              <a:sym typeface="Roboto"/>
            </a:endParaRPr>
          </a:p>
        </p:txBody>
      </p:sp>
      <p:sp>
        <p:nvSpPr>
          <p:cNvPr id="291" name="Google Shape;291;p38"/>
          <p:cNvSpPr txBox="1"/>
          <p:nvPr/>
        </p:nvSpPr>
        <p:spPr>
          <a:xfrm>
            <a:off x="342900" y="644000"/>
            <a:ext cx="6286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rgbClr val="666666"/>
                </a:solidFill>
                <a:latin typeface="Roboto"/>
                <a:ea typeface="Roboto"/>
                <a:cs typeface="Roboto"/>
                <a:sym typeface="Roboto"/>
              </a:rPr>
              <a:t>View the status of a single page</a:t>
            </a:r>
            <a:endParaRPr sz="1400">
              <a:solidFill>
                <a:srgbClr val="666666"/>
              </a:solidFill>
              <a:latin typeface="Roboto"/>
              <a:ea typeface="Roboto"/>
              <a:cs typeface="Roboto"/>
              <a:sym typeface="Roboto"/>
            </a:endParaRPr>
          </a:p>
        </p:txBody>
      </p:sp>
      <p:pic>
        <p:nvPicPr>
          <p:cNvPr id="292" name="Google Shape;292;p38"/>
          <p:cNvPicPr preferRelativeResize="0"/>
          <p:nvPr/>
        </p:nvPicPr>
        <p:blipFill>
          <a:blip r:embed="rId3">
            <a:alphaModFix/>
          </a:blip>
          <a:stretch>
            <a:fillRect/>
          </a:stretch>
        </p:blipFill>
        <p:spPr>
          <a:xfrm>
            <a:off x="342900" y="1035400"/>
            <a:ext cx="7650899" cy="3742288"/>
          </a:xfrm>
          <a:prstGeom prst="rect">
            <a:avLst/>
          </a:prstGeom>
          <a:noFill/>
          <a:ln>
            <a:noFill/>
          </a:ln>
          <a:effectLst>
            <a:outerShdw blurRad="571500" rotWithShape="0" algn="bl" dir="3840000" dist="66675">
              <a:srgbClr val="000000">
                <a:alpha val="19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9"/>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Understanding your content quality</a:t>
            </a:r>
            <a:endParaRPr b="1" sz="2700">
              <a:solidFill>
                <a:schemeClr val="lt1"/>
              </a:solidFill>
              <a:latin typeface="Roboto"/>
              <a:ea typeface="Roboto"/>
              <a:cs typeface="Roboto"/>
              <a:sym typeface="Roboto"/>
            </a:endParaRPr>
          </a:p>
        </p:txBody>
      </p:sp>
      <p:sp>
        <p:nvSpPr>
          <p:cNvPr id="298" name="Google Shape;298;p39"/>
          <p:cNvSpPr txBox="1"/>
          <p:nvPr/>
        </p:nvSpPr>
        <p:spPr>
          <a:xfrm>
            <a:off x="342900" y="644000"/>
            <a:ext cx="62865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rgbClr val="666666"/>
                </a:solidFill>
                <a:latin typeface="Roboto"/>
                <a:ea typeface="Roboto"/>
                <a:cs typeface="Roboto"/>
                <a:sym typeface="Roboto"/>
              </a:rPr>
              <a:t>Keep data security regulations (GDPR) by hiding usernames</a:t>
            </a:r>
            <a:endParaRPr sz="1400">
              <a:solidFill>
                <a:srgbClr val="666666"/>
              </a:solidFill>
              <a:latin typeface="Roboto"/>
              <a:ea typeface="Roboto"/>
              <a:cs typeface="Roboto"/>
              <a:sym typeface="Roboto"/>
            </a:endParaRPr>
          </a:p>
        </p:txBody>
      </p:sp>
      <p:pic>
        <p:nvPicPr>
          <p:cNvPr id="299" name="Google Shape;299;p39"/>
          <p:cNvPicPr preferRelativeResize="0"/>
          <p:nvPr/>
        </p:nvPicPr>
        <p:blipFill>
          <a:blip r:embed="rId3">
            <a:alphaModFix/>
          </a:blip>
          <a:stretch>
            <a:fillRect/>
          </a:stretch>
        </p:blipFill>
        <p:spPr>
          <a:xfrm>
            <a:off x="342900" y="1035400"/>
            <a:ext cx="7650899" cy="3742288"/>
          </a:xfrm>
          <a:prstGeom prst="rect">
            <a:avLst/>
          </a:prstGeom>
          <a:noFill/>
          <a:ln>
            <a:noFill/>
          </a:ln>
          <a:effectLst>
            <a:outerShdw blurRad="585788" rotWithShape="0" algn="bl" dir="3660000" dist="76200">
              <a:srgbClr val="000000">
                <a:alpha val="21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2"/>
          <p:cNvSpPr txBox="1"/>
          <p:nvPr>
            <p:ph idx="3" type="body"/>
          </p:nvPr>
        </p:nvSpPr>
        <p:spPr>
          <a:xfrm>
            <a:off x="4679725" y="333450"/>
            <a:ext cx="4465200" cy="363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164F86"/>
              </a:buClr>
              <a:buSzPts val="1100"/>
              <a:buFont typeface="Arial"/>
              <a:buNone/>
            </a:pPr>
            <a:r>
              <a:rPr b="1" i="0" lang="en" sz="2300" u="none" cap="none" strike="noStrike">
                <a:solidFill>
                  <a:srgbClr val="FFFFFF"/>
                </a:solidFill>
                <a:latin typeface="Roboto"/>
                <a:ea typeface="Roboto"/>
                <a:cs typeface="Roboto"/>
                <a:sym typeface="Roboto"/>
              </a:rPr>
              <a:t>What is</a:t>
            </a:r>
            <a:r>
              <a:rPr b="1" lang="en" sz="2300">
                <a:solidFill>
                  <a:srgbClr val="FFFFFF"/>
                </a:solidFill>
                <a:latin typeface="Roboto"/>
                <a:ea typeface="Roboto"/>
                <a:cs typeface="Roboto"/>
                <a:sym typeface="Roboto"/>
              </a:rPr>
              <a:t> Better Content Archiving</a:t>
            </a:r>
            <a:r>
              <a:rPr b="1" i="0" lang="en" sz="2300" u="none" cap="none" strike="noStrike">
                <a:solidFill>
                  <a:srgbClr val="FFFFFF"/>
                </a:solidFill>
                <a:latin typeface="Roboto"/>
                <a:ea typeface="Roboto"/>
                <a:cs typeface="Roboto"/>
                <a:sym typeface="Roboto"/>
              </a:rPr>
              <a:t>?</a:t>
            </a:r>
            <a:endParaRPr b="1" i="0" sz="2300" u="none" cap="none" strike="noStrike">
              <a:solidFill>
                <a:srgbClr val="FFFFFF"/>
              </a:solidFill>
              <a:latin typeface="Roboto"/>
              <a:ea typeface="Roboto"/>
              <a:cs typeface="Roboto"/>
              <a:sym typeface="Roboto"/>
            </a:endParaRPr>
          </a:p>
        </p:txBody>
      </p:sp>
      <p:sp>
        <p:nvSpPr>
          <p:cNvPr id="116" name="Google Shape;116;p22"/>
          <p:cNvSpPr txBox="1"/>
          <p:nvPr>
            <p:ph idx="1" type="body"/>
          </p:nvPr>
        </p:nvSpPr>
        <p:spPr>
          <a:xfrm>
            <a:off x="245675" y="2942552"/>
            <a:ext cx="4343400" cy="363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 sz="1100">
                <a:solidFill>
                  <a:schemeClr val="lt1"/>
                </a:solidFill>
                <a:latin typeface="Roboto"/>
                <a:ea typeface="Roboto"/>
                <a:cs typeface="Roboto"/>
                <a:sym typeface="Roboto"/>
              </a:rPr>
              <a:t>(earlier was called “Atlassian Verified”)</a:t>
            </a:r>
            <a:endParaRPr sz="1100">
              <a:solidFill>
                <a:schemeClr val="lt1"/>
              </a:solidFill>
              <a:latin typeface="Roboto"/>
              <a:ea typeface="Roboto"/>
              <a:cs typeface="Roboto"/>
              <a:sym typeface="Roboto"/>
            </a:endParaRPr>
          </a:p>
          <a:p>
            <a:pPr indent="0" lvl="0" marL="0" marR="0" rtl="0" algn="ctr">
              <a:spcBef>
                <a:spcPts val="0"/>
              </a:spcBef>
              <a:spcAft>
                <a:spcPts val="0"/>
              </a:spcAft>
              <a:buNone/>
            </a:pPr>
            <a:r>
              <a:rPr lang="en" sz="1100">
                <a:solidFill>
                  <a:schemeClr val="lt1"/>
                </a:solidFill>
                <a:latin typeface="Roboto"/>
                <a:ea typeface="Roboto"/>
                <a:cs typeface="Roboto"/>
                <a:sym typeface="Roboto"/>
              </a:rPr>
              <a:t>Reliable maintenance, guaranteed support and top-notch docs</a:t>
            </a:r>
            <a:endParaRPr i="0" sz="1100" u="none" cap="none" strike="noStrike">
              <a:solidFill>
                <a:schemeClr val="lt1"/>
              </a:solidFill>
              <a:latin typeface="Roboto"/>
              <a:ea typeface="Roboto"/>
              <a:cs typeface="Roboto"/>
              <a:sym typeface="Roboto"/>
            </a:endParaRPr>
          </a:p>
        </p:txBody>
      </p:sp>
      <p:sp>
        <p:nvSpPr>
          <p:cNvPr id="117" name="Google Shape;117;p22"/>
          <p:cNvSpPr txBox="1"/>
          <p:nvPr>
            <p:ph idx="1" type="body"/>
          </p:nvPr>
        </p:nvSpPr>
        <p:spPr>
          <a:xfrm>
            <a:off x="230489" y="3977428"/>
            <a:ext cx="4154700" cy="47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800">
                <a:solidFill>
                  <a:schemeClr val="lt1"/>
                </a:solidFill>
                <a:latin typeface="Roboto"/>
                <a:ea typeface="Roboto"/>
                <a:cs typeface="Roboto"/>
                <a:sym typeface="Roboto"/>
              </a:rPr>
              <a:t>Powering 4000+ customers</a:t>
            </a:r>
            <a:endParaRPr b="1" sz="1800">
              <a:solidFill>
                <a:schemeClr val="lt1"/>
              </a:solidFill>
              <a:latin typeface="Roboto"/>
              <a:ea typeface="Roboto"/>
              <a:cs typeface="Roboto"/>
              <a:sym typeface="Roboto"/>
            </a:endParaRPr>
          </a:p>
          <a:p>
            <a:pPr indent="0" lvl="0" marL="0" marR="0" rtl="0" algn="ctr">
              <a:spcBef>
                <a:spcPts val="0"/>
              </a:spcBef>
              <a:spcAft>
                <a:spcPts val="0"/>
              </a:spcAft>
              <a:buNone/>
            </a:pPr>
            <a:r>
              <a:rPr lang="en" sz="1100">
                <a:solidFill>
                  <a:schemeClr val="lt1"/>
                </a:solidFill>
                <a:latin typeface="Roboto"/>
                <a:ea typeface="Roboto"/>
                <a:cs typeface="Roboto"/>
                <a:sym typeface="Roboto"/>
              </a:rPr>
              <a:t>Apple</a:t>
            </a:r>
            <a:r>
              <a:rPr lang="en" sz="1100">
                <a:solidFill>
                  <a:schemeClr val="lt1"/>
                </a:solidFill>
                <a:latin typeface="Roboto"/>
                <a:ea typeface="Roboto"/>
                <a:cs typeface="Roboto"/>
                <a:sym typeface="Roboto"/>
              </a:rPr>
              <a:t>, Boeing, Salesforce, Oracle, SAP, SONY, etc.</a:t>
            </a:r>
            <a:endParaRPr sz="1100">
              <a:solidFill>
                <a:schemeClr val="lt1"/>
              </a:solidFill>
              <a:latin typeface="Roboto"/>
              <a:ea typeface="Roboto"/>
              <a:cs typeface="Roboto"/>
              <a:sym typeface="Roboto"/>
            </a:endParaRPr>
          </a:p>
        </p:txBody>
      </p:sp>
      <p:sp>
        <p:nvSpPr>
          <p:cNvPr id="118" name="Google Shape;118;p22"/>
          <p:cNvSpPr txBox="1"/>
          <p:nvPr/>
        </p:nvSpPr>
        <p:spPr>
          <a:xfrm>
            <a:off x="5552725" y="1573650"/>
            <a:ext cx="2719200" cy="3321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Clr>
                <a:srgbClr val="164F86"/>
              </a:buClr>
              <a:buSzPts val="2300"/>
              <a:buFont typeface="Arial"/>
              <a:buNone/>
            </a:pPr>
            <a:r>
              <a:rPr b="1" lang="en" sz="1800">
                <a:solidFill>
                  <a:srgbClr val="FFFFFF"/>
                </a:solidFill>
                <a:latin typeface="Roboto"/>
                <a:ea typeface="Roboto"/>
                <a:cs typeface="Roboto"/>
                <a:sym typeface="Roboto"/>
              </a:rPr>
              <a:t>On the market since 2008</a:t>
            </a:r>
            <a:endParaRPr b="1" sz="1800">
              <a:solidFill>
                <a:srgbClr val="FFFFFF"/>
              </a:solidFill>
              <a:latin typeface="Roboto"/>
              <a:ea typeface="Roboto"/>
              <a:cs typeface="Roboto"/>
              <a:sym typeface="Roboto"/>
            </a:endParaRPr>
          </a:p>
        </p:txBody>
      </p:sp>
      <p:sp>
        <p:nvSpPr>
          <p:cNvPr id="119" name="Google Shape;119;p22"/>
          <p:cNvSpPr txBox="1"/>
          <p:nvPr/>
        </p:nvSpPr>
        <p:spPr>
          <a:xfrm>
            <a:off x="5617150" y="2928313"/>
            <a:ext cx="2590500" cy="2241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rgbClr val="FFFFFF"/>
                </a:solidFill>
                <a:latin typeface="Roboto"/>
                <a:ea typeface="Roboto"/>
                <a:cs typeface="Roboto"/>
                <a:sym typeface="Roboto"/>
              </a:rPr>
              <a:t>Top rated app for </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Confluence Server and Data Center</a:t>
            </a:r>
            <a:endParaRPr sz="1100">
              <a:solidFill>
                <a:srgbClr val="FFFFFF"/>
              </a:solidFill>
              <a:latin typeface="Roboto"/>
              <a:ea typeface="Roboto"/>
              <a:cs typeface="Roboto"/>
              <a:sym typeface="Roboto"/>
            </a:endParaRPr>
          </a:p>
        </p:txBody>
      </p:sp>
      <p:sp>
        <p:nvSpPr>
          <p:cNvPr id="120" name="Google Shape;120;p22"/>
          <p:cNvSpPr txBox="1"/>
          <p:nvPr>
            <p:ph idx="1" type="body"/>
          </p:nvPr>
        </p:nvSpPr>
        <p:spPr>
          <a:xfrm>
            <a:off x="245681" y="1582641"/>
            <a:ext cx="4124400" cy="474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800">
                <a:solidFill>
                  <a:schemeClr val="lt1"/>
                </a:solidFill>
                <a:latin typeface="Roboto"/>
                <a:ea typeface="Roboto"/>
                <a:cs typeface="Roboto"/>
                <a:sym typeface="Roboto"/>
              </a:rPr>
              <a:t>Experience</a:t>
            </a:r>
            <a:endParaRPr b="1" sz="1800">
              <a:solidFill>
                <a:schemeClr val="lt1"/>
              </a:solidFill>
              <a:latin typeface="Roboto"/>
              <a:ea typeface="Roboto"/>
              <a:cs typeface="Roboto"/>
              <a:sym typeface="Roboto"/>
            </a:endParaRPr>
          </a:p>
          <a:p>
            <a:pPr indent="0" lvl="0" marL="0" marR="0" rtl="0" algn="ctr">
              <a:spcBef>
                <a:spcPts val="0"/>
              </a:spcBef>
              <a:spcAft>
                <a:spcPts val="0"/>
              </a:spcAft>
              <a:buNone/>
            </a:pPr>
            <a:r>
              <a:rPr lang="en" sz="1100">
                <a:solidFill>
                  <a:schemeClr val="lt1"/>
                </a:solidFill>
                <a:latin typeface="Roboto"/>
                <a:ea typeface="Roboto"/>
                <a:cs typeface="Roboto"/>
                <a:sym typeface="Roboto"/>
              </a:rPr>
              <a:t>10+ years in the Atlassian Ecosystem</a:t>
            </a:r>
            <a:endParaRPr i="0" sz="1100" u="none" cap="none" strike="noStrike">
              <a:solidFill>
                <a:schemeClr val="lt1"/>
              </a:solidFill>
              <a:latin typeface="Roboto"/>
              <a:ea typeface="Roboto"/>
              <a:cs typeface="Roboto"/>
              <a:sym typeface="Roboto"/>
            </a:endParaRPr>
          </a:p>
        </p:txBody>
      </p:sp>
      <p:sp>
        <p:nvSpPr>
          <p:cNvPr id="121" name="Google Shape;121;p22"/>
          <p:cNvSpPr txBox="1"/>
          <p:nvPr/>
        </p:nvSpPr>
        <p:spPr>
          <a:xfrm>
            <a:off x="1149459" y="333459"/>
            <a:ext cx="2357100" cy="3636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b="1" lang="en" sz="2300">
                <a:solidFill>
                  <a:schemeClr val="lt1"/>
                </a:solidFill>
                <a:latin typeface="Roboto"/>
                <a:ea typeface="Roboto"/>
                <a:cs typeface="Roboto"/>
                <a:sym typeface="Roboto"/>
              </a:rPr>
              <a:t>Who is Midori?</a:t>
            </a:r>
            <a:endParaRPr b="1" sz="2300">
              <a:solidFill>
                <a:schemeClr val="lt1"/>
              </a:solidFill>
              <a:latin typeface="Roboto"/>
              <a:ea typeface="Roboto"/>
              <a:cs typeface="Roboto"/>
              <a:sym typeface="Roboto"/>
            </a:endParaRPr>
          </a:p>
        </p:txBody>
      </p:sp>
      <p:sp>
        <p:nvSpPr>
          <p:cNvPr id="122" name="Google Shape;122;p22"/>
          <p:cNvSpPr txBox="1"/>
          <p:nvPr/>
        </p:nvSpPr>
        <p:spPr>
          <a:xfrm>
            <a:off x="5147875" y="3829825"/>
            <a:ext cx="3528900" cy="7695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800">
                <a:solidFill>
                  <a:srgbClr val="FFFFFF"/>
                </a:solidFill>
                <a:latin typeface="Roboto"/>
                <a:ea typeface="Roboto"/>
                <a:cs typeface="Roboto"/>
                <a:sym typeface="Roboto"/>
              </a:rPr>
              <a:t>Content Lifecycle Management</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b="1" lang="en" sz="1800">
                <a:solidFill>
                  <a:srgbClr val="FFFFFF"/>
                </a:solidFill>
                <a:latin typeface="Roboto"/>
                <a:ea typeface="Roboto"/>
                <a:cs typeface="Roboto"/>
                <a:sym typeface="Roboto"/>
              </a:rPr>
              <a:t>for Confluence</a:t>
            </a:r>
            <a:endParaRPr b="1" sz="18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Usage monitoring, automation of content review</a:t>
            </a:r>
            <a:endParaRPr sz="1100">
              <a:solidFill>
                <a:srgbClr val="FFFFFF"/>
              </a:solidFill>
              <a:latin typeface="Roboto"/>
              <a:ea typeface="Roboto"/>
              <a:cs typeface="Roboto"/>
              <a:sym typeface="Roboto"/>
            </a:endParaRPr>
          </a:p>
          <a:p>
            <a:pPr indent="0" lvl="0" marL="0" rtl="0" algn="ctr">
              <a:spcBef>
                <a:spcPts val="0"/>
              </a:spcBef>
              <a:spcAft>
                <a:spcPts val="0"/>
              </a:spcAft>
              <a:buNone/>
            </a:pPr>
            <a:r>
              <a:rPr lang="en" sz="1100">
                <a:solidFill>
                  <a:srgbClr val="FFFFFF"/>
                </a:solidFill>
                <a:latin typeface="Roboto"/>
                <a:ea typeface="Roboto"/>
                <a:cs typeface="Roboto"/>
                <a:sym typeface="Roboto"/>
              </a:rPr>
              <a:t>and archiving</a:t>
            </a:r>
            <a:endParaRPr sz="1100">
              <a:solidFill>
                <a:srgbClr val="FFFFFF"/>
              </a:solidFill>
              <a:latin typeface="Roboto"/>
              <a:ea typeface="Roboto"/>
              <a:cs typeface="Roboto"/>
              <a:sym typeface="Roboto"/>
            </a:endParaRPr>
          </a:p>
        </p:txBody>
      </p:sp>
      <p:pic>
        <p:nvPicPr>
          <p:cNvPr id="123" name="Google Shape;123;p22"/>
          <p:cNvPicPr preferRelativeResize="0"/>
          <p:nvPr/>
        </p:nvPicPr>
        <p:blipFill rotWithShape="1">
          <a:blip r:embed="rId3">
            <a:alphaModFix/>
          </a:blip>
          <a:srcRect b="0" l="0" r="0" t="0"/>
          <a:stretch/>
        </p:blipFill>
        <p:spPr>
          <a:xfrm>
            <a:off x="6655219" y="726909"/>
            <a:ext cx="514350" cy="514350"/>
          </a:xfrm>
          <a:prstGeom prst="rect">
            <a:avLst/>
          </a:prstGeom>
          <a:noFill/>
          <a:ln>
            <a:noFill/>
          </a:ln>
        </p:spPr>
      </p:pic>
      <p:pic>
        <p:nvPicPr>
          <p:cNvPr id="124" name="Google Shape;124;p22"/>
          <p:cNvPicPr preferRelativeResize="0"/>
          <p:nvPr/>
        </p:nvPicPr>
        <p:blipFill rotWithShape="1">
          <a:blip r:embed="rId4">
            <a:alphaModFix/>
          </a:blip>
          <a:srcRect b="0" l="0" r="0" t="0"/>
          <a:stretch/>
        </p:blipFill>
        <p:spPr>
          <a:xfrm>
            <a:off x="2070778" y="726905"/>
            <a:ext cx="514350" cy="514350"/>
          </a:xfrm>
          <a:prstGeom prst="rect">
            <a:avLst/>
          </a:prstGeom>
          <a:noFill/>
          <a:ln cap="flat" cmpd="sng" w="9525">
            <a:solidFill>
              <a:srgbClr val="FFFFFF"/>
            </a:solidFill>
            <a:prstDash val="solid"/>
            <a:round/>
            <a:headEnd len="sm" w="sm" type="none"/>
            <a:tailEnd len="sm" w="sm" type="none"/>
          </a:ln>
        </p:spPr>
      </p:pic>
      <p:pic>
        <p:nvPicPr>
          <p:cNvPr id="125" name="Google Shape;125;p22"/>
          <p:cNvPicPr preferRelativeResize="0"/>
          <p:nvPr/>
        </p:nvPicPr>
        <p:blipFill rotWithShape="1">
          <a:blip r:embed="rId5">
            <a:alphaModFix/>
          </a:blip>
          <a:srcRect b="0" l="0" r="29627" t="0"/>
          <a:stretch/>
        </p:blipFill>
        <p:spPr>
          <a:xfrm>
            <a:off x="6115911" y="2583163"/>
            <a:ext cx="1592975" cy="331975"/>
          </a:xfrm>
          <a:prstGeom prst="rect">
            <a:avLst/>
          </a:prstGeom>
          <a:noFill/>
          <a:ln>
            <a:noFill/>
          </a:ln>
        </p:spPr>
      </p:pic>
      <p:pic>
        <p:nvPicPr>
          <p:cNvPr id="126" name="Google Shape;126;p22"/>
          <p:cNvPicPr preferRelativeResize="0"/>
          <p:nvPr/>
        </p:nvPicPr>
        <p:blipFill>
          <a:blip r:embed="rId6">
            <a:alphaModFix/>
          </a:blip>
          <a:stretch>
            <a:fillRect/>
          </a:stretch>
        </p:blipFill>
        <p:spPr>
          <a:xfrm>
            <a:off x="1554100" y="2637100"/>
            <a:ext cx="224100" cy="224100"/>
          </a:xfrm>
          <a:prstGeom prst="rect">
            <a:avLst/>
          </a:prstGeom>
          <a:noFill/>
          <a:ln>
            <a:noFill/>
          </a:ln>
        </p:spPr>
      </p:pic>
      <p:sp>
        <p:nvSpPr>
          <p:cNvPr id="127" name="Google Shape;127;p22"/>
          <p:cNvSpPr txBox="1"/>
          <p:nvPr>
            <p:ph idx="1" type="body"/>
          </p:nvPr>
        </p:nvSpPr>
        <p:spPr>
          <a:xfrm>
            <a:off x="1778200" y="2601713"/>
            <a:ext cx="1283400" cy="294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Roboto"/>
                <a:ea typeface="Roboto"/>
                <a:cs typeface="Roboto"/>
                <a:sym typeface="Roboto"/>
              </a:rPr>
              <a:t>Top Vendor</a:t>
            </a:r>
            <a:endParaRPr i="0" sz="1100" u="none" cap="none" strike="noStrike">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3" name="Shape 303"/>
        <p:cNvGrpSpPr/>
        <p:nvPr/>
      </p:nvGrpSpPr>
      <p:grpSpPr>
        <a:xfrm>
          <a:off x="0" y="0"/>
          <a:ext cx="0" cy="0"/>
          <a:chOff x="0" y="0"/>
          <a:chExt cx="0" cy="0"/>
        </a:xfrm>
      </p:grpSpPr>
      <p:sp>
        <p:nvSpPr>
          <p:cNvPr id="304" name="Google Shape;304;p40"/>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305" name="Google Shape;305;p40"/>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306" name="Google Shape;306;p40"/>
          <p:cNvSpPr txBox="1"/>
          <p:nvPr>
            <p:ph idx="3" type="body"/>
          </p:nvPr>
        </p:nvSpPr>
        <p:spPr>
          <a:xfrm>
            <a:off x="3175450" y="3271346"/>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Notification emails to stakeholders</a:t>
            </a:r>
            <a:endParaRPr sz="500">
              <a:solidFill>
                <a:schemeClr val="lt1"/>
              </a:solidFill>
              <a:latin typeface="Roboto"/>
              <a:ea typeface="Roboto"/>
              <a:cs typeface="Roboto"/>
              <a:sym typeface="Roboto"/>
            </a:endParaRPr>
          </a:p>
        </p:txBody>
      </p:sp>
      <p:sp>
        <p:nvSpPr>
          <p:cNvPr id="307" name="Google Shape;307;p40"/>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308" name="Google Shape;308;p40"/>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309" name="Google Shape;309;p40"/>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310" name="Google Shape;310;p40"/>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311" name="Google Shape;311;p40"/>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1"/>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Notification emails to stakeholders</a:t>
            </a:r>
            <a:endParaRPr b="1" sz="2700">
              <a:solidFill>
                <a:schemeClr val="lt1"/>
              </a:solidFill>
              <a:latin typeface="Roboto"/>
              <a:ea typeface="Roboto"/>
              <a:cs typeface="Roboto"/>
              <a:sym typeface="Roboto"/>
            </a:endParaRPr>
          </a:p>
        </p:txBody>
      </p:sp>
      <p:sp>
        <p:nvSpPr>
          <p:cNvPr id="317" name="Google Shape;317;p41"/>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Reporting not viewed pages to stakeholders (page owners, space admins, last modifiers, etc.)</a:t>
            </a:r>
            <a:endParaRPr sz="1400">
              <a:solidFill>
                <a:schemeClr val="dk2"/>
              </a:solidFill>
              <a:latin typeface="Roboto"/>
              <a:ea typeface="Roboto"/>
              <a:cs typeface="Roboto"/>
              <a:sym typeface="Roboto"/>
            </a:endParaRPr>
          </a:p>
        </p:txBody>
      </p:sp>
      <p:pic>
        <p:nvPicPr>
          <p:cNvPr id="318" name="Google Shape;318;p41"/>
          <p:cNvPicPr preferRelativeResize="0"/>
          <p:nvPr/>
        </p:nvPicPr>
        <p:blipFill>
          <a:blip r:embed="rId3">
            <a:alphaModFix/>
          </a:blip>
          <a:stretch>
            <a:fillRect/>
          </a:stretch>
        </p:blipFill>
        <p:spPr>
          <a:xfrm>
            <a:off x="342900" y="1035400"/>
            <a:ext cx="7697718" cy="3765199"/>
          </a:xfrm>
          <a:prstGeom prst="rect">
            <a:avLst/>
          </a:prstGeom>
          <a:noFill/>
          <a:ln>
            <a:noFill/>
          </a:ln>
          <a:effectLst>
            <a:outerShdw blurRad="557213" rotWithShape="0" algn="bl" dir="3360000" dist="66675">
              <a:srgbClr val="000000">
                <a:alpha val="18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Notification emails to stakeholders</a:t>
            </a:r>
            <a:endParaRPr b="1" sz="2700">
              <a:solidFill>
                <a:schemeClr val="lt1"/>
              </a:solidFill>
              <a:latin typeface="Roboto"/>
              <a:ea typeface="Roboto"/>
              <a:cs typeface="Roboto"/>
              <a:sym typeface="Roboto"/>
            </a:endParaRPr>
          </a:p>
        </p:txBody>
      </p:sp>
      <p:sp>
        <p:nvSpPr>
          <p:cNvPr id="324" name="Google Shape;324;p42"/>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Reporting expired pages to stakeholders (page owners, space admins, last modifiers, etc.)</a:t>
            </a:r>
            <a:endParaRPr sz="1400">
              <a:solidFill>
                <a:schemeClr val="dk2"/>
              </a:solidFill>
              <a:latin typeface="Roboto"/>
              <a:ea typeface="Roboto"/>
              <a:cs typeface="Roboto"/>
              <a:sym typeface="Roboto"/>
            </a:endParaRPr>
          </a:p>
        </p:txBody>
      </p:sp>
      <p:pic>
        <p:nvPicPr>
          <p:cNvPr id="325" name="Google Shape;325;p42"/>
          <p:cNvPicPr preferRelativeResize="0"/>
          <p:nvPr/>
        </p:nvPicPr>
        <p:blipFill>
          <a:blip r:embed="rId3">
            <a:alphaModFix/>
          </a:blip>
          <a:stretch>
            <a:fillRect/>
          </a:stretch>
        </p:blipFill>
        <p:spPr>
          <a:xfrm>
            <a:off x="342900" y="1035400"/>
            <a:ext cx="7697718" cy="3765199"/>
          </a:xfrm>
          <a:prstGeom prst="rect">
            <a:avLst/>
          </a:prstGeom>
          <a:noFill/>
          <a:ln>
            <a:noFill/>
          </a:ln>
          <a:effectLst>
            <a:outerShdw blurRad="571500" rotWithShape="0" algn="bl" dir="3540000" dist="66675">
              <a:srgbClr val="000000">
                <a:alpha val="21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3"/>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Notification emails to stakeholders</a:t>
            </a:r>
            <a:endParaRPr b="1" sz="2700">
              <a:solidFill>
                <a:schemeClr val="lt1"/>
              </a:solidFill>
              <a:latin typeface="Roboto"/>
              <a:ea typeface="Roboto"/>
              <a:cs typeface="Roboto"/>
              <a:sym typeface="Roboto"/>
            </a:endParaRPr>
          </a:p>
        </p:txBody>
      </p:sp>
      <p:sp>
        <p:nvSpPr>
          <p:cNvPr id="331" name="Google Shape;331;p43"/>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Reporting archived pages to stakeholders (page owners, space admins, last modifiers, etc.)</a:t>
            </a:r>
            <a:endParaRPr sz="1400">
              <a:solidFill>
                <a:schemeClr val="dk2"/>
              </a:solidFill>
              <a:latin typeface="Roboto"/>
              <a:ea typeface="Roboto"/>
              <a:cs typeface="Roboto"/>
              <a:sym typeface="Roboto"/>
            </a:endParaRPr>
          </a:p>
        </p:txBody>
      </p:sp>
      <p:pic>
        <p:nvPicPr>
          <p:cNvPr id="332" name="Google Shape;332;p43"/>
          <p:cNvPicPr preferRelativeResize="0"/>
          <p:nvPr/>
        </p:nvPicPr>
        <p:blipFill>
          <a:blip r:embed="rId3">
            <a:alphaModFix/>
          </a:blip>
          <a:stretch>
            <a:fillRect/>
          </a:stretch>
        </p:blipFill>
        <p:spPr>
          <a:xfrm>
            <a:off x="332349" y="1035400"/>
            <a:ext cx="7697718" cy="3765199"/>
          </a:xfrm>
          <a:prstGeom prst="rect">
            <a:avLst/>
          </a:prstGeom>
          <a:noFill/>
          <a:ln>
            <a:noFill/>
          </a:ln>
          <a:effectLst>
            <a:outerShdw blurRad="585788" rotWithShape="0" algn="bl" dir="3720000" dist="76200">
              <a:srgbClr val="000000">
                <a:alpha val="19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4"/>
          <p:cNvSpPr/>
          <p:nvPr/>
        </p:nvSpPr>
        <p:spPr>
          <a:xfrm>
            <a:off x="342900" y="252950"/>
            <a:ext cx="51288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Configuring lifecycle rules</a:t>
            </a:r>
            <a:endParaRPr b="1" sz="2700">
              <a:solidFill>
                <a:schemeClr val="lt1"/>
              </a:solidFill>
              <a:latin typeface="Roboto"/>
              <a:ea typeface="Roboto"/>
              <a:cs typeface="Roboto"/>
              <a:sym typeface="Roboto"/>
            </a:endParaRPr>
          </a:p>
        </p:txBody>
      </p:sp>
      <p:sp>
        <p:nvSpPr>
          <p:cNvPr id="338" name="Google Shape;338;p44"/>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Customize the notification emails sent out to stakeholders</a:t>
            </a:r>
            <a:endParaRPr sz="1400">
              <a:solidFill>
                <a:schemeClr val="dk2"/>
              </a:solidFill>
              <a:latin typeface="Roboto"/>
              <a:ea typeface="Roboto"/>
              <a:cs typeface="Roboto"/>
              <a:sym typeface="Roboto"/>
            </a:endParaRPr>
          </a:p>
        </p:txBody>
      </p:sp>
      <p:pic>
        <p:nvPicPr>
          <p:cNvPr id="339" name="Google Shape;339;p44"/>
          <p:cNvPicPr preferRelativeResize="0"/>
          <p:nvPr/>
        </p:nvPicPr>
        <p:blipFill>
          <a:blip r:embed="rId3">
            <a:alphaModFix/>
          </a:blip>
          <a:stretch>
            <a:fillRect/>
          </a:stretch>
        </p:blipFill>
        <p:spPr>
          <a:xfrm>
            <a:off x="342900" y="1035399"/>
            <a:ext cx="7697755" cy="3765199"/>
          </a:xfrm>
          <a:prstGeom prst="rect">
            <a:avLst/>
          </a:prstGeom>
          <a:noFill/>
          <a:ln>
            <a:noFill/>
          </a:ln>
          <a:effectLst>
            <a:outerShdw blurRad="585788" rotWithShape="0" algn="bl" dir="3540000" dist="57150">
              <a:srgbClr val="000000">
                <a:alpha val="19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3" name="Shape 343"/>
        <p:cNvGrpSpPr/>
        <p:nvPr/>
      </p:nvGrpSpPr>
      <p:grpSpPr>
        <a:xfrm>
          <a:off x="0" y="0"/>
          <a:ext cx="0" cy="0"/>
          <a:chOff x="0" y="0"/>
          <a:chExt cx="0" cy="0"/>
        </a:xfrm>
      </p:grpSpPr>
      <p:sp>
        <p:nvSpPr>
          <p:cNvPr id="344" name="Google Shape;344;p45"/>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345" name="Google Shape;345;p45"/>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346" name="Google Shape;346;p45"/>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347" name="Google Shape;347;p45"/>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348" name="Google Shape;348;p45"/>
          <p:cNvSpPr txBox="1"/>
          <p:nvPr>
            <p:ph idx="5" type="body"/>
          </p:nvPr>
        </p:nvSpPr>
        <p:spPr>
          <a:xfrm>
            <a:off x="3175450" y="3696713"/>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Browsing </a:t>
            </a:r>
            <a:r>
              <a:rPr lang="en" sz="1100">
                <a:solidFill>
                  <a:schemeClr val="lt1"/>
                </a:solidFill>
                <a:latin typeface="Roboto"/>
                <a:ea typeface="Roboto"/>
                <a:cs typeface="Roboto"/>
                <a:sym typeface="Roboto"/>
              </a:rPr>
              <a:t>archived content</a:t>
            </a:r>
            <a:endParaRPr sz="1100">
              <a:solidFill>
                <a:schemeClr val="lt1"/>
              </a:solidFill>
              <a:latin typeface="Roboto"/>
              <a:ea typeface="Roboto"/>
              <a:cs typeface="Roboto"/>
              <a:sym typeface="Roboto"/>
            </a:endParaRPr>
          </a:p>
        </p:txBody>
      </p:sp>
      <p:sp>
        <p:nvSpPr>
          <p:cNvPr id="349" name="Google Shape;349;p45"/>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350" name="Google Shape;350;p45"/>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351" name="Google Shape;351;p45"/>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6"/>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Browsing archived content</a:t>
            </a:r>
            <a:endParaRPr b="1" sz="2700">
              <a:solidFill>
                <a:schemeClr val="lt1"/>
              </a:solidFill>
              <a:latin typeface="Roboto"/>
              <a:ea typeface="Roboto"/>
              <a:cs typeface="Roboto"/>
              <a:sym typeface="Roboto"/>
            </a:endParaRPr>
          </a:p>
        </p:txBody>
      </p:sp>
      <p:sp>
        <p:nvSpPr>
          <p:cNvPr id="357" name="Google Shape;357;p46"/>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One archive space is created for every current space</a:t>
            </a:r>
            <a:endParaRPr sz="1400">
              <a:solidFill>
                <a:schemeClr val="dk2"/>
              </a:solidFill>
              <a:latin typeface="Roboto"/>
              <a:ea typeface="Roboto"/>
              <a:cs typeface="Roboto"/>
              <a:sym typeface="Roboto"/>
            </a:endParaRPr>
          </a:p>
        </p:txBody>
      </p:sp>
      <p:pic>
        <p:nvPicPr>
          <p:cNvPr id="358" name="Google Shape;358;p46"/>
          <p:cNvPicPr preferRelativeResize="0"/>
          <p:nvPr/>
        </p:nvPicPr>
        <p:blipFill rotWithShape="1">
          <a:blip r:embed="rId3">
            <a:alphaModFix/>
          </a:blip>
          <a:srcRect b="0" l="0" r="52770" t="0"/>
          <a:stretch/>
        </p:blipFill>
        <p:spPr>
          <a:xfrm>
            <a:off x="4693775" y="1035400"/>
            <a:ext cx="4001174" cy="3765199"/>
          </a:xfrm>
          <a:prstGeom prst="rect">
            <a:avLst/>
          </a:prstGeom>
          <a:noFill/>
          <a:ln>
            <a:noFill/>
          </a:ln>
        </p:spPr>
      </p:pic>
      <p:pic>
        <p:nvPicPr>
          <p:cNvPr id="359" name="Google Shape;359;p46"/>
          <p:cNvPicPr preferRelativeResize="0"/>
          <p:nvPr/>
        </p:nvPicPr>
        <p:blipFill rotWithShape="1">
          <a:blip r:embed="rId4">
            <a:alphaModFix/>
          </a:blip>
          <a:srcRect b="0" l="0" r="52770" t="0"/>
          <a:stretch/>
        </p:blipFill>
        <p:spPr>
          <a:xfrm>
            <a:off x="4693775" y="1035400"/>
            <a:ext cx="4001174" cy="3765199"/>
          </a:xfrm>
          <a:prstGeom prst="rect">
            <a:avLst/>
          </a:prstGeom>
          <a:noFill/>
          <a:ln>
            <a:noFill/>
          </a:ln>
        </p:spPr>
      </p:pic>
      <p:pic>
        <p:nvPicPr>
          <p:cNvPr id="360" name="Google Shape;360;p46"/>
          <p:cNvPicPr preferRelativeResize="0"/>
          <p:nvPr/>
        </p:nvPicPr>
        <p:blipFill rotWithShape="1">
          <a:blip r:embed="rId5">
            <a:alphaModFix/>
          </a:blip>
          <a:srcRect b="0" l="0" r="52770" t="0"/>
          <a:stretch/>
        </p:blipFill>
        <p:spPr>
          <a:xfrm>
            <a:off x="342900" y="1035400"/>
            <a:ext cx="4001174" cy="3765199"/>
          </a:xfrm>
          <a:prstGeom prst="rect">
            <a:avLst/>
          </a:prstGeom>
          <a:noFill/>
          <a:ln>
            <a:noFill/>
          </a:ln>
        </p:spPr>
      </p:pic>
      <p:sp>
        <p:nvSpPr>
          <p:cNvPr id="361" name="Google Shape;361;p46"/>
          <p:cNvSpPr/>
          <p:nvPr/>
        </p:nvSpPr>
        <p:spPr>
          <a:xfrm>
            <a:off x="550675" y="3703100"/>
            <a:ext cx="1255800" cy="4785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pic>
        <p:nvPicPr>
          <p:cNvPr id="362" name="Google Shape;362;p46"/>
          <p:cNvPicPr preferRelativeResize="0"/>
          <p:nvPr/>
        </p:nvPicPr>
        <p:blipFill rotWithShape="1">
          <a:blip r:embed="rId6">
            <a:alphaModFix/>
          </a:blip>
          <a:srcRect b="0" l="0" r="52770" t="0"/>
          <a:stretch/>
        </p:blipFill>
        <p:spPr>
          <a:xfrm>
            <a:off x="342900" y="1035400"/>
            <a:ext cx="4001174" cy="37651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xit" presetID="10" presetSubtype="0">
                                  <p:stCondLst>
                                    <p:cond delay="0"/>
                                  </p:stCondLst>
                                  <p:childTnLst>
                                    <p:animEffect filter="fade" transition="out">
                                      <p:cBhvr>
                                        <p:cTn dur="600"/>
                                        <p:tgtEl>
                                          <p:spTgt spid="361"/>
                                        </p:tgtEl>
                                      </p:cBhvr>
                                    </p:animEffect>
                                    <p:set>
                                      <p:cBhvr>
                                        <p:cTn dur="1" fill="hold">
                                          <p:stCondLst>
                                            <p:cond delay="600"/>
                                          </p:stCondLst>
                                        </p:cTn>
                                        <p:tgtEl>
                                          <p:spTgt spid="3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7"/>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Browsing archived content</a:t>
            </a:r>
            <a:endParaRPr b="1" sz="2700">
              <a:solidFill>
                <a:schemeClr val="lt1"/>
              </a:solidFill>
              <a:latin typeface="Roboto"/>
              <a:ea typeface="Roboto"/>
              <a:cs typeface="Roboto"/>
              <a:sym typeface="Roboto"/>
            </a:endParaRPr>
          </a:p>
        </p:txBody>
      </p:sp>
      <p:sp>
        <p:nvSpPr>
          <p:cNvPr id="368" name="Google Shape;368;p47"/>
          <p:cNvSpPr txBox="1"/>
          <p:nvPr/>
        </p:nvSpPr>
        <p:spPr>
          <a:xfrm>
            <a:off x="342900" y="644006"/>
            <a:ext cx="8091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Browse archiving events for audit reasons</a:t>
            </a:r>
            <a:endParaRPr sz="1400">
              <a:solidFill>
                <a:schemeClr val="dk2"/>
              </a:solidFill>
              <a:latin typeface="Roboto"/>
              <a:ea typeface="Roboto"/>
              <a:cs typeface="Roboto"/>
              <a:sym typeface="Roboto"/>
            </a:endParaRPr>
          </a:p>
        </p:txBody>
      </p:sp>
      <p:pic>
        <p:nvPicPr>
          <p:cNvPr id="369" name="Google Shape;369;p47"/>
          <p:cNvPicPr preferRelativeResize="0"/>
          <p:nvPr/>
        </p:nvPicPr>
        <p:blipFill rotWithShape="1">
          <a:blip r:embed="rId3">
            <a:alphaModFix/>
          </a:blip>
          <a:srcRect b="0" l="0" r="0" t="0"/>
          <a:stretch/>
        </p:blipFill>
        <p:spPr>
          <a:xfrm>
            <a:off x="336150" y="1035400"/>
            <a:ext cx="8471699" cy="3765199"/>
          </a:xfrm>
          <a:prstGeom prst="rect">
            <a:avLst/>
          </a:prstGeom>
          <a:noFill/>
          <a:ln>
            <a:noFill/>
          </a:ln>
          <a:effectLst>
            <a:outerShdw blurRad="585788" rotWithShape="0" algn="bl" dir="3300000" dist="76200">
              <a:srgbClr val="000000">
                <a:alpha val="21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3" name="Shape 373"/>
        <p:cNvGrpSpPr/>
        <p:nvPr/>
      </p:nvGrpSpPr>
      <p:grpSpPr>
        <a:xfrm>
          <a:off x="0" y="0"/>
          <a:ext cx="0" cy="0"/>
          <a:chOff x="0" y="0"/>
          <a:chExt cx="0" cy="0"/>
        </a:xfrm>
      </p:grpSpPr>
      <p:sp>
        <p:nvSpPr>
          <p:cNvPr id="374" name="Google Shape;374;p48"/>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375" name="Google Shape;375;p48"/>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376" name="Google Shape;376;p48"/>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377" name="Google Shape;377;p48"/>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378" name="Google Shape;378;p48"/>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379" name="Google Shape;379;p48"/>
          <p:cNvSpPr txBox="1"/>
          <p:nvPr>
            <p:ph idx="6" type="body"/>
          </p:nvPr>
        </p:nvSpPr>
        <p:spPr>
          <a:xfrm>
            <a:off x="3175562" y="4122085"/>
            <a:ext cx="2793000" cy="267900"/>
          </a:xfrm>
          <a:prstGeom prst="rect">
            <a:avLst/>
          </a:prstGeom>
          <a:solidFill>
            <a:srgbClr val="FFFFFF"/>
          </a:solid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Restoring archived content</a:t>
            </a:r>
            <a:endParaRPr sz="1100">
              <a:solidFill>
                <a:schemeClr val="lt1"/>
              </a:solidFill>
              <a:latin typeface="Roboto"/>
              <a:ea typeface="Roboto"/>
              <a:cs typeface="Roboto"/>
              <a:sym typeface="Roboto"/>
            </a:endParaRPr>
          </a:p>
        </p:txBody>
      </p:sp>
      <p:sp>
        <p:nvSpPr>
          <p:cNvPr id="380" name="Google Shape;380;p48"/>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381" name="Google Shape;381;p48"/>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49"/>
          <p:cNvSpPr/>
          <p:nvPr/>
        </p:nvSpPr>
        <p:spPr>
          <a:xfrm>
            <a:off x="342900" y="252950"/>
            <a:ext cx="49575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Restoring archived content</a:t>
            </a:r>
            <a:endParaRPr b="1" sz="2700">
              <a:solidFill>
                <a:schemeClr val="lt1"/>
              </a:solidFill>
              <a:latin typeface="Roboto"/>
              <a:ea typeface="Roboto"/>
              <a:cs typeface="Roboto"/>
              <a:sym typeface="Roboto"/>
            </a:endParaRPr>
          </a:p>
        </p:txBody>
      </p:sp>
      <p:sp>
        <p:nvSpPr>
          <p:cNvPr id="387" name="Google Shape;387;p49"/>
          <p:cNvSpPr txBox="1"/>
          <p:nvPr/>
        </p:nvSpPr>
        <p:spPr>
          <a:xfrm>
            <a:off x="342900" y="644006"/>
            <a:ext cx="74580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Easily move archived content back to a fresh space when needed</a:t>
            </a:r>
            <a:endParaRPr sz="1400">
              <a:solidFill>
                <a:schemeClr val="dk2"/>
              </a:solidFill>
              <a:latin typeface="Roboto"/>
              <a:ea typeface="Roboto"/>
              <a:cs typeface="Roboto"/>
              <a:sym typeface="Roboto"/>
            </a:endParaRPr>
          </a:p>
        </p:txBody>
      </p:sp>
      <p:pic>
        <p:nvPicPr>
          <p:cNvPr id="388" name="Google Shape;388;p49"/>
          <p:cNvPicPr preferRelativeResize="0"/>
          <p:nvPr/>
        </p:nvPicPr>
        <p:blipFill>
          <a:blip r:embed="rId3">
            <a:alphaModFix/>
          </a:blip>
          <a:stretch>
            <a:fillRect/>
          </a:stretch>
        </p:blipFill>
        <p:spPr>
          <a:xfrm>
            <a:off x="342900" y="1035400"/>
            <a:ext cx="8458199" cy="3759216"/>
          </a:xfrm>
          <a:prstGeom prst="rect">
            <a:avLst/>
          </a:prstGeom>
          <a:noFill/>
          <a:ln>
            <a:noFill/>
          </a:ln>
        </p:spPr>
      </p:pic>
      <p:sp>
        <p:nvSpPr>
          <p:cNvPr id="389" name="Google Shape;389;p49"/>
          <p:cNvSpPr/>
          <p:nvPr/>
        </p:nvSpPr>
        <p:spPr>
          <a:xfrm>
            <a:off x="3372075" y="3997525"/>
            <a:ext cx="2522100" cy="448800"/>
          </a:xfrm>
          <a:prstGeom prst="rect">
            <a:avLst/>
          </a:prstGeom>
          <a:noFill/>
          <a:ln cap="flat" cmpd="sng" w="28575">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sp>
        <p:nvSpPr>
          <p:cNvPr id="132" name="Google Shape;132;p23"/>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133" name="Google Shape;133;p23"/>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134" name="Google Shape;134;p23"/>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135" name="Google Shape;135;p23"/>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136" name="Google Shape;136;p23"/>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137" name="Google Shape;137;p23"/>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138" name="Google Shape;138;p23"/>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139" name="Google Shape;139;p23"/>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50"/>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Integrations with </a:t>
            </a:r>
            <a:r>
              <a:rPr b="1" lang="en" sz="2700">
                <a:solidFill>
                  <a:schemeClr val="lt1"/>
                </a:solidFill>
                <a:latin typeface="Roboto"/>
                <a:ea typeface="Roboto"/>
                <a:cs typeface="Roboto"/>
                <a:sym typeface="Roboto"/>
              </a:rPr>
              <a:t>theming</a:t>
            </a:r>
            <a:r>
              <a:rPr b="1" lang="en" sz="2700">
                <a:solidFill>
                  <a:schemeClr val="lt1"/>
                </a:solidFill>
                <a:latin typeface="Roboto"/>
                <a:ea typeface="Roboto"/>
                <a:cs typeface="Roboto"/>
                <a:sym typeface="Roboto"/>
              </a:rPr>
              <a:t> apps</a:t>
            </a:r>
            <a:endParaRPr b="1" sz="2700">
              <a:solidFill>
                <a:schemeClr val="lt1"/>
              </a:solidFill>
              <a:latin typeface="Roboto"/>
              <a:ea typeface="Roboto"/>
              <a:cs typeface="Roboto"/>
              <a:sym typeface="Roboto"/>
            </a:endParaRPr>
          </a:p>
        </p:txBody>
      </p:sp>
      <p:sp>
        <p:nvSpPr>
          <p:cNvPr id="395" name="Google Shape;395;p50"/>
          <p:cNvSpPr txBox="1"/>
          <p:nvPr/>
        </p:nvSpPr>
        <p:spPr>
          <a:xfrm>
            <a:off x="342900" y="644000"/>
            <a:ext cx="7286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Better Content Archiving</a:t>
            </a:r>
            <a:r>
              <a:rPr lang="en" sz="1400">
                <a:solidFill>
                  <a:schemeClr val="dk2"/>
                </a:solidFill>
                <a:latin typeface="Roboto"/>
                <a:ea typeface="Roboto"/>
                <a:cs typeface="Roboto"/>
                <a:sym typeface="Roboto"/>
              </a:rPr>
              <a:t> </a:t>
            </a:r>
            <a:r>
              <a:rPr lang="en">
                <a:solidFill>
                  <a:schemeClr val="dk2"/>
                </a:solidFill>
                <a:latin typeface="Roboto"/>
                <a:ea typeface="Roboto"/>
                <a:cs typeface="Roboto"/>
                <a:sym typeface="Roboto"/>
              </a:rPr>
              <a:t>supports</a:t>
            </a:r>
            <a:r>
              <a:rPr lang="en" sz="1400">
                <a:solidFill>
                  <a:schemeClr val="dk2"/>
                </a:solidFill>
                <a:latin typeface="Roboto"/>
                <a:ea typeface="Roboto"/>
                <a:cs typeface="Roboto"/>
                <a:sym typeface="Roboto"/>
              </a:rPr>
              <a:t> </a:t>
            </a:r>
            <a:r>
              <a:rPr lang="en">
                <a:solidFill>
                  <a:schemeClr val="dk2"/>
                </a:solidFill>
                <a:latin typeface="Roboto"/>
                <a:ea typeface="Roboto"/>
                <a:cs typeface="Roboto"/>
                <a:sym typeface="Roboto"/>
              </a:rPr>
              <a:t>all</a:t>
            </a:r>
            <a:r>
              <a:rPr lang="en" sz="1400">
                <a:solidFill>
                  <a:schemeClr val="dk2"/>
                </a:solidFill>
                <a:latin typeface="Roboto"/>
                <a:ea typeface="Roboto"/>
                <a:cs typeface="Roboto"/>
                <a:sym typeface="Roboto"/>
              </a:rPr>
              <a:t> popular </a:t>
            </a:r>
            <a:r>
              <a:rPr lang="en">
                <a:solidFill>
                  <a:schemeClr val="dk2"/>
                </a:solidFill>
                <a:latin typeface="Roboto"/>
                <a:ea typeface="Roboto"/>
                <a:cs typeface="Roboto"/>
                <a:sym typeface="Roboto"/>
              </a:rPr>
              <a:t>Confluence theme</a:t>
            </a:r>
            <a:r>
              <a:rPr lang="en" sz="1400">
                <a:solidFill>
                  <a:schemeClr val="dk2"/>
                </a:solidFill>
                <a:latin typeface="Roboto"/>
                <a:ea typeface="Roboto"/>
                <a:cs typeface="Roboto"/>
                <a:sym typeface="Roboto"/>
              </a:rPr>
              <a:t> apps</a:t>
            </a:r>
            <a:endParaRPr sz="1400">
              <a:solidFill>
                <a:schemeClr val="dk2"/>
              </a:solidFill>
              <a:latin typeface="Roboto"/>
              <a:ea typeface="Roboto"/>
              <a:cs typeface="Roboto"/>
              <a:sym typeface="Roboto"/>
            </a:endParaRPr>
          </a:p>
        </p:txBody>
      </p:sp>
      <p:pic>
        <p:nvPicPr>
          <p:cNvPr id="396" name="Google Shape;396;p50"/>
          <p:cNvPicPr preferRelativeResize="0"/>
          <p:nvPr/>
        </p:nvPicPr>
        <p:blipFill>
          <a:blip r:embed="rId4">
            <a:alphaModFix/>
          </a:blip>
          <a:stretch>
            <a:fillRect/>
          </a:stretch>
        </p:blipFill>
        <p:spPr>
          <a:xfrm>
            <a:off x="885450" y="1347563"/>
            <a:ext cx="7373126" cy="3453050"/>
          </a:xfrm>
          <a:prstGeom prst="rect">
            <a:avLst/>
          </a:prstGeom>
          <a:noFill/>
          <a:ln>
            <a:noFill/>
          </a:ln>
          <a:effectLst>
            <a:outerShdw blurRad="600075" rotWithShape="0" algn="bl" dir="3660000" dist="85725">
              <a:srgbClr val="000000">
                <a:alpha val="23000"/>
              </a:srgbClr>
            </a:outerShdw>
          </a:effectLst>
        </p:spPr>
      </p:pic>
      <p:sp>
        <p:nvSpPr>
          <p:cNvPr id="397" name="Google Shape;397;p50"/>
          <p:cNvSpPr txBox="1"/>
          <p:nvPr>
            <p:ph idx="1" type="body"/>
          </p:nvPr>
        </p:nvSpPr>
        <p:spPr>
          <a:xfrm>
            <a:off x="3552600" y="1028500"/>
            <a:ext cx="2560200" cy="226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1400">
                <a:solidFill>
                  <a:schemeClr val="lt1"/>
                </a:solidFill>
                <a:latin typeface="Roboto"/>
                <a:ea typeface="Roboto"/>
                <a:cs typeface="Roboto"/>
                <a:sym typeface="Roboto"/>
              </a:rPr>
              <a:t>Refined Theme by RefinedWiki</a:t>
            </a:r>
            <a:endParaRPr b="1" sz="1400">
              <a:solidFill>
                <a:schemeClr val="lt1"/>
              </a:solidFill>
              <a:latin typeface="Roboto"/>
              <a:ea typeface="Roboto"/>
              <a:cs typeface="Roboto"/>
              <a:sym typeface="Roboto"/>
            </a:endParaRPr>
          </a:p>
        </p:txBody>
      </p:sp>
      <p:sp>
        <p:nvSpPr>
          <p:cNvPr id="398" name="Google Shape;398;p50"/>
          <p:cNvSpPr txBox="1"/>
          <p:nvPr>
            <p:ph idx="1" type="body"/>
          </p:nvPr>
        </p:nvSpPr>
        <p:spPr>
          <a:xfrm>
            <a:off x="3552600" y="1028488"/>
            <a:ext cx="2560200" cy="226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1400">
                <a:solidFill>
                  <a:schemeClr val="lt1"/>
                </a:solidFill>
                <a:latin typeface="Roboto"/>
                <a:ea typeface="Roboto"/>
                <a:cs typeface="Roboto"/>
                <a:sym typeface="Roboto"/>
              </a:rPr>
              <a:t>Enterprise Theme by bitvoodoo</a:t>
            </a:r>
            <a:endParaRPr b="1" sz="1400">
              <a:solidFill>
                <a:schemeClr val="lt1"/>
              </a:solidFill>
              <a:latin typeface="Roboto"/>
              <a:ea typeface="Roboto"/>
              <a:cs typeface="Roboto"/>
              <a:sym typeface="Roboto"/>
            </a:endParaRPr>
          </a:p>
        </p:txBody>
      </p:sp>
      <p:sp>
        <p:nvSpPr>
          <p:cNvPr id="399" name="Google Shape;399;p50"/>
          <p:cNvSpPr txBox="1"/>
          <p:nvPr>
            <p:ph idx="1" type="body"/>
          </p:nvPr>
        </p:nvSpPr>
        <p:spPr>
          <a:xfrm>
            <a:off x="3552600" y="1028488"/>
            <a:ext cx="2560200" cy="226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1400">
                <a:solidFill>
                  <a:schemeClr val="lt1"/>
                </a:solidFill>
                <a:latin typeface="Roboto"/>
                <a:ea typeface="Roboto"/>
                <a:cs typeface="Roboto"/>
                <a:sym typeface="Roboto"/>
              </a:rPr>
              <a:t>Brikit</a:t>
            </a:r>
            <a:r>
              <a:rPr b="1" lang="en" sz="1400">
                <a:solidFill>
                  <a:schemeClr val="lt1"/>
                </a:solidFill>
                <a:latin typeface="Roboto"/>
                <a:ea typeface="Roboto"/>
                <a:cs typeface="Roboto"/>
                <a:sym typeface="Roboto"/>
              </a:rPr>
              <a:t> Theme Press by Brikit</a:t>
            </a:r>
            <a:endParaRPr b="1" sz="1400">
              <a:solidFill>
                <a:schemeClr val="lt1"/>
              </a:solidFill>
              <a:latin typeface="Roboto"/>
              <a:ea typeface="Roboto"/>
              <a:cs typeface="Roboto"/>
              <a:sym typeface="Roboto"/>
            </a:endParaRPr>
          </a:p>
        </p:txBody>
      </p:sp>
      <p:pic>
        <p:nvPicPr>
          <p:cNvPr id="400" name="Google Shape;400;p50"/>
          <p:cNvPicPr preferRelativeResize="0"/>
          <p:nvPr/>
        </p:nvPicPr>
        <p:blipFill>
          <a:blip r:embed="rId5">
            <a:alphaModFix/>
          </a:blip>
          <a:stretch>
            <a:fillRect/>
          </a:stretch>
        </p:blipFill>
        <p:spPr>
          <a:xfrm>
            <a:off x="885425" y="1347589"/>
            <a:ext cx="7373126" cy="3453024"/>
          </a:xfrm>
          <a:prstGeom prst="rect">
            <a:avLst/>
          </a:prstGeom>
          <a:noFill/>
          <a:ln>
            <a:noFill/>
          </a:ln>
          <a:effectLst>
            <a:outerShdw blurRad="600075" rotWithShape="0" algn="bl" dir="3660000" dist="85725">
              <a:srgbClr val="000000">
                <a:alpha val="23000"/>
              </a:srgbClr>
            </a:outerShdw>
          </a:effectLst>
        </p:spPr>
      </p:pic>
      <p:pic>
        <p:nvPicPr>
          <p:cNvPr id="401" name="Google Shape;401;p50"/>
          <p:cNvPicPr preferRelativeResize="0"/>
          <p:nvPr/>
        </p:nvPicPr>
        <p:blipFill>
          <a:blip r:embed="rId6">
            <a:alphaModFix/>
          </a:blip>
          <a:stretch>
            <a:fillRect/>
          </a:stretch>
        </p:blipFill>
        <p:spPr>
          <a:xfrm>
            <a:off x="885438" y="1347575"/>
            <a:ext cx="7373126" cy="3453047"/>
          </a:xfrm>
          <a:prstGeom prst="rect">
            <a:avLst/>
          </a:prstGeom>
          <a:noFill/>
          <a:ln>
            <a:noFill/>
          </a:ln>
          <a:effectLst>
            <a:outerShdw blurRad="614363" rotWithShape="0" algn="bl" dir="3660000" dist="66675">
              <a:srgbClr val="000000">
                <a:alpha val="1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xit" presetID="10" presetSubtype="0">
                                  <p:stCondLst>
                                    <p:cond delay="0"/>
                                  </p:stCondLst>
                                  <p:childTnLst>
                                    <p:animEffect filter="fade" transition="out">
                                      <p:cBhvr>
                                        <p:cTn dur="1000"/>
                                        <p:tgtEl>
                                          <p:spTgt spid="397"/>
                                        </p:tgtEl>
                                      </p:cBhvr>
                                    </p:animEffect>
                                    <p:set>
                                      <p:cBhvr>
                                        <p:cTn dur="1" fill="hold">
                                          <p:stCondLst>
                                            <p:cond delay="1000"/>
                                          </p:stCondLst>
                                        </p:cTn>
                                        <p:tgtEl>
                                          <p:spTgt spid="39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par>
                                <p:cTn fill="hold" nodeType="withEffect" presetClass="exit" presetID="10" presetSubtype="0">
                                  <p:stCondLst>
                                    <p:cond delay="0"/>
                                  </p:stCondLst>
                                  <p:childTnLst>
                                    <p:animEffect filter="fade" transition="out">
                                      <p:cBhvr>
                                        <p:cTn dur="1000"/>
                                        <p:tgtEl>
                                          <p:spTgt spid="398"/>
                                        </p:tgtEl>
                                      </p:cBhvr>
                                    </p:animEffect>
                                    <p:set>
                                      <p:cBhvr>
                                        <p:cTn dur="1" fill="hold">
                                          <p:stCondLst>
                                            <p:cond delay="1000"/>
                                          </p:stCondLst>
                                        </p:cTn>
                                        <p:tgtEl>
                                          <p:spTgt spid="39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1"/>
          <p:cNvSpPr/>
          <p:nvPr/>
        </p:nvSpPr>
        <p:spPr>
          <a:xfrm>
            <a:off x="342900" y="252956"/>
            <a:ext cx="76509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Handling enterprise scale data</a:t>
            </a:r>
            <a:endParaRPr b="1" sz="2700">
              <a:solidFill>
                <a:schemeClr val="lt1"/>
              </a:solidFill>
              <a:latin typeface="Roboto"/>
              <a:ea typeface="Roboto"/>
              <a:cs typeface="Roboto"/>
              <a:sym typeface="Roboto"/>
            </a:endParaRPr>
          </a:p>
        </p:txBody>
      </p:sp>
      <p:sp>
        <p:nvSpPr>
          <p:cNvPr id="407" name="Google Shape;407;p51"/>
          <p:cNvSpPr txBox="1"/>
          <p:nvPr/>
        </p:nvSpPr>
        <p:spPr>
          <a:xfrm>
            <a:off x="342900" y="644000"/>
            <a:ext cx="72861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Better Content Archiving</a:t>
            </a:r>
            <a:r>
              <a:rPr lang="en" sz="1400">
                <a:solidFill>
                  <a:schemeClr val="dk2"/>
                </a:solidFill>
                <a:latin typeface="Roboto"/>
                <a:ea typeface="Roboto"/>
                <a:cs typeface="Roboto"/>
                <a:sym typeface="Roboto"/>
              </a:rPr>
              <a:t> </a:t>
            </a:r>
            <a:r>
              <a:rPr lang="en">
                <a:solidFill>
                  <a:schemeClr val="dk2"/>
                </a:solidFill>
                <a:latin typeface="Roboto"/>
                <a:ea typeface="Roboto"/>
                <a:cs typeface="Roboto"/>
                <a:sym typeface="Roboto"/>
              </a:rPr>
              <a:t>is used in Confluence instances with millions of pages</a:t>
            </a:r>
            <a:endParaRPr sz="1400">
              <a:solidFill>
                <a:schemeClr val="dk2"/>
              </a:solidFill>
              <a:latin typeface="Roboto"/>
              <a:ea typeface="Roboto"/>
              <a:cs typeface="Roboto"/>
              <a:sym typeface="Roboto"/>
            </a:endParaRPr>
          </a:p>
        </p:txBody>
      </p:sp>
      <p:pic>
        <p:nvPicPr>
          <p:cNvPr id="408" name="Google Shape;408;p51"/>
          <p:cNvPicPr preferRelativeResize="0"/>
          <p:nvPr/>
        </p:nvPicPr>
        <p:blipFill>
          <a:blip r:embed="rId3">
            <a:alphaModFix/>
          </a:blip>
          <a:stretch>
            <a:fillRect/>
          </a:stretch>
        </p:blipFill>
        <p:spPr>
          <a:xfrm>
            <a:off x="342900" y="1035400"/>
            <a:ext cx="7697741" cy="3765199"/>
          </a:xfrm>
          <a:prstGeom prst="rect">
            <a:avLst/>
          </a:prstGeom>
          <a:noFill/>
          <a:ln>
            <a:noFill/>
          </a:ln>
          <a:effectLst>
            <a:outerShdw blurRad="571500" rotWithShape="0" algn="bl" dir="3120000" dist="95250">
              <a:srgbClr val="000000">
                <a:alpha val="22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2"/>
          <p:cNvSpPr txBox="1"/>
          <p:nvPr>
            <p:ph idx="1" type="body"/>
          </p:nvPr>
        </p:nvSpPr>
        <p:spPr>
          <a:xfrm>
            <a:off x="2922075" y="4383272"/>
            <a:ext cx="3299700" cy="2277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Clr>
                <a:srgbClr val="205080"/>
              </a:buClr>
              <a:buSzPts val="800"/>
              <a:buFont typeface="Helvetica Neue"/>
              <a:buNone/>
            </a:pPr>
            <a:r>
              <a:rPr lang="en">
                <a:solidFill>
                  <a:schemeClr val="lt1"/>
                </a:solidFill>
                <a:latin typeface="Roboto"/>
                <a:ea typeface="Roboto"/>
                <a:cs typeface="Roboto"/>
                <a:sym typeface="Roboto"/>
              </a:rPr>
              <a:t>Levente Szabo</a:t>
            </a:r>
            <a:r>
              <a:rPr i="0" lang="en" sz="1100" u="none" cap="none" strike="noStrike">
                <a:solidFill>
                  <a:schemeClr val="lt1"/>
                </a:solidFill>
                <a:latin typeface="Roboto"/>
                <a:ea typeface="Roboto"/>
                <a:cs typeface="Roboto"/>
                <a:sym typeface="Roboto"/>
              </a:rPr>
              <a:t> • </a:t>
            </a:r>
            <a:r>
              <a:rPr lang="en">
                <a:solidFill>
                  <a:schemeClr val="lt1"/>
                </a:solidFill>
                <a:latin typeface="Roboto"/>
                <a:ea typeface="Roboto"/>
                <a:cs typeface="Roboto"/>
                <a:sym typeface="Roboto"/>
              </a:rPr>
              <a:t>levente.szabo@midori-global.com</a:t>
            </a:r>
            <a:endParaRPr i="0" sz="1100" u="none" cap="none" strike="noStrike">
              <a:solidFill>
                <a:schemeClr val="lt1"/>
              </a:solidFill>
              <a:latin typeface="Roboto"/>
              <a:ea typeface="Roboto"/>
              <a:cs typeface="Roboto"/>
              <a:sym typeface="Roboto"/>
            </a:endParaRPr>
          </a:p>
        </p:txBody>
      </p:sp>
      <p:sp>
        <p:nvSpPr>
          <p:cNvPr id="414" name="Google Shape;414;p52"/>
          <p:cNvSpPr txBox="1"/>
          <p:nvPr>
            <p:ph type="title"/>
          </p:nvPr>
        </p:nvSpPr>
        <p:spPr>
          <a:xfrm>
            <a:off x="3409875" y="2125744"/>
            <a:ext cx="2324100" cy="4410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None/>
            </a:pPr>
            <a:r>
              <a:rPr b="1" i="0" lang="en" sz="2800" u="none" cap="none" strike="noStrike">
                <a:solidFill>
                  <a:srgbClr val="205080"/>
                </a:solidFill>
                <a:latin typeface="Roboto"/>
                <a:ea typeface="Roboto"/>
                <a:cs typeface="Roboto"/>
                <a:sym typeface="Roboto"/>
              </a:rPr>
              <a:t>Thank you!</a:t>
            </a:r>
            <a:endParaRPr b="1" i="0" sz="2800" u="none" cap="none" strike="noStrike">
              <a:solidFill>
                <a:srgbClr val="205080"/>
              </a:solidFill>
              <a:latin typeface="Roboto"/>
              <a:ea typeface="Roboto"/>
              <a:cs typeface="Roboto"/>
              <a:sym typeface="Roboto"/>
            </a:endParaRPr>
          </a:p>
        </p:txBody>
      </p:sp>
      <p:pic>
        <p:nvPicPr>
          <p:cNvPr descr="midori-logo-1024.png" id="415" name="Google Shape;415;p52"/>
          <p:cNvPicPr preferRelativeResize="0"/>
          <p:nvPr/>
        </p:nvPicPr>
        <p:blipFill rotWithShape="1">
          <a:blip r:embed="rId3">
            <a:alphaModFix/>
          </a:blip>
          <a:srcRect b="37249" l="0" r="0" t="38071"/>
          <a:stretch/>
        </p:blipFill>
        <p:spPr>
          <a:xfrm>
            <a:off x="3455508" y="477609"/>
            <a:ext cx="2232993" cy="551091"/>
          </a:xfrm>
          <a:prstGeom prst="rect">
            <a:avLst/>
          </a:prstGeom>
          <a:noFill/>
          <a:ln>
            <a:noFill/>
          </a:ln>
        </p:spPr>
      </p:pic>
      <p:pic>
        <p:nvPicPr>
          <p:cNvPr id="416" name="Google Shape;416;p52"/>
          <p:cNvPicPr preferRelativeResize="0"/>
          <p:nvPr/>
        </p:nvPicPr>
        <p:blipFill>
          <a:blip r:embed="rId4">
            <a:alphaModFix/>
          </a:blip>
          <a:stretch>
            <a:fillRect/>
          </a:stretch>
        </p:blipFill>
        <p:spPr>
          <a:xfrm>
            <a:off x="4205775" y="3539231"/>
            <a:ext cx="732440" cy="7247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53"/>
          <p:cNvSpPr txBox="1"/>
          <p:nvPr>
            <p:ph type="title"/>
          </p:nvPr>
        </p:nvSpPr>
        <p:spPr>
          <a:xfrm>
            <a:off x="1939331" y="1394944"/>
            <a:ext cx="5265300" cy="441000"/>
          </a:xfrm>
          <a:prstGeom prst="rect">
            <a:avLst/>
          </a:prstGeom>
          <a:noFill/>
          <a:ln>
            <a:noFill/>
          </a:ln>
        </p:spPr>
        <p:txBody>
          <a:bodyPr anchorCtr="0" anchor="t" bIns="17150" lIns="34275" spcFirstLastPara="1" rIns="34275" wrap="square" tIns="17150">
            <a:noAutofit/>
          </a:bodyPr>
          <a:lstStyle/>
          <a:p>
            <a:pPr indent="0" lvl="0" marL="0" marR="0" rtl="0" algn="ctr">
              <a:spcBef>
                <a:spcPts val="0"/>
              </a:spcBef>
              <a:spcAft>
                <a:spcPts val="0"/>
              </a:spcAft>
              <a:buNone/>
            </a:pPr>
            <a:r>
              <a:rPr b="1" lang="en" sz="2800">
                <a:latin typeface="Roboto"/>
                <a:ea typeface="Roboto"/>
                <a:cs typeface="Roboto"/>
                <a:sym typeface="Roboto"/>
              </a:rPr>
              <a:t>T</a:t>
            </a:r>
            <a:r>
              <a:rPr b="1" i="0" lang="en" sz="2800" u="none" cap="none" strike="noStrike">
                <a:solidFill>
                  <a:srgbClr val="205080"/>
                </a:solidFill>
                <a:latin typeface="Roboto"/>
                <a:ea typeface="Roboto"/>
                <a:cs typeface="Roboto"/>
                <a:sym typeface="Roboto"/>
              </a:rPr>
              <a:t>ry </a:t>
            </a:r>
            <a:r>
              <a:rPr b="1" lang="en" sz="2800">
                <a:latin typeface="Roboto"/>
                <a:ea typeface="Roboto"/>
                <a:cs typeface="Roboto"/>
                <a:sym typeface="Roboto"/>
              </a:rPr>
              <a:t>o</a:t>
            </a:r>
            <a:r>
              <a:rPr b="1" i="0" lang="en" sz="2800" u="none" cap="none" strike="noStrike">
                <a:solidFill>
                  <a:srgbClr val="205080"/>
                </a:solidFill>
                <a:latin typeface="Roboto"/>
                <a:ea typeface="Roboto"/>
                <a:cs typeface="Roboto"/>
                <a:sym typeface="Roboto"/>
              </a:rPr>
              <a:t>ur other </a:t>
            </a:r>
            <a:r>
              <a:rPr b="1" lang="en" sz="2800">
                <a:latin typeface="Roboto"/>
                <a:ea typeface="Roboto"/>
                <a:cs typeface="Roboto"/>
                <a:sym typeface="Roboto"/>
              </a:rPr>
              <a:t>apps, too (free)!</a:t>
            </a:r>
            <a:endParaRPr b="1" i="0" sz="2800" u="none" cap="none" strike="noStrike">
              <a:solidFill>
                <a:srgbClr val="205080"/>
              </a:solidFill>
              <a:latin typeface="Roboto"/>
              <a:ea typeface="Roboto"/>
              <a:cs typeface="Roboto"/>
              <a:sym typeface="Roboto"/>
            </a:endParaRPr>
          </a:p>
        </p:txBody>
      </p:sp>
      <p:pic>
        <p:nvPicPr>
          <p:cNvPr id="422" name="Google Shape;422;p53"/>
          <p:cNvPicPr preferRelativeResize="0"/>
          <p:nvPr/>
        </p:nvPicPr>
        <p:blipFill rotWithShape="1">
          <a:blip r:embed="rId3">
            <a:alphaModFix/>
          </a:blip>
          <a:srcRect b="0" l="0" r="0" t="0"/>
          <a:stretch/>
        </p:blipFill>
        <p:spPr>
          <a:xfrm>
            <a:off x="4246411" y="2724605"/>
            <a:ext cx="594028" cy="594028"/>
          </a:xfrm>
          <a:prstGeom prst="rect">
            <a:avLst/>
          </a:prstGeom>
          <a:noFill/>
          <a:ln>
            <a:noFill/>
          </a:ln>
        </p:spPr>
      </p:pic>
      <p:pic>
        <p:nvPicPr>
          <p:cNvPr id="423" name="Google Shape;423;p53"/>
          <p:cNvPicPr preferRelativeResize="0"/>
          <p:nvPr/>
        </p:nvPicPr>
        <p:blipFill>
          <a:blip r:embed="rId4">
            <a:alphaModFix/>
          </a:blip>
          <a:stretch>
            <a:fillRect/>
          </a:stretch>
        </p:blipFill>
        <p:spPr>
          <a:xfrm>
            <a:off x="7116477" y="2724604"/>
            <a:ext cx="594028" cy="594028"/>
          </a:xfrm>
          <a:prstGeom prst="rect">
            <a:avLst/>
          </a:prstGeom>
          <a:noFill/>
          <a:ln>
            <a:noFill/>
          </a:ln>
        </p:spPr>
      </p:pic>
      <p:pic>
        <p:nvPicPr>
          <p:cNvPr id="424" name="Google Shape;424;p53"/>
          <p:cNvPicPr preferRelativeResize="0"/>
          <p:nvPr/>
        </p:nvPicPr>
        <p:blipFill rotWithShape="1">
          <a:blip r:embed="rId5">
            <a:alphaModFix/>
          </a:blip>
          <a:srcRect b="0" l="0" r="0" t="0"/>
          <a:stretch/>
        </p:blipFill>
        <p:spPr>
          <a:xfrm>
            <a:off x="1376357" y="2724609"/>
            <a:ext cx="594028" cy="594019"/>
          </a:xfrm>
          <a:prstGeom prst="rect">
            <a:avLst/>
          </a:prstGeom>
          <a:noFill/>
          <a:ln>
            <a:noFill/>
          </a:ln>
        </p:spPr>
      </p:pic>
      <p:sp>
        <p:nvSpPr>
          <p:cNvPr id="425" name="Google Shape;425;p53"/>
          <p:cNvSpPr txBox="1"/>
          <p:nvPr/>
        </p:nvSpPr>
        <p:spPr>
          <a:xfrm>
            <a:off x="529762" y="3420550"/>
            <a:ext cx="22872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Better PDF Exporter for Jira</a:t>
            </a:r>
            <a:endParaRPr b="1" sz="1400">
              <a:solidFill>
                <a:schemeClr val="lt1"/>
              </a:solidFill>
              <a:latin typeface="Roboto"/>
              <a:ea typeface="Roboto"/>
              <a:cs typeface="Roboto"/>
              <a:sym typeface="Roboto"/>
            </a:endParaRPr>
          </a:p>
        </p:txBody>
      </p:sp>
      <p:sp>
        <p:nvSpPr>
          <p:cNvPr id="426" name="Google Shape;426;p53"/>
          <p:cNvSpPr txBox="1"/>
          <p:nvPr/>
        </p:nvSpPr>
        <p:spPr>
          <a:xfrm>
            <a:off x="3362813" y="3420550"/>
            <a:ext cx="24183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Better Excel Exporter for Jira</a:t>
            </a:r>
            <a:endParaRPr b="1" sz="1400">
              <a:solidFill>
                <a:schemeClr val="lt1"/>
              </a:solidFill>
              <a:latin typeface="Roboto"/>
              <a:ea typeface="Roboto"/>
              <a:cs typeface="Roboto"/>
              <a:sym typeface="Roboto"/>
            </a:endParaRPr>
          </a:p>
        </p:txBody>
      </p:sp>
      <p:sp>
        <p:nvSpPr>
          <p:cNvPr id="427" name="Google Shape;427;p53"/>
          <p:cNvSpPr txBox="1"/>
          <p:nvPr/>
        </p:nvSpPr>
        <p:spPr>
          <a:xfrm>
            <a:off x="6184238" y="3420550"/>
            <a:ext cx="2458500" cy="237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Better </a:t>
            </a:r>
            <a:r>
              <a:rPr b="1" lang="en" sz="1400">
                <a:solidFill>
                  <a:schemeClr val="lt1"/>
                </a:solidFill>
                <a:latin typeface="Roboto"/>
                <a:ea typeface="Roboto"/>
                <a:cs typeface="Roboto"/>
                <a:sym typeface="Roboto"/>
              </a:rPr>
              <a:t>Commit Policy for Jira</a:t>
            </a:r>
            <a:endParaRPr b="1" sz="1400">
              <a:solidFill>
                <a:schemeClr val="lt1"/>
              </a:solidFill>
              <a:latin typeface="Roboto"/>
              <a:ea typeface="Roboto"/>
              <a:cs typeface="Roboto"/>
              <a:sym typeface="Roboto"/>
            </a:endParaRPr>
          </a:p>
        </p:txBody>
      </p:sp>
      <p:sp>
        <p:nvSpPr>
          <p:cNvPr id="428" name="Google Shape;428;p53"/>
          <p:cNvSpPr txBox="1"/>
          <p:nvPr/>
        </p:nvSpPr>
        <p:spPr>
          <a:xfrm>
            <a:off x="745613" y="3759475"/>
            <a:ext cx="1855500" cy="559800"/>
          </a:xfrm>
          <a:prstGeom prst="rect">
            <a:avLst/>
          </a:prstGeom>
          <a:noFill/>
          <a:ln>
            <a:noFill/>
          </a:ln>
        </p:spPr>
        <p:txBody>
          <a:bodyPr anchorCtr="0" anchor="t" bIns="34275" lIns="34275" spcFirstLastPara="1" rIns="34275" wrap="square" tIns="34275">
            <a:noAutofit/>
          </a:bodyPr>
          <a:lstStyle/>
          <a:p>
            <a:pPr indent="0" lvl="0" marL="0" rtl="0" algn="ctr">
              <a:lnSpc>
                <a:spcPct val="100000"/>
              </a:lnSpc>
              <a:spcBef>
                <a:spcPts val="0"/>
              </a:spcBef>
              <a:spcAft>
                <a:spcPts val="0"/>
              </a:spcAft>
              <a:buNone/>
            </a:pPr>
            <a:r>
              <a:rPr lang="en" sz="1100">
                <a:solidFill>
                  <a:schemeClr val="dk2"/>
                </a:solidFill>
                <a:latin typeface="Roboto"/>
                <a:ea typeface="Roboto"/>
                <a:cs typeface="Roboto"/>
                <a:sym typeface="Roboto"/>
              </a:rPr>
              <a:t>Easy emailing, sharing, archiving, printing for Jira data</a:t>
            </a:r>
            <a:endParaRPr sz="1100">
              <a:solidFill>
                <a:schemeClr val="dk2"/>
              </a:solidFill>
              <a:latin typeface="Roboto"/>
              <a:ea typeface="Roboto"/>
              <a:cs typeface="Roboto"/>
              <a:sym typeface="Roboto"/>
            </a:endParaRPr>
          </a:p>
        </p:txBody>
      </p:sp>
      <p:sp>
        <p:nvSpPr>
          <p:cNvPr id="429" name="Google Shape;429;p53"/>
          <p:cNvSpPr txBox="1"/>
          <p:nvPr/>
        </p:nvSpPr>
        <p:spPr>
          <a:xfrm>
            <a:off x="3648375" y="3759475"/>
            <a:ext cx="1790100" cy="7365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Full-blown native Excel exports, spreadsheet reports and Business Intelligence for Jira</a:t>
            </a:r>
            <a:endParaRPr sz="1100">
              <a:solidFill>
                <a:schemeClr val="dk2"/>
              </a:solidFill>
              <a:latin typeface="Roboto"/>
              <a:ea typeface="Roboto"/>
              <a:cs typeface="Roboto"/>
              <a:sym typeface="Roboto"/>
            </a:endParaRPr>
          </a:p>
        </p:txBody>
      </p:sp>
      <p:sp>
        <p:nvSpPr>
          <p:cNvPr id="430" name="Google Shape;430;p53"/>
          <p:cNvSpPr txBox="1"/>
          <p:nvPr/>
        </p:nvSpPr>
        <p:spPr>
          <a:xfrm>
            <a:off x="6339788" y="3759475"/>
            <a:ext cx="2147400" cy="7776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Verify the changes committed to Git, Bitbucket, GitHub, GitLab, Subversion &amp; Mercurial against configurable rules</a:t>
            </a:r>
            <a:endParaRPr sz="1100">
              <a:solidFill>
                <a:schemeClr val="dk2"/>
              </a:solidFill>
              <a:latin typeface="Roboto"/>
              <a:ea typeface="Roboto"/>
              <a:cs typeface="Roboto"/>
              <a:sym typeface="Roboto"/>
            </a:endParaRPr>
          </a:p>
        </p:txBody>
      </p:sp>
      <p:pic>
        <p:nvPicPr>
          <p:cNvPr descr="midori-logo-1024.png" id="431" name="Google Shape;431;p53"/>
          <p:cNvPicPr preferRelativeResize="0"/>
          <p:nvPr/>
        </p:nvPicPr>
        <p:blipFill rotWithShape="1">
          <a:blip r:embed="rId6">
            <a:alphaModFix/>
          </a:blip>
          <a:srcRect b="37249" l="0" r="0" t="38071"/>
          <a:stretch/>
        </p:blipFill>
        <p:spPr>
          <a:xfrm>
            <a:off x="3883340" y="605578"/>
            <a:ext cx="1321605" cy="3261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3" name="Shape 143"/>
        <p:cNvGrpSpPr/>
        <p:nvPr/>
      </p:nvGrpSpPr>
      <p:grpSpPr>
        <a:xfrm>
          <a:off x="0" y="0"/>
          <a:ext cx="0" cy="0"/>
          <a:chOff x="0" y="0"/>
          <a:chExt cx="0" cy="0"/>
        </a:xfrm>
      </p:grpSpPr>
      <p:sp>
        <p:nvSpPr>
          <p:cNvPr id="144" name="Google Shape;144;p24"/>
          <p:cNvSpPr txBox="1"/>
          <p:nvPr>
            <p:ph idx="1" type="body"/>
          </p:nvPr>
        </p:nvSpPr>
        <p:spPr>
          <a:xfrm>
            <a:off x="3175478" y="20104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Configuring lifecycle rules</a:t>
            </a:r>
            <a:endParaRPr sz="500">
              <a:solidFill>
                <a:srgbClr val="FFFFFF"/>
              </a:solidFill>
              <a:latin typeface="Roboto"/>
              <a:ea typeface="Roboto"/>
              <a:cs typeface="Roboto"/>
              <a:sym typeface="Roboto"/>
            </a:endParaRPr>
          </a:p>
        </p:txBody>
      </p:sp>
      <p:sp>
        <p:nvSpPr>
          <p:cNvPr id="145" name="Google Shape;145;p24"/>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146" name="Google Shape;146;p24"/>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147" name="Google Shape;147;p24"/>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148" name="Google Shape;148;p24"/>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149" name="Google Shape;149;p24"/>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150" name="Google Shape;150;p24"/>
          <p:cNvSpPr txBox="1"/>
          <p:nvPr>
            <p:ph idx="7" type="body"/>
          </p:nvPr>
        </p:nvSpPr>
        <p:spPr>
          <a:xfrm>
            <a:off x="3175453" y="1600208"/>
            <a:ext cx="2793000" cy="267900"/>
          </a:xfrm>
          <a:prstGeom prst="rect">
            <a:avLst/>
          </a:prstGeom>
          <a:solidFill>
            <a:srgbClr val="FFFFFF"/>
          </a:solid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What is content lifecycle?</a:t>
            </a:r>
            <a:endParaRPr sz="500">
              <a:solidFill>
                <a:schemeClr val="lt1"/>
              </a:solidFill>
              <a:latin typeface="Roboto"/>
              <a:ea typeface="Roboto"/>
              <a:cs typeface="Roboto"/>
              <a:sym typeface="Roboto"/>
            </a:endParaRPr>
          </a:p>
        </p:txBody>
      </p:sp>
      <p:sp>
        <p:nvSpPr>
          <p:cNvPr id="151" name="Google Shape;151;p24"/>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p:nvPr/>
        </p:nvSpPr>
        <p:spPr>
          <a:xfrm>
            <a:off x="3379800" y="1812625"/>
            <a:ext cx="2384400" cy="2486400"/>
          </a:xfrm>
          <a:prstGeom prst="ellipse">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What is content lifecycle?</a:t>
            </a:r>
            <a:br>
              <a:rPr b="1" lang="en" sz="2700">
                <a:solidFill>
                  <a:schemeClr val="lt1"/>
                </a:solidFill>
                <a:latin typeface="Roboto"/>
                <a:ea typeface="Roboto"/>
                <a:cs typeface="Roboto"/>
                <a:sym typeface="Roboto"/>
              </a:rPr>
            </a:br>
            <a:endParaRPr b="1" sz="2700">
              <a:solidFill>
                <a:schemeClr val="lt1"/>
              </a:solidFill>
              <a:latin typeface="Roboto"/>
              <a:ea typeface="Roboto"/>
              <a:cs typeface="Roboto"/>
              <a:sym typeface="Roboto"/>
            </a:endParaRPr>
          </a:p>
        </p:txBody>
      </p:sp>
      <p:sp>
        <p:nvSpPr>
          <p:cNvPr id="158" name="Google Shape;158;p25"/>
          <p:cNvSpPr txBox="1"/>
          <p:nvPr/>
        </p:nvSpPr>
        <p:spPr>
          <a:xfrm>
            <a:off x="342900" y="644000"/>
            <a:ext cx="49017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Why managing the lifecycle of different content types matter</a:t>
            </a:r>
            <a:endParaRPr sz="1400">
              <a:solidFill>
                <a:schemeClr val="dk2"/>
              </a:solidFill>
              <a:latin typeface="Roboto"/>
              <a:ea typeface="Roboto"/>
              <a:cs typeface="Roboto"/>
              <a:sym typeface="Roboto"/>
            </a:endParaRPr>
          </a:p>
        </p:txBody>
      </p:sp>
      <p:sp>
        <p:nvSpPr>
          <p:cNvPr id="159" name="Google Shape;159;p25"/>
          <p:cNvSpPr txBox="1"/>
          <p:nvPr/>
        </p:nvSpPr>
        <p:spPr>
          <a:xfrm>
            <a:off x="342900" y="4786650"/>
            <a:ext cx="3420000" cy="2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t>Source: https://www.atlassian.com/software/confluence/ecm/guide</a:t>
            </a:r>
            <a:endParaRPr b="1" sz="800"/>
          </a:p>
        </p:txBody>
      </p:sp>
      <p:sp>
        <p:nvSpPr>
          <p:cNvPr id="160" name="Google Shape;160;p25"/>
          <p:cNvSpPr/>
          <p:nvPr/>
        </p:nvSpPr>
        <p:spPr>
          <a:xfrm>
            <a:off x="3933450" y="1413025"/>
            <a:ext cx="1277100" cy="1277100"/>
          </a:xfrm>
          <a:prstGeom prst="ellipse">
            <a:avLst/>
          </a:prstGeom>
          <a:solidFill>
            <a:srgbClr val="79E2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5"/>
          <p:cNvSpPr/>
          <p:nvPr/>
        </p:nvSpPr>
        <p:spPr>
          <a:xfrm>
            <a:off x="3933450" y="3528900"/>
            <a:ext cx="1277100" cy="1277100"/>
          </a:xfrm>
          <a:prstGeom prst="ellipse">
            <a:avLst/>
          </a:prstGeom>
          <a:solidFill>
            <a:srgbClr val="79E2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p:nvPr/>
        </p:nvSpPr>
        <p:spPr>
          <a:xfrm>
            <a:off x="5004950" y="2447650"/>
            <a:ext cx="1277100" cy="1277100"/>
          </a:xfrm>
          <a:prstGeom prst="ellipse">
            <a:avLst/>
          </a:prstGeom>
          <a:solidFill>
            <a:srgbClr val="79E2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p:nvPr/>
        </p:nvSpPr>
        <p:spPr>
          <a:xfrm>
            <a:off x="2862075" y="2447650"/>
            <a:ext cx="1277100" cy="1277100"/>
          </a:xfrm>
          <a:prstGeom prst="ellipse">
            <a:avLst/>
          </a:prstGeom>
          <a:solidFill>
            <a:srgbClr val="79E2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5"/>
          <p:cNvSpPr txBox="1"/>
          <p:nvPr>
            <p:ph idx="1" type="body"/>
          </p:nvPr>
        </p:nvSpPr>
        <p:spPr>
          <a:xfrm>
            <a:off x="3552600" y="1028500"/>
            <a:ext cx="2038800" cy="2268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1400">
                <a:solidFill>
                  <a:schemeClr val="lt1"/>
                </a:solidFill>
                <a:latin typeface="Roboto"/>
                <a:ea typeface="Roboto"/>
                <a:cs typeface="Roboto"/>
                <a:sym typeface="Roboto"/>
              </a:rPr>
              <a:t>The Life Cycle of Content</a:t>
            </a:r>
            <a:endParaRPr b="1" sz="1400">
              <a:solidFill>
                <a:schemeClr val="lt1"/>
              </a:solidFill>
              <a:latin typeface="Roboto"/>
              <a:ea typeface="Roboto"/>
              <a:cs typeface="Roboto"/>
              <a:sym typeface="Roboto"/>
            </a:endParaRPr>
          </a:p>
        </p:txBody>
      </p:sp>
      <p:sp>
        <p:nvSpPr>
          <p:cNvPr id="165" name="Google Shape;165;p25"/>
          <p:cNvSpPr txBox="1"/>
          <p:nvPr/>
        </p:nvSpPr>
        <p:spPr>
          <a:xfrm>
            <a:off x="3804450" y="1684125"/>
            <a:ext cx="1535100" cy="577200"/>
          </a:xfrm>
          <a:prstGeom prst="rect">
            <a:avLst/>
          </a:prstGeom>
          <a:noFill/>
          <a:ln>
            <a:noFill/>
          </a:ln>
        </p:spPr>
        <p:txBody>
          <a:bodyPr anchorCtr="0" anchor="t" bIns="26775" lIns="26775" spcFirstLastPara="1" rIns="26775" wrap="square" tIns="26775">
            <a:noAutofit/>
          </a:bodyPr>
          <a:lstStyle/>
          <a:p>
            <a:pPr indent="0" lvl="0" marL="0" rtl="0" algn="ctr">
              <a:lnSpc>
                <a:spcPct val="110000"/>
              </a:lnSpc>
              <a:spcBef>
                <a:spcPts val="0"/>
              </a:spcBef>
              <a:spcAft>
                <a:spcPts val="0"/>
              </a:spcAft>
              <a:buSzPts val="900"/>
              <a:buNone/>
            </a:pPr>
            <a:r>
              <a:rPr b="1" lang="en" sz="900">
                <a:latin typeface="Roboto"/>
                <a:ea typeface="Roboto"/>
                <a:cs typeface="Roboto"/>
                <a:sym typeface="Roboto"/>
              </a:rPr>
              <a:t>Capture information</a:t>
            </a:r>
            <a:endParaRPr b="1" sz="900">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You can take notes</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and compile research</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in your ECM system</a:t>
            </a:r>
            <a:endParaRPr sz="800">
              <a:solidFill>
                <a:schemeClr val="dk2"/>
              </a:solidFill>
              <a:latin typeface="Roboto"/>
              <a:ea typeface="Roboto"/>
              <a:cs typeface="Roboto"/>
              <a:sym typeface="Roboto"/>
            </a:endParaRPr>
          </a:p>
        </p:txBody>
      </p:sp>
      <p:sp>
        <p:nvSpPr>
          <p:cNvPr id="166" name="Google Shape;166;p25"/>
          <p:cNvSpPr txBox="1"/>
          <p:nvPr/>
        </p:nvSpPr>
        <p:spPr>
          <a:xfrm>
            <a:off x="2733075" y="2690125"/>
            <a:ext cx="1535100" cy="731400"/>
          </a:xfrm>
          <a:prstGeom prst="rect">
            <a:avLst/>
          </a:prstGeom>
          <a:noFill/>
          <a:ln>
            <a:noFill/>
          </a:ln>
        </p:spPr>
        <p:txBody>
          <a:bodyPr anchorCtr="0" anchor="t" bIns="26775" lIns="26775" spcFirstLastPara="1" rIns="26775" wrap="square" tIns="26775">
            <a:noAutofit/>
          </a:bodyPr>
          <a:lstStyle/>
          <a:p>
            <a:pPr indent="0" lvl="0" marL="0" rtl="0" algn="ctr">
              <a:lnSpc>
                <a:spcPct val="110000"/>
              </a:lnSpc>
              <a:spcBef>
                <a:spcPts val="0"/>
              </a:spcBef>
              <a:spcAft>
                <a:spcPts val="0"/>
              </a:spcAft>
              <a:buSzPts val="900"/>
              <a:buNone/>
            </a:pPr>
            <a:r>
              <a:rPr b="1" lang="en" sz="900">
                <a:latin typeface="Roboto"/>
                <a:ea typeface="Roboto"/>
                <a:cs typeface="Roboto"/>
                <a:sym typeface="Roboto"/>
              </a:rPr>
              <a:t>Delete old content</a:t>
            </a:r>
            <a:endParaRPr b="1" sz="900">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ECM systems</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automatically delete</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old, unused content</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to save space</a:t>
            </a:r>
            <a:endParaRPr sz="800">
              <a:solidFill>
                <a:schemeClr val="dk2"/>
              </a:solidFill>
              <a:latin typeface="Roboto"/>
              <a:ea typeface="Roboto"/>
              <a:cs typeface="Roboto"/>
              <a:sym typeface="Roboto"/>
            </a:endParaRPr>
          </a:p>
        </p:txBody>
      </p:sp>
      <p:sp>
        <p:nvSpPr>
          <p:cNvPr id="167" name="Google Shape;167;p25"/>
          <p:cNvSpPr txBox="1"/>
          <p:nvPr/>
        </p:nvSpPr>
        <p:spPr>
          <a:xfrm>
            <a:off x="4875950" y="2664400"/>
            <a:ext cx="1535100" cy="843600"/>
          </a:xfrm>
          <a:prstGeom prst="rect">
            <a:avLst/>
          </a:prstGeom>
          <a:noFill/>
          <a:ln>
            <a:noFill/>
          </a:ln>
        </p:spPr>
        <p:txBody>
          <a:bodyPr anchorCtr="0" anchor="t" bIns="26775" lIns="26775" spcFirstLastPara="1" rIns="26775" wrap="square" tIns="26775">
            <a:noAutofit/>
          </a:bodyPr>
          <a:lstStyle/>
          <a:p>
            <a:pPr indent="0" lvl="0" marL="0" rtl="0" algn="ctr">
              <a:lnSpc>
                <a:spcPct val="110000"/>
              </a:lnSpc>
              <a:spcBef>
                <a:spcPts val="0"/>
              </a:spcBef>
              <a:spcAft>
                <a:spcPts val="0"/>
              </a:spcAft>
              <a:buSzPts val="900"/>
              <a:buNone/>
            </a:pPr>
            <a:r>
              <a:rPr b="1" lang="en" sz="900">
                <a:latin typeface="Roboto"/>
                <a:ea typeface="Roboto"/>
                <a:cs typeface="Roboto"/>
                <a:sym typeface="Roboto"/>
              </a:rPr>
              <a:t>Publish content</a:t>
            </a:r>
            <a:endParaRPr b="1" sz="900">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You can use your ECM</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system to publish</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content on your</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website or on</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your intranet</a:t>
            </a:r>
            <a:endParaRPr sz="800">
              <a:solidFill>
                <a:schemeClr val="dk2"/>
              </a:solidFill>
              <a:latin typeface="Roboto"/>
              <a:ea typeface="Roboto"/>
              <a:cs typeface="Roboto"/>
              <a:sym typeface="Roboto"/>
            </a:endParaRPr>
          </a:p>
        </p:txBody>
      </p:sp>
      <p:sp>
        <p:nvSpPr>
          <p:cNvPr id="168" name="Google Shape;168;p25"/>
          <p:cNvSpPr txBox="1"/>
          <p:nvPr/>
        </p:nvSpPr>
        <p:spPr>
          <a:xfrm>
            <a:off x="3804450" y="3765525"/>
            <a:ext cx="1535100" cy="731400"/>
          </a:xfrm>
          <a:prstGeom prst="rect">
            <a:avLst/>
          </a:prstGeom>
          <a:noFill/>
          <a:ln>
            <a:noFill/>
          </a:ln>
        </p:spPr>
        <p:txBody>
          <a:bodyPr anchorCtr="0" anchor="t" bIns="26775" lIns="26775" spcFirstLastPara="1" rIns="26775" wrap="square" tIns="26775">
            <a:noAutofit/>
          </a:bodyPr>
          <a:lstStyle/>
          <a:p>
            <a:pPr indent="0" lvl="0" marL="0" rtl="0" algn="ctr">
              <a:lnSpc>
                <a:spcPct val="110000"/>
              </a:lnSpc>
              <a:spcBef>
                <a:spcPts val="0"/>
              </a:spcBef>
              <a:spcAft>
                <a:spcPts val="0"/>
              </a:spcAft>
              <a:buSzPts val="900"/>
              <a:buNone/>
            </a:pPr>
            <a:r>
              <a:rPr b="1" lang="en" sz="900">
                <a:latin typeface="Roboto"/>
                <a:ea typeface="Roboto"/>
                <a:cs typeface="Roboto"/>
                <a:sym typeface="Roboto"/>
              </a:rPr>
              <a:t>Archive content</a:t>
            </a:r>
            <a:endParaRPr b="1" sz="900">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ECM systems</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backup and archive</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content automatically</a:t>
            </a:r>
            <a:endParaRPr sz="800">
              <a:solidFill>
                <a:schemeClr val="dk2"/>
              </a:solidFill>
              <a:latin typeface="Roboto"/>
              <a:ea typeface="Roboto"/>
              <a:cs typeface="Roboto"/>
              <a:sym typeface="Roboto"/>
            </a:endParaRPr>
          </a:p>
          <a:p>
            <a:pPr indent="0" lvl="0" marL="0" rtl="0" algn="ctr">
              <a:lnSpc>
                <a:spcPct val="110000"/>
              </a:lnSpc>
              <a:spcBef>
                <a:spcPts val="0"/>
              </a:spcBef>
              <a:spcAft>
                <a:spcPts val="0"/>
              </a:spcAft>
              <a:buSzPts val="900"/>
              <a:buNone/>
            </a:pPr>
            <a:r>
              <a:rPr lang="en" sz="800">
                <a:solidFill>
                  <a:schemeClr val="dk2"/>
                </a:solidFill>
                <a:latin typeface="Roboto"/>
                <a:ea typeface="Roboto"/>
                <a:cs typeface="Roboto"/>
                <a:sym typeface="Roboto"/>
              </a:rPr>
              <a:t>so you never lose it</a:t>
            </a:r>
            <a:endParaRPr sz="800">
              <a:solidFill>
                <a:schemeClr val="dk2"/>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txBox="1"/>
          <p:nvPr>
            <p:ph idx="1" type="body"/>
          </p:nvPr>
        </p:nvSpPr>
        <p:spPr>
          <a:xfrm>
            <a:off x="342900" y="252956"/>
            <a:ext cx="78777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58AEE1"/>
              </a:buClr>
              <a:buSzPts val="2300"/>
              <a:buFont typeface="Arial"/>
              <a:buNone/>
            </a:pPr>
            <a:r>
              <a:rPr b="1" lang="en" sz="2700">
                <a:solidFill>
                  <a:schemeClr val="lt1"/>
                </a:solidFill>
                <a:latin typeface="Roboto"/>
                <a:ea typeface="Roboto"/>
                <a:cs typeface="Roboto"/>
                <a:sym typeface="Roboto"/>
              </a:rPr>
              <a:t>Key benefits of Better Content Archiving</a:t>
            </a:r>
            <a:br>
              <a:rPr b="1" lang="en" sz="2700">
                <a:solidFill>
                  <a:schemeClr val="lt1"/>
                </a:solidFill>
                <a:latin typeface="Roboto"/>
                <a:ea typeface="Roboto"/>
                <a:cs typeface="Roboto"/>
                <a:sym typeface="Roboto"/>
              </a:rPr>
            </a:br>
            <a:endParaRPr b="1" sz="2700">
              <a:solidFill>
                <a:schemeClr val="lt1"/>
              </a:solidFill>
              <a:latin typeface="Roboto"/>
              <a:ea typeface="Roboto"/>
              <a:cs typeface="Roboto"/>
              <a:sym typeface="Roboto"/>
            </a:endParaRPr>
          </a:p>
        </p:txBody>
      </p:sp>
      <p:sp>
        <p:nvSpPr>
          <p:cNvPr id="174" name="Google Shape;174;p26"/>
          <p:cNvSpPr txBox="1"/>
          <p:nvPr/>
        </p:nvSpPr>
        <p:spPr>
          <a:xfrm>
            <a:off x="342900" y="644000"/>
            <a:ext cx="5079300" cy="2268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SzPts val="900"/>
              <a:buNone/>
            </a:pPr>
            <a:r>
              <a:rPr lang="en">
                <a:solidFill>
                  <a:schemeClr val="dk2"/>
                </a:solidFill>
                <a:latin typeface="Roboto"/>
                <a:ea typeface="Roboto"/>
                <a:cs typeface="Roboto"/>
                <a:sym typeface="Roboto"/>
              </a:rPr>
              <a:t>Why managing Confluence content lifecycle makes a difference</a:t>
            </a:r>
            <a:endParaRPr sz="1400">
              <a:solidFill>
                <a:schemeClr val="dk2"/>
              </a:solidFill>
              <a:latin typeface="Roboto"/>
              <a:ea typeface="Roboto"/>
              <a:cs typeface="Roboto"/>
              <a:sym typeface="Roboto"/>
            </a:endParaRPr>
          </a:p>
        </p:txBody>
      </p:sp>
      <p:sp>
        <p:nvSpPr>
          <p:cNvPr id="175" name="Google Shape;175;p26"/>
          <p:cNvSpPr txBox="1"/>
          <p:nvPr/>
        </p:nvSpPr>
        <p:spPr>
          <a:xfrm>
            <a:off x="342900" y="1035400"/>
            <a:ext cx="7400100" cy="9429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
                <a:solidFill>
                  <a:srgbClr val="1C3B71"/>
                </a:solidFill>
                <a:latin typeface="Roboto"/>
                <a:ea typeface="Roboto"/>
                <a:cs typeface="Roboto"/>
                <a:sym typeface="Roboto"/>
              </a:rPr>
              <a:t>1. Saves your company money by automating the quality control of Confluence content</a:t>
            </a:r>
            <a:endParaRPr b="1" sz="1400">
              <a:solidFill>
                <a:srgbClr val="1C3B71"/>
              </a:solidFill>
              <a:latin typeface="Roboto"/>
              <a:ea typeface="Roboto"/>
              <a:cs typeface="Roboto"/>
              <a:sym typeface="Roboto"/>
            </a:endParaRPr>
          </a:p>
          <a:p>
            <a:pPr indent="0" lvl="0" marL="457200" rtl="0" algn="l">
              <a:lnSpc>
                <a:spcPct val="150000"/>
              </a:lnSpc>
              <a:spcBef>
                <a:spcPts val="800"/>
              </a:spcBef>
              <a:spcAft>
                <a:spcPts val="300"/>
              </a:spcAft>
              <a:buNone/>
            </a:pPr>
            <a:r>
              <a:rPr b="1" lang="en" sz="900">
                <a:solidFill>
                  <a:srgbClr val="53585F"/>
                </a:solidFill>
                <a:latin typeface="Roboto Mono"/>
                <a:ea typeface="Roboto Mono"/>
                <a:cs typeface="Roboto Mono"/>
                <a:sym typeface="Roboto Mono"/>
              </a:rPr>
              <a:t>“[...]As an Atlassian Consultant, I have seen the app help different customers minimize the effort required for managing their content.” - Dennis (Atlassian Consultant)</a:t>
            </a:r>
            <a:endParaRPr b="1" sz="900">
              <a:solidFill>
                <a:srgbClr val="53585F"/>
              </a:solidFill>
              <a:latin typeface="Roboto Mono"/>
              <a:ea typeface="Roboto Mono"/>
              <a:cs typeface="Roboto Mono"/>
              <a:sym typeface="Roboto Mono"/>
            </a:endParaRPr>
          </a:p>
        </p:txBody>
      </p:sp>
      <p:sp>
        <p:nvSpPr>
          <p:cNvPr id="176" name="Google Shape;176;p26"/>
          <p:cNvSpPr txBox="1"/>
          <p:nvPr/>
        </p:nvSpPr>
        <p:spPr>
          <a:xfrm>
            <a:off x="342900" y="2365650"/>
            <a:ext cx="7169400" cy="9858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
                <a:solidFill>
                  <a:srgbClr val="1C3B71"/>
                </a:solidFill>
                <a:latin typeface="Roboto"/>
                <a:ea typeface="Roboto"/>
                <a:cs typeface="Roboto"/>
                <a:sym typeface="Roboto"/>
              </a:rPr>
              <a:t>2. Helps your team be more productive by clearing obsolete content from Confluence</a:t>
            </a:r>
            <a:endParaRPr b="1" sz="1400">
              <a:solidFill>
                <a:srgbClr val="1C3B71"/>
              </a:solidFill>
              <a:latin typeface="Roboto"/>
              <a:ea typeface="Roboto"/>
              <a:cs typeface="Roboto"/>
              <a:sym typeface="Roboto"/>
            </a:endParaRPr>
          </a:p>
          <a:p>
            <a:pPr indent="0" lvl="0" marL="457200" rtl="0" algn="l">
              <a:lnSpc>
                <a:spcPct val="150000"/>
              </a:lnSpc>
              <a:spcBef>
                <a:spcPts val="800"/>
              </a:spcBef>
              <a:spcAft>
                <a:spcPts val="300"/>
              </a:spcAft>
              <a:buNone/>
            </a:pPr>
            <a:r>
              <a:rPr b="1" lang="en" sz="900">
                <a:solidFill>
                  <a:srgbClr val="53585F"/>
                </a:solidFill>
                <a:latin typeface="Roboto Mono"/>
                <a:ea typeface="Roboto Mono"/>
                <a:cs typeface="Roboto Mono"/>
                <a:sym typeface="Roboto Mono"/>
              </a:rPr>
              <a:t>“We had been needing a solution like the Better Content Archiving app for years, as our knowledge repository surged past 1 million pages and 1,000 spaces.” - PayPal (customer)</a:t>
            </a:r>
            <a:endParaRPr b="1" sz="900">
              <a:solidFill>
                <a:srgbClr val="53585F"/>
              </a:solidFill>
              <a:latin typeface="Roboto Mono"/>
              <a:ea typeface="Roboto Mono"/>
              <a:cs typeface="Roboto Mono"/>
              <a:sym typeface="Roboto Mono"/>
            </a:endParaRPr>
          </a:p>
        </p:txBody>
      </p:sp>
      <p:sp>
        <p:nvSpPr>
          <p:cNvPr id="177" name="Google Shape;177;p26"/>
          <p:cNvSpPr txBox="1"/>
          <p:nvPr/>
        </p:nvSpPr>
        <p:spPr>
          <a:xfrm>
            <a:off x="342900" y="3814800"/>
            <a:ext cx="7169400" cy="985800"/>
          </a:xfrm>
          <a:prstGeom prst="rect">
            <a:avLst/>
          </a:prstGeom>
          <a:noFill/>
          <a:ln>
            <a:noFill/>
          </a:ln>
        </p:spPr>
        <p:txBody>
          <a:bodyPr anchorCtr="0" anchor="t" bIns="34275" lIns="34275" spcFirstLastPara="1" rIns="34275" wrap="square" tIns="34275">
            <a:noAutofit/>
          </a:bodyPr>
          <a:lstStyle/>
          <a:p>
            <a:pPr indent="0" lvl="0" marL="0" rtl="0" algn="l">
              <a:lnSpc>
                <a:spcPct val="150000"/>
              </a:lnSpc>
              <a:spcBef>
                <a:spcPts val="800"/>
              </a:spcBef>
              <a:spcAft>
                <a:spcPts val="0"/>
              </a:spcAft>
              <a:buNone/>
            </a:pPr>
            <a:r>
              <a:rPr b="1" lang="en">
                <a:solidFill>
                  <a:srgbClr val="1C3B71"/>
                </a:solidFill>
                <a:latin typeface="Roboto"/>
                <a:ea typeface="Roboto"/>
                <a:cs typeface="Roboto"/>
                <a:sym typeface="Roboto"/>
              </a:rPr>
              <a:t>3</a:t>
            </a:r>
            <a:r>
              <a:rPr b="1" lang="en">
                <a:solidFill>
                  <a:srgbClr val="1C3B71"/>
                </a:solidFill>
                <a:latin typeface="Roboto"/>
                <a:ea typeface="Roboto"/>
                <a:cs typeface="Roboto"/>
                <a:sym typeface="Roboto"/>
              </a:rPr>
              <a:t>. Maximizes your investment in Confluence by boosting user adoption</a:t>
            </a:r>
            <a:endParaRPr b="1" sz="1400">
              <a:solidFill>
                <a:srgbClr val="1C3B71"/>
              </a:solidFill>
              <a:latin typeface="Roboto"/>
              <a:ea typeface="Roboto"/>
              <a:cs typeface="Roboto"/>
              <a:sym typeface="Roboto"/>
            </a:endParaRPr>
          </a:p>
          <a:p>
            <a:pPr indent="0" lvl="0" marL="457200" rtl="0" algn="l">
              <a:lnSpc>
                <a:spcPct val="150000"/>
              </a:lnSpc>
              <a:spcBef>
                <a:spcPts val="800"/>
              </a:spcBef>
              <a:spcAft>
                <a:spcPts val="300"/>
              </a:spcAft>
              <a:buNone/>
            </a:pPr>
            <a:r>
              <a:rPr b="1" lang="en" sz="900">
                <a:solidFill>
                  <a:srgbClr val="53585F"/>
                </a:solidFill>
                <a:latin typeface="Roboto Mono"/>
                <a:ea typeface="Roboto Mono"/>
                <a:cs typeface="Roboto Mono"/>
                <a:sym typeface="Roboto Mono"/>
              </a:rPr>
              <a:t>“</a:t>
            </a:r>
            <a:r>
              <a:rPr b="1" lang="en" sz="900">
                <a:solidFill>
                  <a:schemeClr val="dk2"/>
                </a:solidFill>
                <a:latin typeface="Roboto Mono"/>
                <a:ea typeface="Roboto Mono"/>
                <a:cs typeface="Roboto Mono"/>
                <a:sym typeface="Roboto Mono"/>
              </a:rPr>
              <a:t>Better Content Archiving takes the pain out of ensuring that large Confluence instances stay fresh, which aids user adoption and discovery of good content.” - Appfire (customer)</a:t>
            </a:r>
            <a:endParaRPr b="1" sz="900">
              <a:solidFill>
                <a:srgbClr val="53585F"/>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1" name="Shape 181"/>
        <p:cNvGrpSpPr/>
        <p:nvPr/>
      </p:nvGrpSpPr>
      <p:grpSpPr>
        <a:xfrm>
          <a:off x="0" y="0"/>
          <a:ext cx="0" cy="0"/>
          <a:chOff x="0" y="0"/>
          <a:chExt cx="0" cy="0"/>
        </a:xfrm>
      </p:grpSpPr>
      <p:sp>
        <p:nvSpPr>
          <p:cNvPr id="182" name="Google Shape;182;p27"/>
          <p:cNvSpPr txBox="1"/>
          <p:nvPr>
            <p:ph idx="1" type="body"/>
          </p:nvPr>
        </p:nvSpPr>
        <p:spPr>
          <a:xfrm>
            <a:off x="3175478" y="2010408"/>
            <a:ext cx="2793000" cy="267900"/>
          </a:xfrm>
          <a:prstGeom prst="rect">
            <a:avLst/>
          </a:prstGeom>
          <a:solidFill>
            <a:srgbClr val="FFFFFF"/>
          </a:solid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chemeClr val="lt1"/>
                </a:solidFill>
                <a:latin typeface="Roboto"/>
                <a:ea typeface="Roboto"/>
                <a:cs typeface="Roboto"/>
                <a:sym typeface="Roboto"/>
              </a:rPr>
              <a:t>Configuring lifecycle rules</a:t>
            </a:r>
            <a:endParaRPr sz="500">
              <a:solidFill>
                <a:schemeClr val="lt1"/>
              </a:solidFill>
              <a:latin typeface="Roboto"/>
              <a:ea typeface="Roboto"/>
              <a:cs typeface="Roboto"/>
              <a:sym typeface="Roboto"/>
            </a:endParaRPr>
          </a:p>
        </p:txBody>
      </p:sp>
      <p:sp>
        <p:nvSpPr>
          <p:cNvPr id="183" name="Google Shape;183;p27"/>
          <p:cNvSpPr txBox="1"/>
          <p:nvPr>
            <p:ph idx="2" type="body"/>
          </p:nvPr>
        </p:nvSpPr>
        <p:spPr>
          <a:xfrm>
            <a:off x="3175450" y="284597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Understanding your content quality</a:t>
            </a:r>
            <a:endParaRPr sz="1100">
              <a:solidFill>
                <a:srgbClr val="FFFFFF"/>
              </a:solidFill>
              <a:latin typeface="Roboto"/>
              <a:ea typeface="Roboto"/>
              <a:cs typeface="Roboto"/>
              <a:sym typeface="Roboto"/>
            </a:endParaRPr>
          </a:p>
        </p:txBody>
      </p:sp>
      <p:sp>
        <p:nvSpPr>
          <p:cNvPr id="184" name="Google Shape;184;p27"/>
          <p:cNvSpPr txBox="1"/>
          <p:nvPr>
            <p:ph idx="3" type="body"/>
          </p:nvPr>
        </p:nvSpPr>
        <p:spPr>
          <a:xfrm>
            <a:off x="3175450" y="3271346"/>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Notification emails to stakeholders</a:t>
            </a:r>
            <a:endParaRPr sz="500">
              <a:solidFill>
                <a:srgbClr val="FFFFFF"/>
              </a:solidFill>
              <a:latin typeface="Roboto"/>
              <a:ea typeface="Roboto"/>
              <a:cs typeface="Roboto"/>
              <a:sym typeface="Roboto"/>
            </a:endParaRPr>
          </a:p>
        </p:txBody>
      </p:sp>
      <p:sp>
        <p:nvSpPr>
          <p:cNvPr id="185" name="Google Shape;185;p27"/>
          <p:cNvSpPr txBox="1"/>
          <p:nvPr>
            <p:ph idx="4" type="body"/>
          </p:nvPr>
        </p:nvSpPr>
        <p:spPr>
          <a:xfrm>
            <a:off x="3175562" y="242060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Running the lifecycle job</a:t>
            </a:r>
            <a:endParaRPr sz="1100">
              <a:solidFill>
                <a:srgbClr val="FFFFFF"/>
              </a:solidFill>
              <a:latin typeface="Roboto"/>
              <a:ea typeface="Roboto"/>
              <a:cs typeface="Roboto"/>
              <a:sym typeface="Roboto"/>
            </a:endParaRPr>
          </a:p>
        </p:txBody>
      </p:sp>
      <p:sp>
        <p:nvSpPr>
          <p:cNvPr id="186" name="Google Shape;186;p27"/>
          <p:cNvSpPr txBox="1"/>
          <p:nvPr>
            <p:ph idx="5" type="body"/>
          </p:nvPr>
        </p:nvSpPr>
        <p:spPr>
          <a:xfrm>
            <a:off x="3175450" y="3696713"/>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Browsing archived content</a:t>
            </a:r>
            <a:endParaRPr sz="1100">
              <a:solidFill>
                <a:srgbClr val="FFFFFF"/>
              </a:solidFill>
              <a:latin typeface="Roboto"/>
              <a:ea typeface="Roboto"/>
              <a:cs typeface="Roboto"/>
              <a:sym typeface="Roboto"/>
            </a:endParaRPr>
          </a:p>
        </p:txBody>
      </p:sp>
      <p:sp>
        <p:nvSpPr>
          <p:cNvPr id="187" name="Google Shape;187;p27"/>
          <p:cNvSpPr txBox="1"/>
          <p:nvPr>
            <p:ph idx="6" type="body"/>
          </p:nvPr>
        </p:nvSpPr>
        <p:spPr>
          <a:xfrm>
            <a:off x="3175562" y="4122085"/>
            <a:ext cx="2793000" cy="267900"/>
          </a:xfrm>
          <a:prstGeom prst="rect">
            <a:avLst/>
          </a:prstGeom>
          <a:noFill/>
          <a:ln cap="flat"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marR="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Restoring archived content</a:t>
            </a:r>
            <a:endParaRPr sz="1100">
              <a:solidFill>
                <a:srgbClr val="FFFFFF"/>
              </a:solidFill>
              <a:latin typeface="Roboto"/>
              <a:ea typeface="Roboto"/>
              <a:cs typeface="Roboto"/>
              <a:sym typeface="Roboto"/>
            </a:endParaRPr>
          </a:p>
        </p:txBody>
      </p:sp>
      <p:sp>
        <p:nvSpPr>
          <p:cNvPr id="188" name="Google Shape;188;p27"/>
          <p:cNvSpPr txBox="1"/>
          <p:nvPr>
            <p:ph idx="7" type="body"/>
          </p:nvPr>
        </p:nvSpPr>
        <p:spPr>
          <a:xfrm>
            <a:off x="3175453" y="1600208"/>
            <a:ext cx="2793000" cy="267900"/>
          </a:xfrm>
          <a:prstGeom prst="rect">
            <a:avLst/>
          </a:prstGeom>
          <a:noFill/>
          <a:ln cap="rnd" cmpd="sng" w="25400">
            <a:solidFill>
              <a:srgbClr val="FFFFFF"/>
            </a:solidFill>
            <a:prstDash val="solid"/>
            <a:round/>
            <a:headEnd len="sm" w="sm" type="none"/>
            <a:tailEnd len="sm" w="sm" type="none"/>
          </a:ln>
        </p:spPr>
        <p:txBody>
          <a:bodyPr anchorCtr="0" anchor="ctr" bIns="17150" lIns="34275" spcFirstLastPara="1" rIns="34275" wrap="square" tIns="17150">
            <a:noAutofit/>
          </a:bodyPr>
          <a:lstStyle/>
          <a:p>
            <a:pPr indent="0" lvl="0" marL="0" rtl="0" algn="ctr">
              <a:spcBef>
                <a:spcPts val="0"/>
              </a:spcBef>
              <a:spcAft>
                <a:spcPts val="0"/>
              </a:spcAft>
              <a:buClr>
                <a:schemeClr val="dk1"/>
              </a:buClr>
              <a:buSzPts val="800"/>
              <a:buFont typeface="Helvetica Neue"/>
              <a:buNone/>
            </a:pPr>
            <a:r>
              <a:rPr lang="en" sz="1100">
                <a:solidFill>
                  <a:srgbClr val="FFFFFF"/>
                </a:solidFill>
                <a:latin typeface="Roboto"/>
                <a:ea typeface="Roboto"/>
                <a:cs typeface="Roboto"/>
                <a:sym typeface="Roboto"/>
              </a:rPr>
              <a:t>What is content lifecycle?</a:t>
            </a:r>
            <a:endParaRPr sz="500">
              <a:solidFill>
                <a:srgbClr val="FFFFFF"/>
              </a:solidFill>
              <a:latin typeface="Roboto"/>
              <a:ea typeface="Roboto"/>
              <a:cs typeface="Roboto"/>
              <a:sym typeface="Roboto"/>
            </a:endParaRPr>
          </a:p>
        </p:txBody>
      </p:sp>
      <p:sp>
        <p:nvSpPr>
          <p:cNvPr id="189" name="Google Shape;189;p27"/>
          <p:cNvSpPr txBox="1"/>
          <p:nvPr>
            <p:ph idx="8" type="body"/>
          </p:nvPr>
        </p:nvSpPr>
        <p:spPr>
          <a:xfrm>
            <a:off x="1419800" y="420775"/>
            <a:ext cx="6304500" cy="719700"/>
          </a:xfrm>
          <a:prstGeom prst="rect">
            <a:avLst/>
          </a:prstGeom>
          <a:noFill/>
          <a:ln>
            <a:noFill/>
          </a:ln>
        </p:spPr>
        <p:txBody>
          <a:bodyPr anchorCtr="0" anchor="ctr" bIns="6700" lIns="6700" spcFirstLastPara="1" rIns="6700" wrap="square" tIns="6700">
            <a:noAutofit/>
          </a:bodyPr>
          <a:lstStyle/>
          <a:p>
            <a:pPr indent="0" lvl="0" marL="0" rtl="0" algn="ctr">
              <a:lnSpc>
                <a:spcPct val="100000"/>
              </a:lnSpc>
              <a:spcBef>
                <a:spcPts val="700"/>
              </a:spcBef>
              <a:spcAft>
                <a:spcPts val="0"/>
              </a:spcAft>
              <a:buClr>
                <a:schemeClr val="dk1"/>
              </a:buClr>
              <a:buSzPts val="1100"/>
              <a:buFont typeface="Arial"/>
              <a:buNone/>
            </a:pPr>
            <a:r>
              <a:rPr b="1" lang="en" sz="2300">
                <a:solidFill>
                  <a:srgbClr val="FFFFFF"/>
                </a:solidFill>
                <a:latin typeface="Roboto"/>
                <a:ea typeface="Roboto"/>
                <a:cs typeface="Roboto"/>
                <a:sym typeface="Roboto"/>
              </a:rPr>
              <a:t>How to keep your Confluence up-to-date</a:t>
            </a:r>
            <a:endParaRPr b="1" sz="2300">
              <a:solidFill>
                <a:srgbClr val="FFFFFF"/>
              </a:solidFill>
              <a:latin typeface="Roboto"/>
              <a:ea typeface="Roboto"/>
              <a:cs typeface="Roboto"/>
              <a:sym typeface="Roboto"/>
            </a:endParaRPr>
          </a:p>
          <a:p>
            <a:pPr indent="0" lvl="0" marL="0" rtl="0" algn="ctr">
              <a:lnSpc>
                <a:spcPct val="150000"/>
              </a:lnSpc>
              <a:spcBef>
                <a:spcPts val="700"/>
              </a:spcBef>
              <a:spcAft>
                <a:spcPts val="200"/>
              </a:spcAft>
              <a:buClr>
                <a:schemeClr val="dk1"/>
              </a:buClr>
              <a:buSzPts val="1100"/>
              <a:buFont typeface="Arial"/>
              <a:buNone/>
            </a:pPr>
            <a:r>
              <a:rPr b="1" lang="en" sz="2300">
                <a:solidFill>
                  <a:srgbClr val="FFFFFF"/>
                </a:solidFill>
                <a:latin typeface="Roboto"/>
                <a:ea typeface="Roboto"/>
                <a:cs typeface="Roboto"/>
                <a:sym typeface="Roboto"/>
              </a:rPr>
              <a:t>with content lifecycle rules</a:t>
            </a:r>
            <a:endParaRPr b="1" sz="23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8"/>
          <p:cNvSpPr/>
          <p:nvPr/>
        </p:nvSpPr>
        <p:spPr>
          <a:xfrm>
            <a:off x="342900" y="252950"/>
            <a:ext cx="51288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Configuring lifecycle rules</a:t>
            </a:r>
            <a:endParaRPr b="1" sz="2700">
              <a:solidFill>
                <a:schemeClr val="lt1"/>
              </a:solidFill>
              <a:latin typeface="Roboto"/>
              <a:ea typeface="Roboto"/>
              <a:cs typeface="Roboto"/>
              <a:sym typeface="Roboto"/>
            </a:endParaRPr>
          </a:p>
        </p:txBody>
      </p:sp>
      <p:sp>
        <p:nvSpPr>
          <p:cNvPr id="195" name="Google Shape;195;p28"/>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Customize your rules for page view tracking, page expiration tracking and content archiving</a:t>
            </a:r>
            <a:endParaRPr sz="1400">
              <a:solidFill>
                <a:schemeClr val="dk2"/>
              </a:solidFill>
              <a:latin typeface="Roboto"/>
              <a:ea typeface="Roboto"/>
              <a:cs typeface="Roboto"/>
              <a:sym typeface="Roboto"/>
            </a:endParaRPr>
          </a:p>
        </p:txBody>
      </p:sp>
      <p:pic>
        <p:nvPicPr>
          <p:cNvPr id="196" name="Google Shape;196;p28"/>
          <p:cNvPicPr preferRelativeResize="0"/>
          <p:nvPr/>
        </p:nvPicPr>
        <p:blipFill>
          <a:blip r:embed="rId3">
            <a:alphaModFix/>
          </a:blip>
          <a:stretch>
            <a:fillRect/>
          </a:stretch>
        </p:blipFill>
        <p:spPr>
          <a:xfrm>
            <a:off x="342900" y="1035401"/>
            <a:ext cx="7697714" cy="3765199"/>
          </a:xfrm>
          <a:prstGeom prst="rect">
            <a:avLst/>
          </a:prstGeom>
          <a:noFill/>
          <a:ln>
            <a:noFill/>
          </a:ln>
          <a:effectLst>
            <a:outerShdw blurRad="585788" rotWithShape="0" algn="bl" dir="3900000" dist="66675">
              <a:srgbClr val="000000">
                <a:alpha val="2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p:nvPr/>
        </p:nvSpPr>
        <p:spPr>
          <a:xfrm>
            <a:off x="342900" y="252950"/>
            <a:ext cx="8409600" cy="32130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None/>
            </a:pPr>
            <a:r>
              <a:rPr b="1" lang="en" sz="2700">
                <a:solidFill>
                  <a:schemeClr val="lt1"/>
                </a:solidFill>
                <a:latin typeface="Roboto"/>
                <a:ea typeface="Roboto"/>
                <a:cs typeface="Roboto"/>
                <a:sym typeface="Roboto"/>
              </a:rPr>
              <a:t>Configuring lifecycle rules for page view tracking</a:t>
            </a:r>
            <a:endParaRPr b="1" sz="2700">
              <a:solidFill>
                <a:schemeClr val="lt1"/>
              </a:solidFill>
              <a:latin typeface="Roboto"/>
              <a:ea typeface="Roboto"/>
              <a:cs typeface="Roboto"/>
              <a:sym typeface="Roboto"/>
            </a:endParaRPr>
          </a:p>
        </p:txBody>
      </p:sp>
      <p:sp>
        <p:nvSpPr>
          <p:cNvPr id="202" name="Google Shape;202;p29"/>
          <p:cNvSpPr txBox="1"/>
          <p:nvPr/>
        </p:nvSpPr>
        <p:spPr>
          <a:xfrm>
            <a:off x="342900" y="644184"/>
            <a:ext cx="8546400" cy="226500"/>
          </a:xfrm>
          <a:prstGeom prst="rect">
            <a:avLst/>
          </a:prstGeom>
          <a:noFill/>
          <a:ln>
            <a:noFill/>
          </a:ln>
        </p:spPr>
        <p:txBody>
          <a:bodyPr anchorCtr="0" anchor="t" bIns="26775" lIns="26775" spcFirstLastPara="1" rIns="26775" wrap="square" tIns="26775">
            <a:noAutofit/>
          </a:bodyPr>
          <a:lstStyle/>
          <a:p>
            <a:pPr indent="0" lvl="0" marL="0" rtl="0" algn="l">
              <a:lnSpc>
                <a:spcPct val="110000"/>
              </a:lnSpc>
              <a:spcBef>
                <a:spcPts val="0"/>
              </a:spcBef>
              <a:spcAft>
                <a:spcPts val="0"/>
              </a:spcAft>
              <a:buClr>
                <a:srgbClr val="333333"/>
              </a:buClr>
              <a:buSzPts val="900"/>
              <a:buFont typeface="Helvetica Neue"/>
              <a:buNone/>
            </a:pPr>
            <a:r>
              <a:rPr lang="en">
                <a:solidFill>
                  <a:schemeClr val="dk2"/>
                </a:solidFill>
                <a:latin typeface="Roboto"/>
                <a:ea typeface="Roboto"/>
                <a:cs typeface="Roboto"/>
                <a:sym typeface="Roboto"/>
              </a:rPr>
              <a:t>Define the rules for tracking and reporting not viewed pages</a:t>
            </a:r>
            <a:endParaRPr sz="1400">
              <a:solidFill>
                <a:schemeClr val="dk2"/>
              </a:solidFill>
              <a:latin typeface="Roboto"/>
              <a:ea typeface="Roboto"/>
              <a:cs typeface="Roboto"/>
              <a:sym typeface="Roboto"/>
            </a:endParaRPr>
          </a:p>
        </p:txBody>
      </p:sp>
      <p:pic>
        <p:nvPicPr>
          <p:cNvPr id="203" name="Google Shape;203;p29"/>
          <p:cNvPicPr preferRelativeResize="0"/>
          <p:nvPr/>
        </p:nvPicPr>
        <p:blipFill>
          <a:blip r:embed="rId3">
            <a:alphaModFix/>
          </a:blip>
          <a:stretch>
            <a:fillRect/>
          </a:stretch>
        </p:blipFill>
        <p:spPr>
          <a:xfrm>
            <a:off x="342900" y="1035400"/>
            <a:ext cx="8458199" cy="3759200"/>
          </a:xfrm>
          <a:prstGeom prst="rect">
            <a:avLst/>
          </a:prstGeom>
          <a:noFill/>
          <a:ln>
            <a:noFill/>
          </a:ln>
          <a:effectLst>
            <a:outerShdw blurRad="585788" rotWithShape="0" algn="bl" dir="3660000" dist="76200">
              <a:srgbClr val="000000">
                <a:alpha val="22000"/>
              </a:srgbClr>
            </a:outerShdw>
          </a:effectLst>
        </p:spPr>
      </p:pic>
      <p:sp>
        <p:nvSpPr>
          <p:cNvPr id="204" name="Google Shape;204;p29"/>
          <p:cNvSpPr/>
          <p:nvPr/>
        </p:nvSpPr>
        <p:spPr>
          <a:xfrm>
            <a:off x="1736950" y="3206675"/>
            <a:ext cx="4203300" cy="15879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
        <p:nvSpPr>
          <p:cNvPr id="205" name="Google Shape;205;p29"/>
          <p:cNvSpPr/>
          <p:nvPr/>
        </p:nvSpPr>
        <p:spPr>
          <a:xfrm>
            <a:off x="1736950" y="2161475"/>
            <a:ext cx="4554000" cy="1045200"/>
          </a:xfrm>
          <a:prstGeom prst="rect">
            <a:avLst/>
          </a:prstGeom>
          <a:noFill/>
          <a:ln cap="flat" cmpd="sng" w="19050">
            <a:solidFill>
              <a:srgbClr val="FF0000"/>
            </a:solidFill>
            <a:prstDash val="solid"/>
            <a:round/>
            <a:headEnd len="sm" w="sm" type="none"/>
            <a:tailEnd len="sm" w="sm" type="none"/>
          </a:ln>
        </p:spPr>
        <p:txBody>
          <a:bodyPr anchorCtr="0" anchor="t" bIns="34275" lIns="34275" spcFirstLastPara="1" rIns="34275" wrap="square" tIns="34275">
            <a:noAutofit/>
          </a:bodyPr>
          <a:lstStyle/>
          <a:p>
            <a:pPr indent="0" lvl="0" marL="0" rtl="0" algn="r">
              <a:spcBef>
                <a:spcPts val="0"/>
              </a:spcBef>
              <a:spcAft>
                <a:spcPts val="0"/>
              </a:spcAft>
              <a:buNone/>
            </a:pPr>
            <a:r>
              <a:t/>
            </a:r>
            <a:endParaRPr b="1" sz="700">
              <a:solidFill>
                <a:srgbClr val="FF00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5"/>
                                        </p:tgtEl>
                                      </p:cBhvr>
                                    </p:animEffect>
                                    <p:set>
                                      <p:cBhvr>
                                        <p:cTn dur="1" fill="hold">
                                          <p:stCondLst>
                                            <p:cond delay="1000"/>
                                          </p:stCondLst>
                                        </p:cTn>
                                        <p:tgtEl>
                                          <p:spTgt spid="20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ck">
  <a:themeElements>
    <a:clrScheme name="Custom 3">
      <a:dk1>
        <a:srgbClr val="000000"/>
      </a:dk1>
      <a:lt1>
        <a:srgbClr val="1C3B71"/>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